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87" r:id="rId11"/>
    <p:sldId id="263" r:id="rId12"/>
    <p:sldId id="278" r:id="rId13"/>
    <p:sldId id="279" r:id="rId14"/>
    <p:sldId id="280" r:id="rId15"/>
    <p:sldId id="270" r:id="rId16"/>
    <p:sldId id="281" r:id="rId17"/>
    <p:sldId id="282" r:id="rId18"/>
    <p:sldId id="283" r:id="rId19"/>
    <p:sldId id="284" r:id="rId20"/>
    <p:sldId id="285" r:id="rId21"/>
    <p:sldId id="286" r:id="rId22"/>
    <p:sldId id="288" r:id="rId23"/>
    <p:sldId id="289" r:id="rId24"/>
    <p:sldId id="277" r:id="rId2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69" autoAdjust="0"/>
  </p:normalViewPr>
  <p:slideViewPr>
    <p:cSldViewPr showGuides="1">
      <p:cViewPr varScale="1">
        <p:scale>
          <a:sx n="58" d="100"/>
          <a:sy n="58" d="100"/>
        </p:scale>
        <p:origin x="119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7DDB45D-4EBC-4FAB-9791-0C1BF133753D}"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FA0D81F-AB06-46AB-AD06-CCB0E5A24608}"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A0D81F-AB06-46AB-AD06-CCB0E5A24608}"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u="sng">
                <a:solidFill>
                  <a:srgbClr val="FF0000"/>
                </a:solidFill>
                <a:latin typeface="Calibri" panose="020F0502020204030204"/>
                <a:cs typeface="Calibri" panose="020F050202020403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panose="020F0502020204030204"/>
                <a:cs typeface="Calibri" panose="020F0502020204030204"/>
              </a:defRPr>
            </a:lvl1pPr>
          </a:lstStyle>
          <a:p/>
        </p:txBody>
      </p:sp>
      <p:sp>
        <p:nvSpPr>
          <p:cNvPr id="3" name="Holder 3"/>
          <p:cNvSpPr>
            <a:spLocks noGrp="1"/>
          </p:cNvSpPr>
          <p:nvPr>
            <p:ph sz="half" idx="2"/>
          </p:nvPr>
        </p:nvSpPr>
        <p:spPr>
          <a:xfrm>
            <a:off x="1031239" y="1887293"/>
            <a:ext cx="4058920" cy="4154170"/>
          </a:xfrm>
          <a:prstGeom prst="rect">
            <a:avLst/>
          </a:prstGeom>
        </p:spPr>
        <p:txBody>
          <a:bodyPr wrap="square" lIns="0" tIns="0" rIns="0" bIns="0">
            <a:spAutoFit/>
          </a:bodyPr>
          <a:lstStyle>
            <a:lvl1pPr>
              <a:defRPr sz="16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8967168" y="6286067"/>
            <a:ext cx="2945471" cy="444834"/>
          </a:xfrm>
          <a:prstGeom prst="rect">
            <a:avLst/>
          </a:prstGeom>
        </p:spPr>
      </p:pic>
      <p:sp>
        <p:nvSpPr>
          <p:cNvPr id="2" name="Holder 2"/>
          <p:cNvSpPr>
            <a:spLocks noGrp="1"/>
          </p:cNvSpPr>
          <p:nvPr>
            <p:ph type="title"/>
          </p:nvPr>
        </p:nvSpPr>
        <p:spPr>
          <a:xfrm>
            <a:off x="287223" y="-106299"/>
            <a:ext cx="10879886" cy="1622425"/>
          </a:xfrm>
          <a:prstGeom prst="rect">
            <a:avLst/>
          </a:prstGeom>
        </p:spPr>
        <p:txBody>
          <a:bodyPr wrap="square" lIns="0" tIns="0" rIns="0" bIns="0">
            <a:spAutoFit/>
          </a:bodyPr>
          <a:lstStyle>
            <a:lvl1pPr>
              <a:defRPr sz="4400" b="1" i="0" u="sng">
                <a:solidFill>
                  <a:srgbClr val="FF0000"/>
                </a:solidFill>
                <a:latin typeface="Calibri" panose="020F0502020204030204"/>
                <a:cs typeface="Calibri" panose="020F0502020204030204"/>
              </a:defRPr>
            </a:lvl1pPr>
          </a:lstStyle>
          <a:p/>
        </p:txBody>
      </p:sp>
      <p:sp>
        <p:nvSpPr>
          <p:cNvPr id="3" name="Holder 3"/>
          <p:cNvSpPr>
            <a:spLocks noGrp="1"/>
          </p:cNvSpPr>
          <p:nvPr>
            <p:ph type="body" idx="1"/>
          </p:nvPr>
        </p:nvSpPr>
        <p:spPr>
          <a:xfrm>
            <a:off x="1031239" y="1938273"/>
            <a:ext cx="10066655" cy="2621915"/>
          </a:xfrm>
          <a:prstGeom prst="rect">
            <a:avLst/>
          </a:prstGeom>
        </p:spPr>
        <p:txBody>
          <a:bodyPr wrap="square" lIns="0" tIns="0" rIns="0" bIns="0">
            <a:spAutoFit/>
          </a:bodyPr>
          <a:lstStyle>
            <a:lvl1pPr>
              <a:defRPr sz="24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50"/>
            <a:ext cx="12191999" cy="6693357"/>
          </a:xfrm>
          <a:prstGeom prst="rect">
            <a:avLst/>
          </a:prstGeom>
        </p:spPr>
      </p:pic>
      <p:sp>
        <p:nvSpPr>
          <p:cNvPr id="3" name="object 3"/>
          <p:cNvSpPr txBox="1">
            <a:spLocks noGrp="1"/>
          </p:cNvSpPr>
          <p:nvPr>
            <p:ph type="title"/>
          </p:nvPr>
        </p:nvSpPr>
        <p:spPr>
          <a:xfrm>
            <a:off x="2209800" y="4045711"/>
            <a:ext cx="9296400" cy="566181"/>
          </a:xfrm>
          <a:prstGeom prst="rect">
            <a:avLst/>
          </a:prstGeom>
        </p:spPr>
        <p:txBody>
          <a:bodyPr vert="horz" wrap="square" lIns="0" tIns="12065" rIns="0" bIns="0" rtlCol="0">
            <a:spAutoFit/>
          </a:bodyPr>
          <a:lstStyle/>
          <a:p>
            <a:pPr marL="12700" algn="just">
              <a:lnSpc>
                <a:spcPct val="100000"/>
              </a:lnSpc>
              <a:spcBef>
                <a:spcPts val="95"/>
              </a:spcBef>
            </a:pPr>
            <a:r>
              <a:rPr sz="3600" u="none" dirty="0">
                <a:solidFill>
                  <a:schemeClr val="tx1">
                    <a:lumMod val="65000"/>
                    <a:lumOff val="35000"/>
                  </a:schemeClr>
                </a:solidFill>
              </a:rPr>
              <a:t>Exploratory</a:t>
            </a:r>
            <a:r>
              <a:rPr sz="3600" u="none" spc="-60" dirty="0">
                <a:solidFill>
                  <a:schemeClr val="tx1">
                    <a:lumMod val="65000"/>
                    <a:lumOff val="35000"/>
                  </a:schemeClr>
                </a:solidFill>
              </a:rPr>
              <a:t> </a:t>
            </a:r>
            <a:r>
              <a:rPr sz="3600" u="none" dirty="0">
                <a:solidFill>
                  <a:schemeClr val="tx1">
                    <a:lumMod val="65000"/>
                    <a:lumOff val="35000"/>
                  </a:schemeClr>
                </a:solidFill>
              </a:rPr>
              <a:t>Data</a:t>
            </a:r>
            <a:r>
              <a:rPr sz="3600" u="none" spc="-50" dirty="0">
                <a:solidFill>
                  <a:schemeClr val="tx1">
                    <a:lumMod val="65000"/>
                    <a:lumOff val="35000"/>
                  </a:schemeClr>
                </a:solidFill>
              </a:rPr>
              <a:t> </a:t>
            </a:r>
            <a:r>
              <a:rPr sz="3600" u="none" dirty="0">
                <a:solidFill>
                  <a:schemeClr val="tx1">
                    <a:lumMod val="65000"/>
                    <a:lumOff val="35000"/>
                  </a:schemeClr>
                </a:solidFill>
              </a:rPr>
              <a:t>Analysis</a:t>
            </a:r>
            <a:r>
              <a:rPr sz="3600" u="none" spc="-55" dirty="0">
                <a:solidFill>
                  <a:schemeClr val="tx1">
                    <a:lumMod val="65000"/>
                    <a:lumOff val="35000"/>
                  </a:schemeClr>
                </a:solidFill>
              </a:rPr>
              <a:t> </a:t>
            </a:r>
            <a:r>
              <a:rPr sz="3600" u="none" dirty="0">
                <a:solidFill>
                  <a:schemeClr val="tx1">
                    <a:lumMod val="65000"/>
                    <a:lumOff val="35000"/>
                  </a:schemeClr>
                </a:solidFill>
              </a:rPr>
              <a:t>On</a:t>
            </a:r>
            <a:r>
              <a:rPr sz="3600" u="none" spc="-75" dirty="0">
                <a:solidFill>
                  <a:schemeClr val="tx1">
                    <a:lumMod val="65000"/>
                    <a:lumOff val="35000"/>
                  </a:schemeClr>
                </a:solidFill>
              </a:rPr>
              <a:t> </a:t>
            </a:r>
            <a:r>
              <a:rPr sz="3600" u="none" dirty="0">
                <a:solidFill>
                  <a:schemeClr val="tx1">
                    <a:lumMod val="65000"/>
                    <a:lumOff val="35000"/>
                  </a:schemeClr>
                </a:solidFill>
              </a:rPr>
              <a:t>AMCAT</a:t>
            </a:r>
            <a:r>
              <a:rPr sz="3600" u="none" spc="-55" dirty="0">
                <a:solidFill>
                  <a:schemeClr val="tx1">
                    <a:lumMod val="65000"/>
                    <a:lumOff val="35000"/>
                  </a:schemeClr>
                </a:solidFill>
              </a:rPr>
              <a:t> </a:t>
            </a:r>
            <a:r>
              <a:rPr sz="3600" u="none" spc="-10" dirty="0">
                <a:solidFill>
                  <a:schemeClr val="tx1">
                    <a:lumMod val="65000"/>
                    <a:lumOff val="35000"/>
                  </a:schemeClr>
                </a:solidFill>
              </a:rPr>
              <a:t>Dataset</a:t>
            </a:r>
            <a:endParaRPr sz="3600" dirty="0">
              <a:solidFill>
                <a:schemeClr val="tx1">
                  <a:lumMod val="65000"/>
                  <a:lumOff val="3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54102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52401"/>
            <a:ext cx="527685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3576637"/>
            <a:ext cx="5410199" cy="3276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045993" y="4114800"/>
            <a:ext cx="4724400" cy="1477328"/>
          </a:xfrm>
          <a:prstGeom prst="rect">
            <a:avLst/>
          </a:prstGeom>
          <a:noFill/>
        </p:spPr>
        <p:txBody>
          <a:bodyPr wrap="square" rtlCol="0">
            <a:spAutoFit/>
          </a:bodyPr>
          <a:lstStyle/>
          <a:p>
            <a:r>
              <a:rPr lang="en-IN" b="1" dirty="0"/>
              <a:t>Observations :</a:t>
            </a:r>
            <a:r>
              <a:rPr lang="en-IN" dirty="0"/>
              <a:t>-</a:t>
            </a:r>
            <a:endParaRPr lang="en-IN" dirty="0"/>
          </a:p>
          <a:p>
            <a:endParaRPr lang="en-IN" dirty="0"/>
          </a:p>
          <a:p>
            <a:pPr algn="l"/>
            <a:r>
              <a:rPr lang="en-US" b="1" i="0" dirty="0">
                <a:solidFill>
                  <a:srgbClr val="000000"/>
                </a:solidFill>
                <a:effectLst/>
                <a:latin typeface="Helvetica Neue"/>
              </a:rPr>
              <a:t>Salary : </a:t>
            </a:r>
            <a:r>
              <a:rPr lang="en-US" b="0" i="0" dirty="0">
                <a:solidFill>
                  <a:srgbClr val="000000"/>
                </a:solidFill>
                <a:effectLst/>
                <a:latin typeface="Helvetica Neue"/>
              </a:rPr>
              <a:t>Distribution is right skewed and there is very less outlier data .</a:t>
            </a:r>
            <a:endParaRPr lang="en-US" b="0" i="0" dirty="0">
              <a:solidFill>
                <a:srgbClr val="000000"/>
              </a:solidFill>
              <a:effectLst/>
              <a:latin typeface="Helvetica Neue"/>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6969" y="3686175"/>
            <a:ext cx="3895725" cy="3276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3886200"/>
            <a:ext cx="4038600" cy="30956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0"/>
            <a:ext cx="10066337" cy="4029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10896600" cy="3416320"/>
          </a:xfrm>
          <a:prstGeom prst="rect">
            <a:avLst/>
          </a:prstGeom>
          <a:noFill/>
        </p:spPr>
        <p:txBody>
          <a:bodyPr wrap="square" rtlCol="0">
            <a:spAutoFit/>
          </a:bodyPr>
          <a:lstStyle/>
          <a:p>
            <a:r>
              <a:rPr lang="en-IN" b="1" dirty="0"/>
              <a:t>Observations : -</a:t>
            </a:r>
            <a:endParaRPr lang="en-IN" b="1" dirty="0"/>
          </a:p>
          <a:p>
            <a:endParaRPr lang="en-IN" dirty="0"/>
          </a:p>
          <a:p>
            <a:pPr algn="l">
              <a:buFont typeface="Arial" panose="020B0604020202020204" pitchFamily="34" charset="0"/>
              <a:buChar char="•"/>
            </a:pPr>
            <a:r>
              <a:rPr lang="en-US" b="0" i="0" dirty="0">
                <a:solidFill>
                  <a:srgbClr val="000000"/>
                </a:solidFill>
                <a:effectLst/>
                <a:latin typeface="Helvetica Neue"/>
              </a:rPr>
              <a:t> In Gender Column Male(76%) aspirants are compared to females(24%).</a:t>
            </a:r>
            <a:endParaRPr lang="en-US" b="0" i="0" dirty="0">
              <a:solidFill>
                <a:srgbClr val="000000"/>
              </a:solidFill>
              <a:effectLst/>
              <a:latin typeface="Helvetica Neue"/>
            </a:endParaRP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In Degree column mostly people took </a:t>
            </a:r>
            <a:r>
              <a:rPr lang="en-US" b="0" i="0" dirty="0" err="1">
                <a:solidFill>
                  <a:srgbClr val="000000"/>
                </a:solidFill>
                <a:effectLst/>
                <a:latin typeface="Helvetica Neue"/>
              </a:rPr>
              <a:t>B.Tech</a:t>
            </a:r>
            <a:r>
              <a:rPr lang="en-US" b="0" i="0" dirty="0">
                <a:solidFill>
                  <a:srgbClr val="000000"/>
                </a:solidFill>
                <a:effectLst/>
                <a:latin typeface="Helvetica Neue"/>
              </a:rPr>
              <a:t>/B.E (93%) as there degree followed by MCA(6%) ,</a:t>
            </a:r>
            <a:r>
              <a:rPr lang="en-US" b="0" i="0" dirty="0" err="1">
                <a:solidFill>
                  <a:srgbClr val="000000"/>
                </a:solidFill>
                <a:effectLst/>
                <a:latin typeface="Helvetica Neue"/>
              </a:rPr>
              <a:t>Mtech</a:t>
            </a:r>
            <a:r>
              <a:rPr lang="en-US" b="0" i="0" dirty="0">
                <a:solidFill>
                  <a:srgbClr val="000000"/>
                </a:solidFill>
                <a:effectLst/>
                <a:latin typeface="Helvetica Neue"/>
              </a:rPr>
              <a:t>(1%) and MSC(0%).</a:t>
            </a:r>
            <a:endParaRPr lang="en-US" b="0" i="0" dirty="0">
              <a:solidFill>
                <a:srgbClr val="000000"/>
              </a:solidFill>
              <a:effectLst/>
              <a:latin typeface="Helvetica Neue"/>
            </a:endParaRP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In specialization most of them took electronics and communication engineering followed by computer science and information technology and then computer engineering</a:t>
            </a:r>
            <a:endParaRPr lang="en-US" b="0" i="0" dirty="0">
              <a:solidFill>
                <a:srgbClr val="000000"/>
              </a:solidFill>
              <a:effectLst/>
              <a:latin typeface="Helvetica Neue"/>
            </a:endParaRP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Most of peoples college state is Uttar Pradesh</a:t>
            </a:r>
            <a:endParaRPr lang="en-US" b="0" i="0" dirty="0">
              <a:solidFill>
                <a:srgbClr val="000000"/>
              </a:solidFill>
              <a:effectLst/>
              <a:latin typeface="Helvetica Neue"/>
            </a:endParaRPr>
          </a:p>
          <a:p>
            <a:pPr marL="285750" indent="-285750">
              <a:buFont typeface="Arial" panose="020B0604020202020204" pitchFamily="34" charset="0"/>
              <a:buChar char="•"/>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85800"/>
            <a:ext cx="5351145" cy="848994"/>
          </a:xfrm>
          <a:prstGeom prst="rect">
            <a:avLst/>
          </a:prstGeom>
        </p:spPr>
        <p:txBody>
          <a:bodyPr vert="horz" wrap="square" lIns="0" tIns="12700" rIns="0" bIns="0" rtlCol="0">
            <a:spAutoFit/>
          </a:bodyPr>
          <a:lstStyle/>
          <a:p>
            <a:pPr marL="12700">
              <a:lnSpc>
                <a:spcPct val="100000"/>
              </a:lnSpc>
              <a:spcBef>
                <a:spcPts val="100"/>
              </a:spcBef>
            </a:pPr>
            <a:r>
              <a:rPr sz="5400" dirty="0"/>
              <a:t>Bi-Variate</a:t>
            </a:r>
            <a:r>
              <a:rPr sz="5400" spc="-55" dirty="0"/>
              <a:t> </a:t>
            </a:r>
            <a:r>
              <a:rPr sz="5400" spc="-10" dirty="0"/>
              <a:t>Analysis</a:t>
            </a:r>
            <a:endParaRPr sz="5400"/>
          </a:p>
        </p:txBody>
      </p:sp>
      <p:sp>
        <p:nvSpPr>
          <p:cNvPr id="4" name="TextBox 3"/>
          <p:cNvSpPr txBox="1"/>
          <p:nvPr/>
        </p:nvSpPr>
        <p:spPr>
          <a:xfrm>
            <a:off x="762000" y="1676400"/>
            <a:ext cx="10972799" cy="3231654"/>
          </a:xfrm>
          <a:prstGeom prst="rect">
            <a:avLst/>
          </a:prstGeom>
          <a:noFill/>
        </p:spPr>
        <p:txBody>
          <a:bodyPr wrap="square">
            <a:spAutoFit/>
          </a:bodyPr>
          <a:lstStyle/>
          <a:p>
            <a:r>
              <a:rPr lang="en-US" sz="2400" b="0" i="0" dirty="0">
                <a:solidFill>
                  <a:srgbClr val="202124"/>
                </a:solidFill>
                <a:effectLst/>
                <a:latin typeface="Roboto" panose="02000000000000000000" pitchFamily="2" charset="0"/>
              </a:rPr>
              <a:t>Bivariate analysis means the analysis of bivariate data.</a:t>
            </a:r>
            <a:r>
              <a:rPr lang="en-US" sz="2400" dirty="0">
                <a:solidFill>
                  <a:srgbClr val="202124"/>
                </a:solidFill>
                <a:latin typeface="Roboto" panose="02000000000000000000" pitchFamily="2" charset="0"/>
              </a:rPr>
              <a:t> </a:t>
            </a:r>
            <a:r>
              <a:rPr lang="en-US" sz="2400" b="0" i="0" dirty="0">
                <a:solidFill>
                  <a:srgbClr val="202124"/>
                </a:solidFill>
                <a:effectLst/>
                <a:latin typeface="Roboto" panose="02000000000000000000" pitchFamily="2" charset="0"/>
              </a:rPr>
              <a:t>It usually involves the variables X and Y. Here we used target variable as y and we varied x axis</a:t>
            </a:r>
            <a:endParaRPr lang="en-US" sz="2400" b="0" i="0" dirty="0">
              <a:solidFill>
                <a:srgbClr val="202124"/>
              </a:solidFill>
              <a:effectLst/>
              <a:latin typeface="Roboto" panose="02000000000000000000" pitchFamily="2" charset="0"/>
            </a:endParaRPr>
          </a:p>
          <a:p>
            <a:endParaRPr lang="en-US" sz="2400" dirty="0">
              <a:solidFill>
                <a:srgbClr val="202124"/>
              </a:solidFill>
              <a:latin typeface="Roboto" panose="02000000000000000000" pitchFamily="2" charset="0"/>
            </a:endParaRPr>
          </a:p>
          <a:p>
            <a:r>
              <a:rPr lang="en-IN" sz="2400" dirty="0">
                <a:solidFill>
                  <a:srgbClr val="202124"/>
                </a:solidFill>
                <a:latin typeface="Roboto" panose="02000000000000000000" pitchFamily="2" charset="0"/>
              </a:rPr>
              <a:t>1 . Swam Plot</a:t>
            </a:r>
            <a:endParaRPr lang="en-IN" sz="2400" dirty="0">
              <a:solidFill>
                <a:srgbClr val="202124"/>
              </a:solidFill>
              <a:latin typeface="Roboto" panose="02000000000000000000" pitchFamily="2" charset="0"/>
            </a:endParaRPr>
          </a:p>
          <a:p>
            <a:pPr marL="342900" indent="-342900">
              <a:buAutoNum type="arabicPeriod" startAt="2"/>
            </a:pPr>
            <a:r>
              <a:rPr lang="en-IN" sz="2400" dirty="0">
                <a:solidFill>
                  <a:srgbClr val="202124"/>
                </a:solidFill>
                <a:latin typeface="Roboto" panose="02000000000000000000" pitchFamily="2" charset="0"/>
              </a:rPr>
              <a:t>Scatter Plot</a:t>
            </a:r>
            <a:endParaRPr lang="en-IN" sz="2400" dirty="0">
              <a:solidFill>
                <a:srgbClr val="202124"/>
              </a:solidFill>
              <a:latin typeface="Roboto" panose="02000000000000000000" pitchFamily="2" charset="0"/>
            </a:endParaRPr>
          </a:p>
          <a:p>
            <a:pPr marL="342900" indent="-342900">
              <a:buAutoNum type="arabicPeriod" startAt="2"/>
            </a:pPr>
            <a:r>
              <a:rPr lang="en-IN" sz="2400" dirty="0">
                <a:solidFill>
                  <a:srgbClr val="202124"/>
                </a:solidFill>
                <a:latin typeface="Roboto" panose="02000000000000000000" pitchFamily="2" charset="0"/>
              </a:rPr>
              <a:t>Box Plot</a:t>
            </a:r>
            <a:endParaRPr lang="en-IN" sz="2400" dirty="0">
              <a:solidFill>
                <a:srgbClr val="202124"/>
              </a:solidFill>
              <a:latin typeface="Roboto" panose="02000000000000000000" pitchFamily="2" charset="0"/>
            </a:endParaRPr>
          </a:p>
          <a:p>
            <a:pPr marL="342900" indent="-342900">
              <a:buAutoNum type="arabicPeriod" startAt="2"/>
            </a:pPr>
            <a:r>
              <a:rPr lang="en-IN" sz="2400" dirty="0">
                <a:solidFill>
                  <a:srgbClr val="202124"/>
                </a:solidFill>
                <a:latin typeface="Roboto" panose="02000000000000000000" pitchFamily="2" charset="0"/>
              </a:rPr>
              <a:t>Bar Plot</a:t>
            </a:r>
            <a:endParaRPr lang="en-IN" sz="2400" dirty="0">
              <a:solidFill>
                <a:srgbClr val="202124"/>
              </a:solidFill>
              <a:latin typeface="Roboto" panose="02000000000000000000" pitchFamily="2" charset="0"/>
            </a:endParaRPr>
          </a:p>
          <a:p>
            <a:pPr marL="342900" indent="-342900">
              <a:buAutoNum type="arabicPeriod" startAt="2"/>
            </a:pPr>
            <a:endParaRPr lang="en-IN" dirty="0">
              <a:solidFill>
                <a:srgbClr val="202124"/>
              </a:solidFill>
              <a:latin typeface="Roboto" panose="02000000000000000000" pitchFamily="2" charset="0"/>
            </a:endParaRPr>
          </a:p>
          <a:p>
            <a:pPr marL="342900" indent="-342900">
              <a:buAutoNum type="arabicPeriod" startAt="2"/>
            </a:pPr>
            <a:endParaRPr lang="en-US" dirty="0">
              <a:solidFill>
                <a:srgbClr val="202124"/>
              </a:solidFill>
              <a:latin typeface="Roboto" panose="020000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1963400" cy="5029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1201400" cy="4953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391593"/>
            <a:ext cx="5486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4" y="0"/>
            <a:ext cx="10298084"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7400" y="3657600"/>
            <a:ext cx="5147310" cy="2616101"/>
          </a:xfrm>
          <a:prstGeom prst="rect">
            <a:avLst/>
          </a:prstGeom>
          <a:noFill/>
        </p:spPr>
        <p:txBody>
          <a:bodyPr wrap="square" rtlCol="0">
            <a:spAutoFit/>
          </a:bodyPr>
          <a:lstStyle/>
          <a:p>
            <a:r>
              <a:rPr lang="en-IN" sz="2800" b="1" dirty="0"/>
              <a:t>Observations :-</a:t>
            </a:r>
            <a:endParaRPr lang="en-IN" sz="2800" b="1" dirty="0"/>
          </a:p>
          <a:p>
            <a:pPr marL="457200" indent="-457200" algn="l">
              <a:buFont typeface="Arial" panose="020B0604020202020204" pitchFamily="34" charset="0"/>
              <a:buChar char="•"/>
            </a:pPr>
            <a:r>
              <a:rPr lang="en-US" b="0" i="0" dirty="0">
                <a:solidFill>
                  <a:srgbClr val="000000"/>
                </a:solidFill>
                <a:effectLst/>
                <a:latin typeface="Helvetica Neue"/>
              </a:rPr>
              <a:t>In all the specializations Male students are more than Female</a:t>
            </a:r>
            <a:endParaRPr lang="en-US" b="0" i="0" dirty="0">
              <a:solidFill>
                <a:srgbClr val="000000"/>
              </a:solidFill>
              <a:effectLst/>
              <a:latin typeface="Helvetica Neue"/>
            </a:endParaRPr>
          </a:p>
          <a:p>
            <a:pPr marL="457200" indent="-457200" algn="l">
              <a:buFont typeface="Arial" panose="020B0604020202020204" pitchFamily="34" charset="0"/>
              <a:buChar char="•"/>
            </a:pPr>
            <a:endParaRPr lang="en-US" b="0" i="0" dirty="0">
              <a:solidFill>
                <a:srgbClr val="000000"/>
              </a:solidFill>
              <a:effectLst/>
              <a:latin typeface="Helvetica Neue"/>
            </a:endParaRPr>
          </a:p>
          <a:p>
            <a:pPr marL="457200" indent="-457200" algn="l">
              <a:buFont typeface="Arial" panose="020B0604020202020204" pitchFamily="34" charset="0"/>
              <a:buChar char="•"/>
            </a:pPr>
            <a:r>
              <a:rPr lang="en-US" b="0" i="0" dirty="0">
                <a:solidFill>
                  <a:srgbClr val="000000"/>
                </a:solidFill>
                <a:effectLst/>
                <a:latin typeface="Helvetica Neue"/>
              </a:rPr>
              <a:t>In both genders most of the students are from </a:t>
            </a:r>
            <a:r>
              <a:rPr lang="en-US" b="0" i="0" dirty="0" err="1">
                <a:solidFill>
                  <a:srgbClr val="000000"/>
                </a:solidFill>
                <a:effectLst/>
                <a:latin typeface="Helvetica Neue"/>
              </a:rPr>
              <a:t>B.Tech</a:t>
            </a:r>
            <a:r>
              <a:rPr lang="en-US" b="0" i="0" dirty="0">
                <a:solidFill>
                  <a:srgbClr val="000000"/>
                </a:solidFill>
                <a:effectLst/>
                <a:latin typeface="Helvetica Neue"/>
              </a:rPr>
              <a:t> followed by MCA</a:t>
            </a:r>
            <a:endParaRPr lang="en-US" b="0" i="0" dirty="0">
              <a:solidFill>
                <a:srgbClr val="000000"/>
              </a:solidFill>
              <a:effectLst/>
              <a:latin typeface="Helvetica Neue"/>
            </a:endParaRPr>
          </a:p>
          <a:p>
            <a:pPr marL="457200" indent="-457200" algn="l">
              <a:buFont typeface="Arial" panose="020B0604020202020204" pitchFamily="34" charset="0"/>
              <a:buChar char="•"/>
            </a:pPr>
            <a:endParaRPr lang="en-US" b="0" i="0" dirty="0">
              <a:solidFill>
                <a:srgbClr val="000000"/>
              </a:solidFill>
              <a:effectLst/>
              <a:latin typeface="Helvetica Neue"/>
            </a:endParaRPr>
          </a:p>
          <a:p>
            <a:pPr marL="457200" indent="-457200">
              <a:buFont typeface="Arial" panose="020B0604020202020204" pitchFamily="34" charset="0"/>
              <a:buChar char="•"/>
            </a:pPr>
            <a:endParaRPr lang="en-IN"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4938"/>
            <a:ext cx="12192000" cy="52328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5486400"/>
            <a:ext cx="10515600" cy="646331"/>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Helvetica Neue"/>
              </a:rPr>
              <a:t>Computer </a:t>
            </a:r>
            <a:r>
              <a:rPr lang="en-US" dirty="0">
                <a:solidFill>
                  <a:srgbClr val="000000"/>
                </a:solidFill>
                <a:latin typeface="Helvetica Neue"/>
              </a:rPr>
              <a:t>E</a:t>
            </a:r>
            <a:r>
              <a:rPr lang="en-US" b="0" i="0" dirty="0">
                <a:solidFill>
                  <a:srgbClr val="000000"/>
                </a:solidFill>
                <a:effectLst/>
                <a:latin typeface="Helvetica Neue"/>
              </a:rPr>
              <a:t>ngineering students have high salaries compared to other branches</a:t>
            </a:r>
            <a:endParaRPr lang="en-US" b="0" i="0" dirty="0">
              <a:solidFill>
                <a:srgbClr val="000000"/>
              </a:solidFill>
              <a:effectLst/>
              <a:latin typeface="Helvetica Neue"/>
            </a:endParaRPr>
          </a:p>
          <a:p>
            <a:pPr marL="285750" indent="-285750">
              <a:buFont typeface="Arial" panose="020B0604020202020204" pitchFamily="34" charset="0"/>
              <a:buChar char="•"/>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55" y="0"/>
            <a:ext cx="11249025" cy="6286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1"/>
            <a:ext cx="10210800" cy="4524315"/>
          </a:xfrm>
          <a:prstGeom prst="rect">
            <a:avLst/>
          </a:prstGeom>
          <a:noFill/>
        </p:spPr>
        <p:txBody>
          <a:bodyPr wrap="square">
            <a:spAutoFit/>
          </a:bodyPr>
          <a:lstStyle/>
          <a:p>
            <a:r>
              <a:rPr lang="en-US" sz="2400" b="1" dirty="0">
                <a:solidFill>
                  <a:srgbClr val="FF0000"/>
                </a:solidFill>
              </a:rPr>
              <a:t>Conclusion: •</a:t>
            </a:r>
            <a:endParaRPr lang="en-US" sz="2400" b="1" dirty="0">
              <a:solidFill>
                <a:srgbClr val="FF0000"/>
              </a:solidFill>
            </a:endParaRPr>
          </a:p>
          <a:p>
            <a:endParaRPr lang="en-US" sz="2400" dirty="0"/>
          </a:p>
          <a:p>
            <a:r>
              <a:rPr lang="en-US" sz="2400" dirty="0"/>
              <a:t> 1.Most of </a:t>
            </a:r>
            <a:r>
              <a:rPr lang="en-US" sz="2400" dirty="0" err="1"/>
              <a:t>Amcat</a:t>
            </a:r>
            <a:r>
              <a:rPr lang="en-US" sz="2400" dirty="0"/>
              <a:t> Aspirants are male working in IT domain with an experience of around 5years with degree in </a:t>
            </a:r>
            <a:r>
              <a:rPr lang="en-US" sz="2400" dirty="0" err="1"/>
              <a:t>Btech</a:t>
            </a:r>
            <a:r>
              <a:rPr lang="en-US" sz="2400" dirty="0"/>
              <a:t> and specialization in Computer Science/Information Technology from tier-2 college in </a:t>
            </a:r>
            <a:r>
              <a:rPr lang="en-US" sz="2400" dirty="0" err="1"/>
              <a:t>uttarpradesh</a:t>
            </a:r>
            <a:r>
              <a:rPr lang="en-US" sz="2400" dirty="0"/>
              <a:t> with an average salary around 300k.</a:t>
            </a:r>
            <a:endParaRPr lang="en-US" sz="2400" dirty="0"/>
          </a:p>
          <a:p>
            <a:endParaRPr lang="en-US" sz="2400" dirty="0"/>
          </a:p>
          <a:p>
            <a:r>
              <a:rPr lang="en-US" sz="2400" dirty="0"/>
              <a:t> • 2.Highpaying jobs taken up by </a:t>
            </a:r>
            <a:r>
              <a:rPr lang="en-US" sz="2400" dirty="0" err="1"/>
              <a:t>amcat</a:t>
            </a:r>
            <a:r>
              <a:rPr lang="en-US" sz="2400" dirty="0"/>
              <a:t> aspirants are mostly from 'IT' Domain.</a:t>
            </a:r>
            <a:endParaRPr lang="en-US" sz="2400" dirty="0"/>
          </a:p>
          <a:p>
            <a:endParaRPr lang="en-US" sz="2400" dirty="0"/>
          </a:p>
          <a:p>
            <a:r>
              <a:rPr lang="en-US" sz="2400" dirty="0"/>
              <a:t> • 3.Software Engineer and Software Developer are the most aimed profession for </a:t>
            </a:r>
            <a:r>
              <a:rPr lang="en-US" sz="2400" dirty="0" err="1"/>
              <a:t>amcat</a:t>
            </a:r>
            <a:r>
              <a:rPr lang="en-US" sz="2400" dirty="0"/>
              <a:t> aspirants.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50" y="1316812"/>
            <a:ext cx="10079940" cy="2597785"/>
          </a:xfrm>
          <a:prstGeom prst="rect">
            <a:avLst/>
          </a:prstGeom>
        </p:spPr>
        <p:txBody>
          <a:bodyPr vert="horz" wrap="square" lIns="0" tIns="12700" rIns="0" bIns="0" rtlCol="0">
            <a:spAutoFit/>
          </a:bodyPr>
          <a:lstStyle/>
          <a:p>
            <a:pPr marL="300990" indent="-288290" algn="just">
              <a:lnSpc>
                <a:spcPct val="100000"/>
              </a:lnSpc>
              <a:buFont typeface="Calibri" panose="020F0502020204030204"/>
              <a:buChar char="•"/>
              <a:tabLst>
                <a:tab pos="300990" algn="l"/>
              </a:tabLst>
            </a:pPr>
            <a:r>
              <a:rPr lang="en-IN" sz="2800" b="1" dirty="0">
                <a:latin typeface="Calibri" panose="020F0502020204030204"/>
                <a:cs typeface="Calibri" panose="020F0502020204030204"/>
              </a:rPr>
              <a:t>Name : Patlolla Pranavkumar</a:t>
            </a:r>
            <a:endParaRPr lang="en-IN" sz="2800" b="1" dirty="0">
              <a:latin typeface="Calibri" panose="020F0502020204030204"/>
              <a:cs typeface="Calibri" panose="020F0502020204030204"/>
            </a:endParaRPr>
          </a:p>
          <a:p>
            <a:pPr marL="300990" indent="-288290" algn="just">
              <a:lnSpc>
                <a:spcPct val="100000"/>
              </a:lnSpc>
              <a:buFont typeface="Calibri" panose="020F0502020204030204"/>
              <a:buChar char="•"/>
              <a:tabLst>
                <a:tab pos="300990" algn="l"/>
              </a:tabLst>
            </a:pPr>
            <a:r>
              <a:rPr lang="en-IN" sz="2800" b="1" dirty="0">
                <a:latin typeface="Calibri" panose="020F0502020204030204"/>
                <a:cs typeface="Calibri" panose="020F0502020204030204"/>
              </a:rPr>
              <a:t>Qualification : M.SC (Statistics)</a:t>
            </a:r>
            <a:endParaRPr lang="en-IN" sz="2800" b="1" dirty="0">
              <a:latin typeface="Calibri" panose="020F0502020204030204"/>
              <a:cs typeface="Calibri" panose="020F0502020204030204"/>
            </a:endParaRPr>
          </a:p>
          <a:p>
            <a:pPr marL="300990" indent="-288290" algn="just">
              <a:lnSpc>
                <a:spcPct val="100000"/>
              </a:lnSpc>
              <a:buFont typeface="Calibri" panose="020F0502020204030204"/>
              <a:buChar char="•"/>
              <a:tabLst>
                <a:tab pos="300990" algn="l"/>
              </a:tabLst>
            </a:pPr>
            <a:r>
              <a:rPr lang="en-IN" sz="2800" b="1" dirty="0">
                <a:latin typeface="Calibri" panose="020F0502020204030204"/>
                <a:cs typeface="Calibri" panose="020F0502020204030204"/>
              </a:rPr>
              <a:t>Work Experience : Fresher</a:t>
            </a:r>
            <a:endParaRPr lang="en-IN" sz="2800" b="1" dirty="0">
              <a:latin typeface="Calibri" panose="020F0502020204030204"/>
              <a:cs typeface="Calibri" panose="020F0502020204030204"/>
            </a:endParaRPr>
          </a:p>
          <a:p>
            <a:pPr marL="300990" indent="-288290" algn="just">
              <a:lnSpc>
                <a:spcPct val="100000"/>
              </a:lnSpc>
              <a:buFont typeface="Calibri" panose="020F0502020204030204"/>
              <a:buChar char="•"/>
              <a:tabLst>
                <a:tab pos="300990" algn="l"/>
              </a:tabLst>
            </a:pPr>
            <a:endParaRPr lang="en-IN" sz="2800" b="1" dirty="0">
              <a:latin typeface="Calibri" panose="020F0502020204030204"/>
              <a:cs typeface="Calibri" panose="020F0502020204030204"/>
            </a:endParaRPr>
          </a:p>
          <a:p>
            <a:pPr marL="300990" indent="-288290" algn="just">
              <a:lnSpc>
                <a:spcPct val="100000"/>
              </a:lnSpc>
              <a:buFont typeface="Calibri" panose="020F0502020204030204"/>
              <a:buChar char="•"/>
              <a:tabLst>
                <a:tab pos="300990" algn="l"/>
              </a:tabLst>
            </a:pPr>
            <a:r>
              <a:rPr lang="en-IN" sz="2800" b="1" dirty="0" err="1">
                <a:latin typeface="Calibri" panose="020F0502020204030204"/>
                <a:cs typeface="Calibri" panose="020F0502020204030204"/>
              </a:rPr>
              <a:t>lin</a:t>
            </a:r>
            <a:r>
              <a:rPr sz="2800" b="1" dirty="0" err="1">
                <a:latin typeface="Calibri" panose="020F0502020204030204"/>
                <a:cs typeface="Calibri" panose="020F0502020204030204"/>
              </a:rPr>
              <a:t>kedin</a:t>
            </a:r>
            <a:r>
              <a:rPr sz="2800" b="1" spc="30" dirty="0">
                <a:latin typeface="Calibri" panose="020F0502020204030204"/>
                <a:cs typeface="Calibri" panose="020F0502020204030204"/>
              </a:rPr>
              <a:t> </a:t>
            </a:r>
            <a:r>
              <a:rPr sz="2800" b="1" dirty="0">
                <a:latin typeface="Calibri" panose="020F0502020204030204"/>
                <a:cs typeface="Calibri" panose="020F0502020204030204"/>
              </a:rPr>
              <a:t>:</a:t>
            </a:r>
            <a:r>
              <a:rPr sz="2800" b="1" spc="100" dirty="0">
                <a:latin typeface="Calibri" panose="020F0502020204030204"/>
                <a:cs typeface="Calibri" panose="020F0502020204030204"/>
              </a:rPr>
              <a:t> www.linkedin.com/in/patlolla-pranav-kumar</a:t>
            </a:r>
            <a:endParaRPr sz="2800" b="1" spc="100" dirty="0">
              <a:latin typeface="Calibri" panose="020F0502020204030204"/>
              <a:cs typeface="Calibri" panose="020F0502020204030204"/>
            </a:endParaRPr>
          </a:p>
          <a:p>
            <a:pPr marL="300990" indent="-288290" algn="just">
              <a:lnSpc>
                <a:spcPct val="100000"/>
              </a:lnSpc>
              <a:buFont typeface="Calibri" panose="020F0502020204030204"/>
              <a:buChar char="•"/>
              <a:tabLst>
                <a:tab pos="300990" algn="l"/>
              </a:tabLst>
            </a:pPr>
            <a:r>
              <a:rPr sz="2800" b="1" spc="-10" dirty="0" err="1">
                <a:latin typeface="Calibri" panose="020F0502020204030204"/>
                <a:cs typeface="Calibri" panose="020F0502020204030204"/>
              </a:rPr>
              <a:t>Github</a:t>
            </a:r>
            <a:r>
              <a:rPr sz="2800" b="1" spc="-10" dirty="0">
                <a:latin typeface="Calibri" panose="020F0502020204030204"/>
                <a:cs typeface="Calibri" panose="020F0502020204030204"/>
              </a:rPr>
              <a:t>:</a:t>
            </a:r>
            <a:r>
              <a:rPr lang="en-IN" altLang="" sz="2800" b="1" spc="-10" dirty="0">
                <a:latin typeface="Calibri" panose="020F0502020204030204"/>
                <a:cs typeface="Calibri" panose="020F0502020204030204"/>
              </a:rPr>
              <a:t> </a:t>
            </a:r>
            <a:r>
              <a:rPr sz="2800" b="1" spc="-10" dirty="0">
                <a:latin typeface="Calibri" panose="020F0502020204030204"/>
                <a:cs typeface="Calibri" panose="020F0502020204030204"/>
              </a:rPr>
              <a:t>https://github.com/PranavKumarPatlolla/AMCAT-Project</a:t>
            </a:r>
            <a:endParaRPr sz="2800" b="1" spc="-10" dirty="0">
              <a:latin typeface="Calibri" panose="020F0502020204030204"/>
              <a:cs typeface="Calibri" panose="020F0502020204030204"/>
            </a:endParaRPr>
          </a:p>
        </p:txBody>
      </p:sp>
      <p:sp>
        <p:nvSpPr>
          <p:cNvPr id="3" name="object 3"/>
          <p:cNvSpPr txBox="1">
            <a:spLocks noGrp="1"/>
          </p:cNvSpPr>
          <p:nvPr>
            <p:ph type="title"/>
          </p:nvPr>
        </p:nvSpPr>
        <p:spPr>
          <a:xfrm>
            <a:off x="506374" y="335407"/>
            <a:ext cx="1820545" cy="513715"/>
          </a:xfrm>
          <a:prstGeom prst="rect">
            <a:avLst/>
          </a:prstGeom>
        </p:spPr>
        <p:txBody>
          <a:bodyPr vert="horz" wrap="square" lIns="0" tIns="12700" rIns="0" bIns="0" rtlCol="0">
            <a:spAutoFit/>
          </a:bodyPr>
          <a:lstStyle/>
          <a:p>
            <a:pPr marL="12700">
              <a:lnSpc>
                <a:spcPct val="100000"/>
              </a:lnSpc>
              <a:spcBef>
                <a:spcPts val="100"/>
              </a:spcBef>
            </a:pPr>
            <a:r>
              <a:rPr sz="3200" u="none" spc="-140" dirty="0">
                <a:latin typeface="Tahoma" panose="020B0604030504040204"/>
                <a:cs typeface="Tahoma" panose="020B0604030504040204"/>
              </a:rPr>
              <a:t>About</a:t>
            </a:r>
            <a:r>
              <a:rPr sz="3200" u="none" spc="-135" dirty="0">
                <a:latin typeface="Tahoma" panose="020B0604030504040204"/>
                <a:cs typeface="Tahoma" panose="020B0604030504040204"/>
              </a:rPr>
              <a:t> </a:t>
            </a:r>
            <a:r>
              <a:rPr sz="3200" u="none" spc="-300" dirty="0">
                <a:latin typeface="Tahoma" panose="020B0604030504040204"/>
                <a:cs typeface="Tahoma" panose="020B0604030504040204"/>
              </a:rPr>
              <a:t>me</a:t>
            </a:r>
            <a:endParaRPr sz="3200">
              <a:latin typeface="Tahoma" panose="020B0604030504040204"/>
              <a:cs typeface="Tahoma" panose="020B0604030504040204"/>
            </a:endParaRPr>
          </a:p>
        </p:txBody>
      </p:sp>
      <p:pic>
        <p:nvPicPr>
          <p:cNvPr id="100" name="Picture 99"/>
          <p:cNvPicPr/>
          <p:nvPr/>
        </p:nvPicPr>
        <p:blipFill>
          <a:blip r:embed="rId1"/>
          <a:stretch>
            <a:fillRect/>
          </a:stretch>
        </p:blipFill>
        <p:spPr>
          <a:xfrm>
            <a:off x="990600" y="4778375"/>
            <a:ext cx="851535" cy="56261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589" y="228600"/>
            <a:ext cx="5410200" cy="523220"/>
          </a:xfrm>
          <a:prstGeom prst="rect">
            <a:avLst/>
          </a:prstGeom>
          <a:noFill/>
        </p:spPr>
        <p:txBody>
          <a:bodyPr wrap="square" rtlCol="0">
            <a:spAutoFit/>
          </a:bodyPr>
          <a:lstStyle/>
          <a:p>
            <a:r>
              <a:rPr lang="en-IN" sz="2800" b="1" dirty="0"/>
              <a:t>Research Question</a:t>
            </a:r>
            <a:endParaRPr lang="en-IN" sz="2800" b="1"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5828" y="751820"/>
            <a:ext cx="11966171" cy="51917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70" y="-26324"/>
            <a:ext cx="11975869" cy="62747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6466332" y="1850135"/>
            <a:ext cx="4465320" cy="2834640"/>
          </a:xfrm>
          <a:prstGeom prst="rect">
            <a:avLst/>
          </a:prstGeom>
        </p:spPr>
      </p:pic>
      <p:sp>
        <p:nvSpPr>
          <p:cNvPr id="3" name="object 3"/>
          <p:cNvSpPr txBox="1">
            <a:spLocks noGrp="1"/>
          </p:cNvSpPr>
          <p:nvPr>
            <p:ph type="title"/>
          </p:nvPr>
        </p:nvSpPr>
        <p:spPr>
          <a:xfrm>
            <a:off x="1323594" y="2995930"/>
            <a:ext cx="2364105" cy="1365885"/>
          </a:xfrm>
          <a:prstGeom prst="rect">
            <a:avLst/>
          </a:prstGeom>
        </p:spPr>
        <p:txBody>
          <a:bodyPr vert="horz" wrap="square" lIns="0" tIns="26670" rIns="0" bIns="0" rtlCol="0">
            <a:spAutoFit/>
          </a:bodyPr>
          <a:lstStyle/>
          <a:p>
            <a:pPr marL="12700" marR="5080">
              <a:lnSpc>
                <a:spcPts val="5270"/>
              </a:lnSpc>
              <a:spcBef>
                <a:spcPts val="210"/>
              </a:spcBef>
            </a:pPr>
            <a:r>
              <a:rPr b="0" u="none" spc="320" dirty="0">
                <a:solidFill>
                  <a:srgbClr val="C00000"/>
                </a:solidFill>
                <a:latin typeface="Palatino Linotype" panose="02040502050505030304"/>
                <a:cs typeface="Palatino Linotype" panose="02040502050505030304"/>
              </a:rPr>
              <a:t>THANK </a:t>
            </a:r>
            <a:r>
              <a:rPr b="0" u="none" spc="400" dirty="0">
                <a:solidFill>
                  <a:srgbClr val="C00000"/>
                </a:solidFill>
                <a:latin typeface="Palatino Linotype" panose="02040502050505030304"/>
                <a:cs typeface="Palatino Linotype" panose="02040502050505030304"/>
              </a:rPr>
              <a:t>YOU</a:t>
            </a:r>
            <a:endParaRPr b="0" u="none" spc="400" dirty="0">
              <a:solidFill>
                <a:srgbClr val="C00000"/>
              </a:solidFill>
              <a:latin typeface="Palatino Linotype" panose="02040502050505030304"/>
              <a:cs typeface="Palatino Linotype" panose="0204050205050503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2143" rIns="0" bIns="0" rtlCol="0">
            <a:spAutoFit/>
          </a:bodyPr>
          <a:lstStyle/>
          <a:p>
            <a:pPr marL="12700">
              <a:lnSpc>
                <a:spcPct val="100000"/>
              </a:lnSpc>
              <a:spcBef>
                <a:spcPts val="100"/>
              </a:spcBef>
            </a:pPr>
            <a:r>
              <a:rPr u="none" spc="-10" dirty="0"/>
              <a:t>Objective:</a:t>
            </a:r>
            <a:endParaRPr u="none" spc="-10" dirty="0"/>
          </a:p>
        </p:txBody>
      </p:sp>
      <p:sp>
        <p:nvSpPr>
          <p:cNvPr id="3" name="object 3"/>
          <p:cNvSpPr txBox="1"/>
          <p:nvPr/>
        </p:nvSpPr>
        <p:spPr>
          <a:xfrm>
            <a:off x="685801" y="1219200"/>
            <a:ext cx="10253700" cy="4654608"/>
          </a:xfrm>
          <a:prstGeom prst="rect">
            <a:avLst/>
          </a:prstGeom>
        </p:spPr>
        <p:txBody>
          <a:bodyPr vert="horz" wrap="square" lIns="0" tIns="12700" rIns="0" bIns="0" rtlCol="0">
            <a:spAutoFit/>
          </a:bodyPr>
          <a:lstStyle/>
          <a:p>
            <a:pPr marL="12700">
              <a:spcBef>
                <a:spcPts val="100"/>
              </a:spcBef>
            </a:pPr>
            <a:r>
              <a:rPr sz="2400" b="1" dirty="0">
                <a:latin typeface="Times New Roman" panose="02020603050405020304"/>
                <a:cs typeface="Times New Roman" panose="02020603050405020304"/>
              </a:rPr>
              <a:t>Explore</a:t>
            </a:r>
            <a:r>
              <a:rPr sz="2400" b="1" spc="-3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the</a:t>
            </a:r>
            <a:r>
              <a:rPr sz="2400" b="1" spc="-2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dataset</a:t>
            </a:r>
            <a:r>
              <a:rPr sz="2400" b="1" spc="-3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to</a:t>
            </a:r>
            <a:r>
              <a:rPr sz="2400" b="1" spc="-2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identify</a:t>
            </a:r>
            <a:r>
              <a:rPr sz="2400" b="1" spc="-4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the</a:t>
            </a:r>
            <a:r>
              <a:rPr sz="2400" b="1" spc="-3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key</a:t>
            </a:r>
            <a:r>
              <a:rPr sz="2400" b="1" spc="-3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factors</a:t>
            </a:r>
            <a:r>
              <a:rPr sz="2400" b="1" spc="-5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that</a:t>
            </a:r>
            <a:r>
              <a:rPr sz="2400" b="1" spc="-2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Significantly</a:t>
            </a:r>
            <a:r>
              <a:rPr sz="2400" b="1" spc="-6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affect</a:t>
            </a:r>
            <a:r>
              <a:rPr sz="2400" b="1" spc="-50" dirty="0">
                <a:latin typeface="Times New Roman" panose="02020603050405020304"/>
                <a:cs typeface="Times New Roman" panose="02020603050405020304"/>
              </a:rPr>
              <a:t> </a:t>
            </a:r>
            <a:r>
              <a:rPr sz="2400" b="1" spc="-25" dirty="0">
                <a:latin typeface="Times New Roman" panose="02020603050405020304"/>
                <a:cs typeface="Times New Roman" panose="02020603050405020304"/>
              </a:rPr>
              <a:t>the</a:t>
            </a:r>
            <a:endParaRPr sz="2400" dirty="0">
              <a:latin typeface="Times New Roman" panose="02020603050405020304"/>
              <a:cs typeface="Times New Roman" panose="02020603050405020304"/>
            </a:endParaRPr>
          </a:p>
          <a:p>
            <a:pPr marL="12700" marR="127635">
              <a:spcBef>
                <a:spcPts val="430"/>
              </a:spcBef>
            </a:pPr>
            <a:r>
              <a:rPr sz="2400" b="1" dirty="0">
                <a:latin typeface="Times New Roman" panose="02020603050405020304"/>
                <a:cs typeface="Times New Roman" panose="02020603050405020304"/>
              </a:rPr>
              <a:t>salary</a:t>
            </a:r>
            <a:r>
              <a:rPr sz="2400" b="1" spc="-4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levels</a:t>
            </a:r>
            <a:r>
              <a:rPr sz="2400" b="1" spc="-4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among</a:t>
            </a:r>
            <a:r>
              <a:rPr sz="2400" b="1" spc="-3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the</a:t>
            </a:r>
            <a:r>
              <a:rPr sz="2400" b="1" spc="-4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job</a:t>
            </a:r>
            <a:r>
              <a:rPr sz="2400" b="1" spc="-3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seekers.</a:t>
            </a:r>
            <a:r>
              <a:rPr sz="2400" b="1" spc="-5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That</a:t>
            </a:r>
            <a:r>
              <a:rPr sz="2400" b="1" spc="-1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Includes</a:t>
            </a:r>
            <a:r>
              <a:rPr sz="2400" b="1" spc="-3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factors</a:t>
            </a:r>
            <a:r>
              <a:rPr sz="2400" b="1" spc="-5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such</a:t>
            </a:r>
            <a:r>
              <a:rPr sz="2400" b="1" spc="-2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as</a:t>
            </a:r>
            <a:r>
              <a:rPr sz="2400" b="1" spc="-25"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education, </a:t>
            </a:r>
            <a:r>
              <a:rPr sz="2400" b="1" dirty="0">
                <a:latin typeface="Times New Roman" panose="02020603050405020304"/>
                <a:cs typeface="Times New Roman" panose="02020603050405020304"/>
              </a:rPr>
              <a:t>skills,</a:t>
            </a:r>
            <a:r>
              <a:rPr sz="2400" b="1" spc="-3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location,</a:t>
            </a:r>
            <a:r>
              <a:rPr sz="2400" b="1" spc="-30" dirty="0">
                <a:latin typeface="Times New Roman" panose="02020603050405020304"/>
                <a:cs typeface="Times New Roman" panose="02020603050405020304"/>
              </a:rPr>
              <a:t> </a:t>
            </a:r>
            <a:r>
              <a:rPr sz="2400" b="1" spc="-10" dirty="0">
                <a:latin typeface="Times New Roman" panose="02020603050405020304"/>
                <a:cs typeface="Times New Roman" panose="02020603050405020304"/>
              </a:rPr>
              <a:t>experience.</a:t>
            </a:r>
            <a:endParaRPr sz="2400" dirty="0">
              <a:latin typeface="Times New Roman" panose="02020603050405020304"/>
              <a:cs typeface="Times New Roman" panose="02020603050405020304"/>
            </a:endParaRPr>
          </a:p>
          <a:p>
            <a:pPr marL="12700">
              <a:lnSpc>
                <a:spcPts val="4350"/>
              </a:lnSpc>
            </a:pPr>
            <a:endParaRPr lang="en-IN" sz="4000" b="1" dirty="0">
              <a:latin typeface="Calibri" panose="020F0502020204030204"/>
              <a:cs typeface="Calibri" panose="020F0502020204030204"/>
            </a:endParaRPr>
          </a:p>
          <a:p>
            <a:pPr marL="12700">
              <a:lnSpc>
                <a:spcPts val="4350"/>
              </a:lnSpc>
            </a:pPr>
            <a:r>
              <a:rPr sz="4000" b="1" dirty="0">
                <a:latin typeface="Calibri" panose="020F0502020204030204"/>
                <a:cs typeface="Calibri" panose="020F0502020204030204"/>
              </a:rPr>
              <a:t>Key</a:t>
            </a:r>
            <a:r>
              <a:rPr sz="4000" b="1" spc="-65" dirty="0">
                <a:latin typeface="Calibri" panose="020F0502020204030204"/>
                <a:cs typeface="Calibri" panose="020F0502020204030204"/>
              </a:rPr>
              <a:t> </a:t>
            </a:r>
            <a:r>
              <a:rPr sz="4000" b="1" spc="-10" dirty="0">
                <a:latin typeface="Calibri" panose="020F0502020204030204"/>
                <a:cs typeface="Calibri" panose="020F0502020204030204"/>
              </a:rPr>
              <a:t>Objectives:</a:t>
            </a:r>
            <a:endParaRPr lang="en-IN" sz="4000" b="1" spc="-10" dirty="0">
              <a:latin typeface="Calibri" panose="020F0502020204030204"/>
              <a:cs typeface="Calibri" panose="020F0502020204030204"/>
            </a:endParaRPr>
          </a:p>
          <a:p>
            <a:pPr marL="12700">
              <a:lnSpc>
                <a:spcPts val="4350"/>
              </a:lnSpc>
            </a:pPr>
            <a:endParaRPr sz="4000" dirty="0">
              <a:latin typeface="Calibri" panose="020F0502020204030204"/>
              <a:cs typeface="Calibri" panose="020F0502020204030204"/>
            </a:endParaRPr>
          </a:p>
          <a:p>
            <a:pPr marL="355600" marR="87630" indent="-342900">
              <a:lnSpc>
                <a:spcPct val="70000"/>
              </a:lnSpc>
              <a:spcBef>
                <a:spcPts val="1020"/>
              </a:spcBef>
              <a:buSzPct val="69000"/>
              <a:buFont typeface="Arial MT"/>
              <a:buChar char="•"/>
              <a:tabLst>
                <a:tab pos="355600" algn="l"/>
              </a:tabLst>
            </a:pPr>
            <a:r>
              <a:rPr sz="2600" dirty="0">
                <a:latin typeface="Calibri" panose="020F0502020204030204"/>
                <a:cs typeface="Calibri" panose="020F0502020204030204"/>
              </a:rPr>
              <a:t>Identifying</a:t>
            </a:r>
            <a:r>
              <a:rPr sz="2600" spc="-50" dirty="0">
                <a:latin typeface="Calibri" panose="020F0502020204030204"/>
                <a:cs typeface="Calibri" panose="020F0502020204030204"/>
              </a:rPr>
              <a:t> </a:t>
            </a:r>
            <a:r>
              <a:rPr sz="2600" dirty="0">
                <a:latin typeface="Calibri" panose="020F0502020204030204"/>
                <a:cs typeface="Calibri" panose="020F0502020204030204"/>
              </a:rPr>
              <a:t>the</a:t>
            </a:r>
            <a:r>
              <a:rPr sz="2600" spc="-40" dirty="0">
                <a:latin typeface="Calibri" panose="020F0502020204030204"/>
                <a:cs typeface="Calibri" panose="020F0502020204030204"/>
              </a:rPr>
              <a:t> </a:t>
            </a:r>
            <a:r>
              <a:rPr sz="2600" dirty="0">
                <a:latin typeface="Calibri" panose="020F0502020204030204"/>
                <a:cs typeface="Calibri" panose="020F0502020204030204"/>
              </a:rPr>
              <a:t>trends</a:t>
            </a:r>
            <a:r>
              <a:rPr sz="2600" spc="-40" dirty="0">
                <a:latin typeface="Calibri" panose="020F0502020204030204"/>
                <a:cs typeface="Calibri" panose="020F0502020204030204"/>
              </a:rPr>
              <a:t> </a:t>
            </a:r>
            <a:r>
              <a:rPr sz="2600" dirty="0">
                <a:latin typeface="Calibri" panose="020F0502020204030204"/>
                <a:cs typeface="Calibri" panose="020F0502020204030204"/>
              </a:rPr>
              <a:t>or</a:t>
            </a:r>
            <a:r>
              <a:rPr sz="2600" spc="-10" dirty="0">
                <a:latin typeface="Calibri" panose="020F0502020204030204"/>
                <a:cs typeface="Calibri" panose="020F0502020204030204"/>
              </a:rPr>
              <a:t> </a:t>
            </a:r>
            <a:r>
              <a:rPr sz="2600" dirty="0">
                <a:latin typeface="Calibri" panose="020F0502020204030204"/>
                <a:cs typeface="Calibri" panose="020F0502020204030204"/>
              </a:rPr>
              <a:t>patterns</a:t>
            </a:r>
            <a:r>
              <a:rPr sz="2600" spc="-45" dirty="0">
                <a:latin typeface="Calibri" panose="020F0502020204030204"/>
                <a:cs typeface="Calibri" panose="020F0502020204030204"/>
              </a:rPr>
              <a:t> </a:t>
            </a:r>
            <a:r>
              <a:rPr sz="2600" dirty="0">
                <a:latin typeface="Calibri" panose="020F0502020204030204"/>
                <a:cs typeface="Calibri" panose="020F0502020204030204"/>
              </a:rPr>
              <a:t>in</a:t>
            </a:r>
            <a:r>
              <a:rPr sz="2600" spc="-20" dirty="0">
                <a:latin typeface="Calibri" panose="020F0502020204030204"/>
                <a:cs typeface="Calibri" panose="020F0502020204030204"/>
              </a:rPr>
              <a:t> </a:t>
            </a:r>
            <a:r>
              <a:rPr sz="2600" dirty="0">
                <a:latin typeface="Calibri" panose="020F0502020204030204"/>
                <a:cs typeface="Calibri" panose="020F0502020204030204"/>
              </a:rPr>
              <a:t>salary</a:t>
            </a:r>
            <a:r>
              <a:rPr sz="2600" spc="-35" dirty="0">
                <a:latin typeface="Calibri" panose="020F0502020204030204"/>
                <a:cs typeface="Calibri" panose="020F0502020204030204"/>
              </a:rPr>
              <a:t> </a:t>
            </a:r>
            <a:r>
              <a:rPr sz="2600" dirty="0">
                <a:latin typeface="Calibri" panose="020F0502020204030204"/>
                <a:cs typeface="Calibri" panose="020F0502020204030204"/>
              </a:rPr>
              <a:t>distributions</a:t>
            </a:r>
            <a:r>
              <a:rPr sz="2600" spc="-35" dirty="0">
                <a:latin typeface="Calibri" panose="020F0502020204030204"/>
                <a:cs typeface="Calibri" panose="020F0502020204030204"/>
              </a:rPr>
              <a:t> </a:t>
            </a:r>
            <a:r>
              <a:rPr sz="2600" dirty="0">
                <a:latin typeface="Calibri" panose="020F0502020204030204"/>
                <a:cs typeface="Calibri" panose="020F0502020204030204"/>
              </a:rPr>
              <a:t>across</a:t>
            </a:r>
            <a:r>
              <a:rPr sz="2600" spc="-30" dirty="0">
                <a:latin typeface="Calibri" panose="020F0502020204030204"/>
                <a:cs typeface="Calibri" panose="020F0502020204030204"/>
              </a:rPr>
              <a:t> </a:t>
            </a:r>
            <a:r>
              <a:rPr sz="2600" spc="-10" dirty="0">
                <a:latin typeface="Calibri" panose="020F0502020204030204"/>
                <a:cs typeface="Calibri" panose="020F0502020204030204"/>
              </a:rPr>
              <a:t>different </a:t>
            </a:r>
            <a:r>
              <a:rPr sz="2600" dirty="0">
                <a:latin typeface="Calibri" panose="020F0502020204030204"/>
                <a:cs typeface="Calibri" panose="020F0502020204030204"/>
              </a:rPr>
              <a:t>job</a:t>
            </a:r>
            <a:r>
              <a:rPr sz="2600" spc="-30" dirty="0">
                <a:latin typeface="Calibri" panose="020F0502020204030204"/>
                <a:cs typeface="Calibri" panose="020F0502020204030204"/>
              </a:rPr>
              <a:t> </a:t>
            </a:r>
            <a:r>
              <a:rPr sz="2600" dirty="0">
                <a:latin typeface="Calibri" panose="020F0502020204030204"/>
                <a:cs typeface="Calibri" panose="020F0502020204030204"/>
              </a:rPr>
              <a:t>designations</a:t>
            </a:r>
            <a:r>
              <a:rPr sz="2600" spc="-40" dirty="0">
                <a:latin typeface="Calibri" panose="020F0502020204030204"/>
                <a:cs typeface="Calibri" panose="020F0502020204030204"/>
              </a:rPr>
              <a:t> </a:t>
            </a:r>
            <a:r>
              <a:rPr sz="2600" dirty="0">
                <a:latin typeface="Calibri" panose="020F0502020204030204"/>
                <a:cs typeface="Calibri" panose="020F0502020204030204"/>
              </a:rPr>
              <a:t>and</a:t>
            </a:r>
            <a:r>
              <a:rPr sz="2600" spc="-50" dirty="0">
                <a:latin typeface="Calibri" panose="020F0502020204030204"/>
                <a:cs typeface="Calibri" panose="020F0502020204030204"/>
              </a:rPr>
              <a:t> </a:t>
            </a:r>
            <a:r>
              <a:rPr sz="2600" spc="-10" dirty="0">
                <a:latin typeface="Calibri" panose="020F0502020204030204"/>
                <a:cs typeface="Calibri" panose="020F0502020204030204"/>
              </a:rPr>
              <a:t>cities.</a:t>
            </a:r>
            <a:endParaRPr sz="2600" dirty="0">
              <a:latin typeface="Calibri" panose="020F0502020204030204"/>
              <a:cs typeface="Calibri" panose="020F0502020204030204"/>
            </a:endParaRPr>
          </a:p>
          <a:p>
            <a:pPr marL="355600" marR="5080" indent="-342900">
              <a:lnSpc>
                <a:spcPct val="70000"/>
              </a:lnSpc>
              <a:spcBef>
                <a:spcPts val="995"/>
              </a:spcBef>
              <a:buSzPct val="69000"/>
              <a:buFont typeface="Arial MT"/>
              <a:buChar char="•"/>
              <a:tabLst>
                <a:tab pos="355600" algn="l"/>
              </a:tabLst>
            </a:pPr>
            <a:r>
              <a:rPr sz="2600" dirty="0">
                <a:latin typeface="Calibri" panose="020F0502020204030204"/>
                <a:cs typeface="Calibri" panose="020F0502020204030204"/>
              </a:rPr>
              <a:t>correlation</a:t>
            </a:r>
            <a:r>
              <a:rPr sz="2600" spc="-15" dirty="0">
                <a:latin typeface="Calibri" panose="020F0502020204030204"/>
                <a:cs typeface="Calibri" panose="020F0502020204030204"/>
              </a:rPr>
              <a:t> </a:t>
            </a:r>
            <a:r>
              <a:rPr sz="2600" dirty="0">
                <a:latin typeface="Calibri" panose="020F0502020204030204"/>
                <a:cs typeface="Calibri" panose="020F0502020204030204"/>
              </a:rPr>
              <a:t>among</a:t>
            </a:r>
            <a:r>
              <a:rPr sz="2600" spc="-10" dirty="0">
                <a:latin typeface="Calibri" panose="020F0502020204030204"/>
                <a:cs typeface="Calibri" panose="020F0502020204030204"/>
              </a:rPr>
              <a:t> </a:t>
            </a:r>
            <a:r>
              <a:rPr sz="2600" dirty="0">
                <a:latin typeface="Calibri" panose="020F0502020204030204"/>
                <a:cs typeface="Calibri" panose="020F0502020204030204"/>
              </a:rPr>
              <a:t>the</a:t>
            </a:r>
            <a:r>
              <a:rPr sz="2600" spc="-25" dirty="0">
                <a:latin typeface="Calibri" panose="020F0502020204030204"/>
                <a:cs typeface="Calibri" panose="020F0502020204030204"/>
              </a:rPr>
              <a:t> </a:t>
            </a:r>
            <a:r>
              <a:rPr sz="2600" dirty="0">
                <a:latin typeface="Calibri" panose="020F0502020204030204"/>
                <a:cs typeface="Calibri" panose="020F0502020204030204"/>
              </a:rPr>
              <a:t>key</a:t>
            </a:r>
            <a:r>
              <a:rPr sz="2600" spc="-20" dirty="0">
                <a:latin typeface="Calibri" panose="020F0502020204030204"/>
                <a:cs typeface="Calibri" panose="020F0502020204030204"/>
              </a:rPr>
              <a:t> </a:t>
            </a:r>
            <a:r>
              <a:rPr sz="2600" dirty="0">
                <a:latin typeface="Calibri" panose="020F0502020204030204"/>
                <a:cs typeface="Calibri" panose="020F0502020204030204"/>
              </a:rPr>
              <a:t>factors</a:t>
            </a:r>
            <a:r>
              <a:rPr sz="2600" spc="-20" dirty="0">
                <a:latin typeface="Calibri" panose="020F0502020204030204"/>
                <a:cs typeface="Calibri" panose="020F0502020204030204"/>
              </a:rPr>
              <a:t> </a:t>
            </a:r>
            <a:r>
              <a:rPr sz="2600" dirty="0">
                <a:latin typeface="Calibri" panose="020F0502020204030204"/>
                <a:cs typeface="Calibri" panose="020F0502020204030204"/>
              </a:rPr>
              <a:t>such</a:t>
            </a:r>
            <a:r>
              <a:rPr sz="2600" spc="-35" dirty="0">
                <a:latin typeface="Calibri" panose="020F0502020204030204"/>
                <a:cs typeface="Calibri" panose="020F0502020204030204"/>
              </a:rPr>
              <a:t> </a:t>
            </a:r>
            <a:r>
              <a:rPr sz="2600" dirty="0">
                <a:latin typeface="Calibri" panose="020F0502020204030204"/>
                <a:cs typeface="Calibri" panose="020F0502020204030204"/>
              </a:rPr>
              <a:t>as</a:t>
            </a:r>
            <a:r>
              <a:rPr sz="2600" spc="-10" dirty="0">
                <a:latin typeface="Calibri" panose="020F0502020204030204"/>
                <a:cs typeface="Calibri" panose="020F0502020204030204"/>
              </a:rPr>
              <a:t> </a:t>
            </a:r>
            <a:r>
              <a:rPr sz="2600" dirty="0">
                <a:latin typeface="Calibri" panose="020F0502020204030204"/>
                <a:cs typeface="Calibri" panose="020F0502020204030204"/>
              </a:rPr>
              <a:t>education,</a:t>
            </a:r>
            <a:r>
              <a:rPr sz="2600" spc="-40" dirty="0">
                <a:latin typeface="Calibri" panose="020F0502020204030204"/>
                <a:cs typeface="Calibri" panose="020F0502020204030204"/>
              </a:rPr>
              <a:t> </a:t>
            </a:r>
            <a:r>
              <a:rPr sz="2600" spc="-10" dirty="0">
                <a:latin typeface="Calibri" panose="020F0502020204030204"/>
                <a:cs typeface="Calibri" panose="020F0502020204030204"/>
              </a:rPr>
              <a:t>gender, </a:t>
            </a:r>
            <a:r>
              <a:rPr sz="2600" dirty="0">
                <a:latin typeface="Calibri" panose="020F0502020204030204"/>
                <a:cs typeface="Calibri" panose="020F0502020204030204"/>
              </a:rPr>
              <a:t>designation,</a:t>
            </a:r>
            <a:r>
              <a:rPr sz="2600" spc="-30" dirty="0">
                <a:latin typeface="Calibri" panose="020F0502020204030204"/>
                <a:cs typeface="Calibri" panose="020F0502020204030204"/>
              </a:rPr>
              <a:t> </a:t>
            </a:r>
            <a:r>
              <a:rPr sz="2600" dirty="0">
                <a:latin typeface="Calibri" panose="020F0502020204030204"/>
                <a:cs typeface="Calibri" panose="020F0502020204030204"/>
              </a:rPr>
              <a:t>skills,</a:t>
            </a:r>
            <a:r>
              <a:rPr sz="2600" spc="-15" dirty="0">
                <a:latin typeface="Calibri" panose="020F0502020204030204"/>
                <a:cs typeface="Calibri" panose="020F0502020204030204"/>
              </a:rPr>
              <a:t> </a:t>
            </a:r>
            <a:r>
              <a:rPr sz="2600" dirty="0">
                <a:latin typeface="Calibri" panose="020F0502020204030204"/>
                <a:cs typeface="Calibri" panose="020F0502020204030204"/>
              </a:rPr>
              <a:t>experience</a:t>
            </a:r>
            <a:r>
              <a:rPr sz="2600" spc="-45" dirty="0">
                <a:latin typeface="Calibri" panose="020F0502020204030204"/>
                <a:cs typeface="Calibri" panose="020F0502020204030204"/>
              </a:rPr>
              <a:t> </a:t>
            </a:r>
            <a:r>
              <a:rPr sz="2600" dirty="0">
                <a:latin typeface="Calibri" panose="020F0502020204030204"/>
                <a:cs typeface="Calibri" panose="020F0502020204030204"/>
              </a:rPr>
              <a:t>and</a:t>
            </a:r>
            <a:r>
              <a:rPr sz="2600" spc="-5" dirty="0">
                <a:latin typeface="Calibri" panose="020F0502020204030204"/>
                <a:cs typeface="Calibri" panose="020F0502020204030204"/>
              </a:rPr>
              <a:t> </a:t>
            </a:r>
            <a:r>
              <a:rPr sz="2600" dirty="0">
                <a:latin typeface="Calibri" panose="020F0502020204030204"/>
                <a:cs typeface="Calibri" panose="020F0502020204030204"/>
              </a:rPr>
              <a:t>personal</a:t>
            </a:r>
            <a:r>
              <a:rPr sz="2600" spc="-25" dirty="0">
                <a:latin typeface="Calibri" panose="020F0502020204030204"/>
                <a:cs typeface="Calibri" panose="020F0502020204030204"/>
              </a:rPr>
              <a:t> </a:t>
            </a:r>
            <a:r>
              <a:rPr sz="2600" dirty="0">
                <a:latin typeface="Calibri" panose="020F0502020204030204"/>
                <a:cs typeface="Calibri" panose="020F0502020204030204"/>
              </a:rPr>
              <a:t>characteristics</a:t>
            </a:r>
            <a:r>
              <a:rPr sz="2600" spc="-35" dirty="0">
                <a:latin typeface="Calibri" panose="020F0502020204030204"/>
                <a:cs typeface="Calibri" panose="020F0502020204030204"/>
              </a:rPr>
              <a:t> </a:t>
            </a:r>
            <a:r>
              <a:rPr sz="2600" dirty="0">
                <a:latin typeface="Calibri" panose="020F0502020204030204"/>
                <a:cs typeface="Calibri" panose="020F0502020204030204"/>
              </a:rPr>
              <a:t>which</a:t>
            </a:r>
            <a:r>
              <a:rPr sz="2600" spc="-5" dirty="0">
                <a:latin typeface="Calibri" panose="020F0502020204030204"/>
                <a:cs typeface="Calibri" panose="020F0502020204030204"/>
              </a:rPr>
              <a:t> </a:t>
            </a:r>
            <a:r>
              <a:rPr sz="2600" spc="-10" dirty="0">
                <a:latin typeface="Calibri" panose="020F0502020204030204"/>
                <a:cs typeface="Calibri" panose="020F0502020204030204"/>
              </a:rPr>
              <a:t>effects salary.</a:t>
            </a:r>
            <a:endParaRPr sz="2600" dirty="0">
              <a:latin typeface="Calibri" panose="020F0502020204030204"/>
              <a:cs typeface="Calibri" panose="020F0502020204030204"/>
            </a:endParaRPr>
          </a:p>
          <a:p>
            <a:pPr marL="354965" indent="-342265">
              <a:lnSpc>
                <a:spcPct val="100000"/>
              </a:lnSpc>
              <a:spcBef>
                <a:spcPts val="60"/>
              </a:spcBef>
              <a:buSzPct val="69000"/>
              <a:buFont typeface="Arial MT"/>
              <a:buChar char="•"/>
              <a:tabLst>
                <a:tab pos="354965" algn="l"/>
              </a:tabLst>
            </a:pPr>
            <a:r>
              <a:rPr sz="2600" dirty="0">
                <a:latin typeface="Calibri" panose="020F0502020204030204"/>
                <a:cs typeface="Calibri" panose="020F0502020204030204"/>
              </a:rPr>
              <a:t>Make</a:t>
            </a:r>
            <a:r>
              <a:rPr sz="2600" spc="-30" dirty="0">
                <a:latin typeface="Calibri" panose="020F0502020204030204"/>
                <a:cs typeface="Calibri" panose="020F0502020204030204"/>
              </a:rPr>
              <a:t> </a:t>
            </a:r>
            <a:r>
              <a:rPr sz="2600" dirty="0">
                <a:latin typeface="Calibri" panose="020F0502020204030204"/>
                <a:cs typeface="Calibri" panose="020F0502020204030204"/>
              </a:rPr>
              <a:t>some</a:t>
            </a:r>
            <a:r>
              <a:rPr sz="2600" spc="-30" dirty="0">
                <a:latin typeface="Calibri" panose="020F0502020204030204"/>
                <a:cs typeface="Calibri" panose="020F0502020204030204"/>
              </a:rPr>
              <a:t> </a:t>
            </a:r>
            <a:r>
              <a:rPr sz="2600" dirty="0">
                <a:latin typeface="Calibri" panose="020F0502020204030204"/>
                <a:cs typeface="Calibri" panose="020F0502020204030204"/>
              </a:rPr>
              <a:t>claims</a:t>
            </a:r>
            <a:r>
              <a:rPr sz="2600" spc="-30" dirty="0">
                <a:latin typeface="Calibri" panose="020F0502020204030204"/>
                <a:cs typeface="Calibri" panose="020F0502020204030204"/>
              </a:rPr>
              <a:t> </a:t>
            </a:r>
            <a:r>
              <a:rPr sz="2600" dirty="0">
                <a:latin typeface="Calibri" panose="020F0502020204030204"/>
                <a:cs typeface="Calibri" panose="020F0502020204030204"/>
              </a:rPr>
              <a:t>and</a:t>
            </a:r>
            <a:r>
              <a:rPr sz="2600" spc="-25" dirty="0">
                <a:latin typeface="Calibri" panose="020F0502020204030204"/>
                <a:cs typeface="Calibri" panose="020F0502020204030204"/>
              </a:rPr>
              <a:t> </a:t>
            </a:r>
            <a:r>
              <a:rPr sz="2600" dirty="0">
                <a:latin typeface="Calibri" panose="020F0502020204030204"/>
                <a:cs typeface="Calibri" panose="020F0502020204030204"/>
              </a:rPr>
              <a:t>try</a:t>
            </a:r>
            <a:r>
              <a:rPr sz="2600" spc="-20" dirty="0">
                <a:latin typeface="Calibri" panose="020F0502020204030204"/>
                <a:cs typeface="Calibri" panose="020F0502020204030204"/>
              </a:rPr>
              <a:t> </a:t>
            </a:r>
            <a:r>
              <a:rPr sz="2600" dirty="0">
                <a:latin typeface="Calibri" panose="020F0502020204030204"/>
                <a:cs typeface="Calibri" panose="020F0502020204030204"/>
              </a:rPr>
              <a:t>to</a:t>
            </a:r>
            <a:r>
              <a:rPr sz="2600" spc="-10" dirty="0">
                <a:latin typeface="Calibri" panose="020F0502020204030204"/>
                <a:cs typeface="Calibri" panose="020F0502020204030204"/>
              </a:rPr>
              <a:t> </a:t>
            </a:r>
            <a:r>
              <a:rPr sz="2600" dirty="0">
                <a:latin typeface="Calibri" panose="020F0502020204030204"/>
                <a:cs typeface="Calibri" panose="020F0502020204030204"/>
              </a:rPr>
              <a:t>prove</a:t>
            </a:r>
            <a:r>
              <a:rPr sz="2600" spc="-25" dirty="0">
                <a:latin typeface="Calibri" panose="020F0502020204030204"/>
                <a:cs typeface="Calibri" panose="020F0502020204030204"/>
              </a:rPr>
              <a:t> </a:t>
            </a:r>
            <a:r>
              <a:rPr sz="2600" dirty="0">
                <a:latin typeface="Calibri" panose="020F0502020204030204"/>
                <a:cs typeface="Calibri" panose="020F0502020204030204"/>
              </a:rPr>
              <a:t>through</a:t>
            </a:r>
            <a:r>
              <a:rPr sz="2600" spc="-30" dirty="0">
                <a:latin typeface="Calibri" panose="020F0502020204030204"/>
                <a:cs typeface="Calibri" panose="020F0502020204030204"/>
              </a:rPr>
              <a:t> </a:t>
            </a:r>
            <a:r>
              <a:rPr sz="2600" dirty="0">
                <a:latin typeface="Calibri" panose="020F0502020204030204"/>
                <a:cs typeface="Calibri" panose="020F0502020204030204"/>
              </a:rPr>
              <a:t>Statistical</a:t>
            </a:r>
            <a:r>
              <a:rPr sz="2600" spc="-30" dirty="0">
                <a:latin typeface="Calibri" panose="020F0502020204030204"/>
                <a:cs typeface="Calibri" panose="020F0502020204030204"/>
              </a:rPr>
              <a:t> </a:t>
            </a:r>
            <a:r>
              <a:rPr sz="2600" spc="-10" dirty="0">
                <a:latin typeface="Calibri" panose="020F0502020204030204"/>
                <a:cs typeface="Calibri" panose="020F0502020204030204"/>
              </a:rPr>
              <a:t>methods.</a:t>
            </a:r>
            <a:endParaRPr sz="2600" dirty="0">
              <a:latin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641985">
              <a:lnSpc>
                <a:spcPct val="100000"/>
              </a:lnSpc>
              <a:spcBef>
                <a:spcPts val="95"/>
              </a:spcBef>
            </a:pPr>
            <a:r>
              <a:rPr sz="4000" dirty="0"/>
              <a:t>Data</a:t>
            </a:r>
            <a:r>
              <a:rPr sz="4000" spc="-80" dirty="0"/>
              <a:t> </a:t>
            </a:r>
            <a:r>
              <a:rPr sz="4000" spc="-10" dirty="0"/>
              <a:t>Description:</a:t>
            </a:r>
            <a:endParaRPr sz="4000"/>
          </a:p>
          <a:p>
            <a:pPr marL="641985" marR="5080">
              <a:lnSpc>
                <a:spcPct val="90000"/>
              </a:lnSpc>
              <a:spcBef>
                <a:spcPts val="210"/>
              </a:spcBef>
            </a:pPr>
            <a:r>
              <a:rPr sz="1400" b="0" u="none" dirty="0">
                <a:solidFill>
                  <a:srgbClr val="000000"/>
                </a:solidFill>
                <a:latin typeface="Times New Roman" panose="02020603050405020304"/>
                <a:cs typeface="Times New Roman" panose="02020603050405020304"/>
              </a:rPr>
              <a:t>The</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dataset</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was</a:t>
            </a:r>
            <a:r>
              <a:rPr sz="1400" b="0" u="none" spc="-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released</a:t>
            </a:r>
            <a:r>
              <a:rPr sz="1400" b="0" u="none" spc="-2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by</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Aspiring</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Minds</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from</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Aspiring</a:t>
            </a:r>
            <a:r>
              <a:rPr sz="1400" b="0" u="none" spc="-1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Mind</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Employment Outcome</a:t>
            </a:r>
            <a:r>
              <a:rPr sz="1400" b="0" u="none" spc="-1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2015</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(AMEO).</a:t>
            </a:r>
            <a:r>
              <a:rPr sz="1400" b="0" u="none" spc="-1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1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study</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is</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primarily</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limited</a:t>
            </a:r>
            <a:r>
              <a:rPr sz="1400" b="0" u="none" spc="-30" dirty="0">
                <a:solidFill>
                  <a:srgbClr val="000000"/>
                </a:solidFill>
                <a:latin typeface="Times New Roman" panose="02020603050405020304"/>
                <a:cs typeface="Times New Roman" panose="02020603050405020304"/>
              </a:rPr>
              <a:t> </a:t>
            </a:r>
            <a:r>
              <a:rPr sz="1400" b="0" u="none" spc="-20" dirty="0">
                <a:solidFill>
                  <a:srgbClr val="000000"/>
                </a:solidFill>
                <a:latin typeface="Times New Roman" panose="02020603050405020304"/>
                <a:cs typeface="Times New Roman" panose="02020603050405020304"/>
              </a:rPr>
              <a:t>only </a:t>
            </a:r>
            <a:r>
              <a:rPr sz="1400" b="0" u="none" dirty="0">
                <a:solidFill>
                  <a:srgbClr val="000000"/>
                </a:solidFill>
                <a:latin typeface="Times New Roman" panose="02020603050405020304"/>
                <a:cs typeface="Times New Roman" panose="02020603050405020304"/>
              </a:rPr>
              <a:t>to</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students</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with</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engineering</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disciplines.</a:t>
            </a:r>
            <a:r>
              <a:rPr sz="1400" b="0" u="none" spc="-6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1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dataset</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contains</a:t>
            </a:r>
            <a:r>
              <a:rPr sz="1400" b="0" u="none" spc="-1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employment outcomes</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of</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engineering</a:t>
            </a:r>
            <a:r>
              <a:rPr sz="1400" b="0" u="none" spc="-6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graduates</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as</a:t>
            </a:r>
            <a:r>
              <a:rPr sz="1400" b="0" u="none" spc="-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dependent</a:t>
            </a:r>
            <a:r>
              <a:rPr sz="1400" b="0" u="none" spc="60" dirty="0">
                <a:solidFill>
                  <a:srgbClr val="000000"/>
                </a:solidFill>
                <a:latin typeface="Times New Roman" panose="02020603050405020304"/>
                <a:cs typeface="Times New Roman" panose="02020603050405020304"/>
              </a:rPr>
              <a:t> </a:t>
            </a:r>
            <a:r>
              <a:rPr sz="1400" b="0" u="none" spc="-10" dirty="0">
                <a:solidFill>
                  <a:srgbClr val="000000"/>
                </a:solidFill>
                <a:latin typeface="Times New Roman" panose="02020603050405020304"/>
                <a:cs typeface="Times New Roman" panose="02020603050405020304"/>
              </a:rPr>
              <a:t>variables </a:t>
            </a:r>
            <a:r>
              <a:rPr sz="1400" b="0" u="none" dirty="0">
                <a:solidFill>
                  <a:srgbClr val="000000"/>
                </a:solidFill>
                <a:latin typeface="Times New Roman" panose="02020603050405020304"/>
                <a:cs typeface="Times New Roman" panose="02020603050405020304"/>
              </a:rPr>
              <a:t>(Salary,</a:t>
            </a:r>
            <a:r>
              <a:rPr sz="1400" b="0" u="none" spc="-1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Job</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Titles,</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and</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Job</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Locations)</a:t>
            </a:r>
            <a:r>
              <a:rPr sz="1400" b="0" u="none" spc="-5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along</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with</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standardized</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scores</a:t>
            </a:r>
            <a:r>
              <a:rPr sz="1400" b="0" u="none" spc="-2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from</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three</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different</a:t>
            </a:r>
            <a:r>
              <a:rPr sz="1400" b="0" u="none" spc="-1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areas</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t>
            </a:r>
            <a:r>
              <a:rPr sz="1400" b="0" u="none" spc="-1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cognitive</a:t>
            </a:r>
            <a:r>
              <a:rPr sz="1400" b="0" u="none" spc="-5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skills,</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technical</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skills</a:t>
            </a:r>
            <a:r>
              <a:rPr sz="1400" b="0" u="none" spc="-45" dirty="0">
                <a:solidFill>
                  <a:srgbClr val="000000"/>
                </a:solidFill>
                <a:latin typeface="Times New Roman" panose="02020603050405020304"/>
                <a:cs typeface="Times New Roman" panose="02020603050405020304"/>
              </a:rPr>
              <a:t> </a:t>
            </a:r>
            <a:r>
              <a:rPr sz="1400" b="0" u="none" spc="-25" dirty="0">
                <a:solidFill>
                  <a:srgbClr val="000000"/>
                </a:solidFill>
                <a:latin typeface="Times New Roman" panose="02020603050405020304"/>
                <a:cs typeface="Times New Roman" panose="02020603050405020304"/>
              </a:rPr>
              <a:t>and </a:t>
            </a:r>
            <a:r>
              <a:rPr sz="1400" b="0" u="none" dirty="0">
                <a:solidFill>
                  <a:srgbClr val="000000"/>
                </a:solidFill>
                <a:latin typeface="Times New Roman" panose="02020603050405020304"/>
                <a:cs typeface="Times New Roman" panose="02020603050405020304"/>
              </a:rPr>
              <a:t>personality</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skills.</a:t>
            </a:r>
            <a:r>
              <a:rPr sz="1400" b="0" u="none" spc="-5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1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dataset</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also</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contains</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demographic</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features.</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2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dataset</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contains</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around</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40</a:t>
            </a:r>
            <a:r>
              <a:rPr sz="1400" b="0" u="none" spc="-2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independent</a:t>
            </a:r>
            <a:r>
              <a:rPr sz="1400" b="0" u="none" spc="-5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variables</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and</a:t>
            </a:r>
            <a:r>
              <a:rPr sz="1400" b="0" u="none" spc="9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4000</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data</a:t>
            </a:r>
            <a:r>
              <a:rPr sz="1400" b="0" u="none" spc="-25" dirty="0">
                <a:solidFill>
                  <a:srgbClr val="000000"/>
                </a:solidFill>
                <a:latin typeface="Times New Roman" panose="02020603050405020304"/>
                <a:cs typeface="Times New Roman" panose="02020603050405020304"/>
              </a:rPr>
              <a:t> </a:t>
            </a:r>
            <a:r>
              <a:rPr sz="1400" b="0" u="none" spc="-10" dirty="0">
                <a:solidFill>
                  <a:srgbClr val="000000"/>
                </a:solidFill>
                <a:latin typeface="Times New Roman" panose="02020603050405020304"/>
                <a:cs typeface="Times New Roman" panose="02020603050405020304"/>
              </a:rPr>
              <a:t>points. </a:t>
            </a:r>
            <a:r>
              <a:rPr sz="1400" b="0" u="none" dirty="0">
                <a:solidFill>
                  <a:srgbClr val="000000"/>
                </a:solidFill>
                <a:latin typeface="Times New Roman" panose="02020603050405020304"/>
                <a:cs typeface="Times New Roman" panose="02020603050405020304"/>
              </a:rPr>
              <a:t>The</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independent</a:t>
            </a:r>
            <a:r>
              <a:rPr sz="1400" b="0" u="none" spc="-5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variables</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are</a:t>
            </a:r>
            <a:r>
              <a:rPr sz="1400" b="0" u="none" spc="-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both</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continuous</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and</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categorical</a:t>
            </a:r>
            <a:r>
              <a:rPr sz="1400" b="0" u="none" spc="-4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in</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nature.</a:t>
            </a:r>
            <a:r>
              <a:rPr sz="1400" b="0" u="none" spc="-3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The</a:t>
            </a:r>
            <a:r>
              <a:rPr sz="1400" b="0" u="none" spc="-2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dataset</a:t>
            </a:r>
            <a:r>
              <a:rPr sz="1400" b="0" u="none" spc="-3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contains</a:t>
            </a:r>
            <a:r>
              <a:rPr sz="1400" b="0" u="none" spc="-4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a</a:t>
            </a:r>
            <a:r>
              <a:rPr sz="1400" b="0" u="none" spc="-5"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unique</a:t>
            </a:r>
            <a:r>
              <a:rPr sz="1400" b="0" u="none" spc="-5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identifier</a:t>
            </a:r>
            <a:r>
              <a:rPr sz="1400" b="0" u="none" spc="-2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for</a:t>
            </a:r>
            <a:r>
              <a:rPr sz="1400" b="0" u="none" spc="-50" dirty="0">
                <a:solidFill>
                  <a:srgbClr val="000000"/>
                </a:solidFill>
                <a:latin typeface="Times New Roman" panose="02020603050405020304"/>
                <a:cs typeface="Times New Roman" panose="02020603050405020304"/>
              </a:rPr>
              <a:t> </a:t>
            </a:r>
            <a:r>
              <a:rPr sz="1400" b="0" u="none" dirty="0">
                <a:solidFill>
                  <a:srgbClr val="000000"/>
                </a:solidFill>
                <a:latin typeface="Times New Roman" panose="02020603050405020304"/>
                <a:cs typeface="Times New Roman" panose="02020603050405020304"/>
              </a:rPr>
              <a:t>each </a:t>
            </a:r>
            <a:r>
              <a:rPr sz="1400" b="0" u="none" spc="-10" dirty="0">
                <a:solidFill>
                  <a:srgbClr val="000000"/>
                </a:solidFill>
                <a:latin typeface="Times New Roman" panose="02020603050405020304"/>
                <a:cs typeface="Times New Roman" panose="02020603050405020304"/>
              </a:rPr>
              <a:t>candidate.</a:t>
            </a:r>
            <a:endParaRPr sz="1400">
              <a:latin typeface="Times New Roman" panose="02020603050405020304"/>
              <a:cs typeface="Times New Roman" panose="02020603050405020304"/>
            </a:endParaRPr>
          </a:p>
        </p:txBody>
      </p:sp>
      <p:sp>
        <p:nvSpPr>
          <p:cNvPr id="3" name="object 3"/>
          <p:cNvSpPr txBox="1">
            <a:spLocks noGrp="1"/>
          </p:cNvSpPr>
          <p:nvPr>
            <p:ph sz="half" idx="2"/>
          </p:nvPr>
        </p:nvSpPr>
        <p:spPr>
          <a:prstGeom prst="rect">
            <a:avLst/>
          </a:prstGeom>
        </p:spPr>
        <p:txBody>
          <a:bodyPr vert="horz" wrap="square" lIns="0" tIns="80010" rIns="0" bIns="0" rtlCol="0">
            <a:spAutoFit/>
          </a:bodyPr>
          <a:lstStyle/>
          <a:p>
            <a:pPr marL="355600" indent="-342900">
              <a:lnSpc>
                <a:spcPct val="100000"/>
              </a:lnSpc>
              <a:spcBef>
                <a:spcPts val="630"/>
              </a:spcBef>
              <a:buSzPct val="113000"/>
              <a:buFont typeface="Arial MT"/>
              <a:buChar char="•"/>
              <a:tabLst>
                <a:tab pos="355600" algn="l"/>
              </a:tabLst>
            </a:pPr>
            <a:r>
              <a:rPr dirty="0"/>
              <a:t>ID:</a:t>
            </a:r>
            <a:r>
              <a:rPr spc="-45" dirty="0"/>
              <a:t> </a:t>
            </a:r>
            <a:r>
              <a:rPr dirty="0"/>
              <a:t>Candidate</a:t>
            </a:r>
            <a:r>
              <a:rPr spc="-35" dirty="0"/>
              <a:t> </a:t>
            </a:r>
            <a:r>
              <a:rPr spc="-25" dirty="0"/>
              <a:t>ID</a:t>
            </a:r>
            <a:endParaRPr spc="-25" dirty="0"/>
          </a:p>
          <a:p>
            <a:pPr marL="355600" indent="-342900">
              <a:lnSpc>
                <a:spcPct val="100000"/>
              </a:lnSpc>
              <a:spcBef>
                <a:spcPts val="800"/>
              </a:spcBef>
              <a:buSzPct val="113000"/>
              <a:buFont typeface="Arial MT"/>
              <a:buChar char="•"/>
              <a:tabLst>
                <a:tab pos="355600" algn="l"/>
              </a:tabLst>
            </a:pPr>
            <a:r>
              <a:rPr dirty="0"/>
              <a:t>Salary:</a:t>
            </a:r>
            <a:r>
              <a:rPr spc="-10" dirty="0"/>
              <a:t> </a:t>
            </a:r>
            <a:r>
              <a:rPr dirty="0"/>
              <a:t>Salary</a:t>
            </a:r>
            <a:r>
              <a:rPr spc="-20" dirty="0"/>
              <a:t> </a:t>
            </a:r>
            <a:r>
              <a:rPr dirty="0"/>
              <a:t>of</a:t>
            </a:r>
            <a:r>
              <a:rPr spc="-35" dirty="0"/>
              <a:t> </a:t>
            </a:r>
            <a:r>
              <a:rPr dirty="0"/>
              <a:t>the</a:t>
            </a:r>
            <a:r>
              <a:rPr spc="-30" dirty="0"/>
              <a:t> </a:t>
            </a:r>
            <a:r>
              <a:rPr spc="-10" dirty="0"/>
              <a:t>candidate</a:t>
            </a:r>
            <a:endParaRPr spc="-10" dirty="0"/>
          </a:p>
          <a:p>
            <a:pPr marL="355600" indent="-342900">
              <a:lnSpc>
                <a:spcPct val="100000"/>
              </a:lnSpc>
              <a:spcBef>
                <a:spcPts val="820"/>
              </a:spcBef>
              <a:buSzPct val="113000"/>
              <a:buFont typeface="Arial MT"/>
              <a:buChar char="•"/>
              <a:tabLst>
                <a:tab pos="355600" algn="l"/>
              </a:tabLst>
            </a:pPr>
            <a:r>
              <a:rPr dirty="0"/>
              <a:t>DOJ:</a:t>
            </a:r>
            <a:r>
              <a:rPr spc="-25" dirty="0"/>
              <a:t> </a:t>
            </a:r>
            <a:r>
              <a:rPr dirty="0"/>
              <a:t>Date</a:t>
            </a:r>
            <a:r>
              <a:rPr spc="-25" dirty="0"/>
              <a:t> </a:t>
            </a:r>
            <a:r>
              <a:rPr dirty="0"/>
              <a:t>of</a:t>
            </a:r>
            <a:r>
              <a:rPr spc="-25" dirty="0"/>
              <a:t> </a:t>
            </a:r>
            <a:r>
              <a:rPr dirty="0"/>
              <a:t>joining</a:t>
            </a:r>
            <a:r>
              <a:rPr spc="-25" dirty="0"/>
              <a:t> </a:t>
            </a:r>
            <a:r>
              <a:rPr dirty="0"/>
              <a:t>the</a:t>
            </a:r>
            <a:r>
              <a:rPr spc="-25" dirty="0"/>
              <a:t> job</a:t>
            </a:r>
            <a:endParaRPr spc="-25" dirty="0"/>
          </a:p>
          <a:p>
            <a:pPr marL="355600" indent="-342900">
              <a:lnSpc>
                <a:spcPct val="100000"/>
              </a:lnSpc>
              <a:spcBef>
                <a:spcPts val="805"/>
              </a:spcBef>
              <a:buSzPct val="113000"/>
              <a:buFont typeface="Arial MT"/>
              <a:buChar char="•"/>
              <a:tabLst>
                <a:tab pos="355600" algn="l"/>
              </a:tabLst>
            </a:pPr>
            <a:r>
              <a:rPr dirty="0"/>
              <a:t>DOL:</a:t>
            </a:r>
            <a:r>
              <a:rPr spc="-30" dirty="0"/>
              <a:t> </a:t>
            </a:r>
            <a:r>
              <a:rPr dirty="0"/>
              <a:t>Date</a:t>
            </a:r>
            <a:r>
              <a:rPr spc="-25" dirty="0"/>
              <a:t> </a:t>
            </a:r>
            <a:r>
              <a:rPr dirty="0"/>
              <a:t>of</a:t>
            </a:r>
            <a:r>
              <a:rPr spc="-25" dirty="0"/>
              <a:t> </a:t>
            </a:r>
            <a:r>
              <a:rPr dirty="0"/>
              <a:t>leaving</a:t>
            </a:r>
            <a:r>
              <a:rPr spc="-20" dirty="0"/>
              <a:t> </a:t>
            </a:r>
            <a:r>
              <a:rPr dirty="0"/>
              <a:t>the</a:t>
            </a:r>
            <a:r>
              <a:rPr spc="-25" dirty="0"/>
              <a:t> job</a:t>
            </a:r>
            <a:endParaRPr spc="-25" dirty="0"/>
          </a:p>
          <a:p>
            <a:pPr marL="355600" indent="-342900">
              <a:lnSpc>
                <a:spcPct val="100000"/>
              </a:lnSpc>
              <a:spcBef>
                <a:spcPts val="805"/>
              </a:spcBef>
              <a:buSzPct val="113000"/>
              <a:buFont typeface="Arial MT"/>
              <a:buChar char="•"/>
              <a:tabLst>
                <a:tab pos="355600" algn="l"/>
              </a:tabLst>
            </a:pPr>
            <a:r>
              <a:rPr dirty="0"/>
              <a:t>Designation:</a:t>
            </a:r>
            <a:r>
              <a:rPr spc="-40" dirty="0"/>
              <a:t> </a:t>
            </a:r>
            <a:r>
              <a:rPr dirty="0"/>
              <a:t>Job</a:t>
            </a:r>
            <a:r>
              <a:rPr spc="-60" dirty="0"/>
              <a:t> </a:t>
            </a:r>
            <a:r>
              <a:rPr spc="-10" dirty="0"/>
              <a:t>designation/title</a:t>
            </a:r>
            <a:endParaRPr spc="-10" dirty="0"/>
          </a:p>
          <a:p>
            <a:pPr marL="355600" indent="-342900">
              <a:lnSpc>
                <a:spcPct val="100000"/>
              </a:lnSpc>
              <a:spcBef>
                <a:spcPts val="815"/>
              </a:spcBef>
              <a:buSzPct val="113000"/>
              <a:buFont typeface="Arial MT"/>
              <a:buChar char="•"/>
              <a:tabLst>
                <a:tab pos="355600" algn="l"/>
              </a:tabLst>
            </a:pPr>
            <a:r>
              <a:rPr dirty="0"/>
              <a:t>JobCity:</a:t>
            </a:r>
            <a:r>
              <a:rPr spc="-30" dirty="0"/>
              <a:t> </a:t>
            </a:r>
            <a:r>
              <a:rPr dirty="0"/>
              <a:t>City</a:t>
            </a:r>
            <a:r>
              <a:rPr spc="-20" dirty="0"/>
              <a:t> </a:t>
            </a:r>
            <a:r>
              <a:rPr dirty="0"/>
              <a:t>where</a:t>
            </a:r>
            <a:r>
              <a:rPr spc="-30" dirty="0"/>
              <a:t> </a:t>
            </a:r>
            <a:r>
              <a:rPr dirty="0"/>
              <a:t>the</a:t>
            </a:r>
            <a:r>
              <a:rPr spc="-25" dirty="0"/>
              <a:t> </a:t>
            </a:r>
            <a:r>
              <a:rPr dirty="0"/>
              <a:t>job</a:t>
            </a:r>
            <a:r>
              <a:rPr spc="-25" dirty="0"/>
              <a:t> </a:t>
            </a:r>
            <a:r>
              <a:rPr dirty="0"/>
              <a:t>is</a:t>
            </a:r>
            <a:r>
              <a:rPr spc="-30" dirty="0"/>
              <a:t> </a:t>
            </a:r>
            <a:r>
              <a:rPr spc="-10" dirty="0"/>
              <a:t>located</a:t>
            </a:r>
            <a:endParaRPr spc="-10" dirty="0"/>
          </a:p>
          <a:p>
            <a:pPr marL="355600" indent="-342900">
              <a:lnSpc>
                <a:spcPct val="100000"/>
              </a:lnSpc>
              <a:spcBef>
                <a:spcPts val="805"/>
              </a:spcBef>
              <a:buSzPct val="113000"/>
              <a:buFont typeface="Arial MT"/>
              <a:buChar char="•"/>
              <a:tabLst>
                <a:tab pos="355600" algn="l"/>
              </a:tabLst>
            </a:pPr>
            <a:r>
              <a:rPr dirty="0"/>
              <a:t>Gender:</a:t>
            </a:r>
            <a:r>
              <a:rPr spc="-25" dirty="0"/>
              <a:t> </a:t>
            </a:r>
            <a:r>
              <a:rPr dirty="0"/>
              <a:t>Gender</a:t>
            </a:r>
            <a:r>
              <a:rPr spc="-30" dirty="0"/>
              <a:t> </a:t>
            </a:r>
            <a:r>
              <a:rPr dirty="0"/>
              <a:t>of</a:t>
            </a:r>
            <a:r>
              <a:rPr spc="-45" dirty="0"/>
              <a:t> </a:t>
            </a:r>
            <a:r>
              <a:rPr dirty="0"/>
              <a:t>the</a:t>
            </a:r>
            <a:r>
              <a:rPr spc="-30" dirty="0"/>
              <a:t> </a:t>
            </a:r>
            <a:r>
              <a:rPr spc="-10" dirty="0"/>
              <a:t>candidate</a:t>
            </a:r>
            <a:endParaRPr spc="-10" dirty="0"/>
          </a:p>
          <a:p>
            <a:pPr marL="355600" indent="-342900">
              <a:lnSpc>
                <a:spcPct val="100000"/>
              </a:lnSpc>
              <a:spcBef>
                <a:spcPts val="805"/>
              </a:spcBef>
              <a:buSzPct val="113000"/>
              <a:buFont typeface="Arial MT"/>
              <a:buChar char="•"/>
              <a:tabLst>
                <a:tab pos="355600" algn="l"/>
              </a:tabLst>
            </a:pPr>
            <a:r>
              <a:rPr dirty="0"/>
              <a:t>DOB:</a:t>
            </a:r>
            <a:r>
              <a:rPr spc="-25" dirty="0"/>
              <a:t> </a:t>
            </a:r>
            <a:r>
              <a:rPr dirty="0"/>
              <a:t>Date</a:t>
            </a:r>
            <a:r>
              <a:rPr spc="-15" dirty="0"/>
              <a:t> </a:t>
            </a:r>
            <a:r>
              <a:rPr dirty="0"/>
              <a:t>of</a:t>
            </a:r>
            <a:r>
              <a:rPr spc="-15" dirty="0"/>
              <a:t> </a:t>
            </a:r>
            <a:r>
              <a:rPr dirty="0"/>
              <a:t>birth of</a:t>
            </a:r>
            <a:r>
              <a:rPr spc="-15" dirty="0"/>
              <a:t> </a:t>
            </a:r>
            <a:r>
              <a:rPr dirty="0"/>
              <a:t>the</a:t>
            </a:r>
            <a:r>
              <a:rPr spc="-25" dirty="0"/>
              <a:t> </a:t>
            </a:r>
            <a:r>
              <a:rPr spc="-10" dirty="0"/>
              <a:t>candidate</a:t>
            </a:r>
            <a:endParaRPr spc="-10" dirty="0"/>
          </a:p>
          <a:p>
            <a:pPr marL="355600" indent="-342900">
              <a:lnSpc>
                <a:spcPct val="100000"/>
              </a:lnSpc>
              <a:spcBef>
                <a:spcPts val="815"/>
              </a:spcBef>
              <a:buSzPct val="113000"/>
              <a:buFont typeface="Arial MT"/>
              <a:buChar char="•"/>
              <a:tabLst>
                <a:tab pos="355600" algn="l"/>
              </a:tabLst>
            </a:pPr>
            <a:r>
              <a:rPr dirty="0"/>
              <a:t>10percentage:</a:t>
            </a:r>
            <a:r>
              <a:rPr spc="-35" dirty="0"/>
              <a:t> </a:t>
            </a:r>
            <a:r>
              <a:rPr dirty="0"/>
              <a:t>Percentage</a:t>
            </a:r>
            <a:r>
              <a:rPr spc="-20" dirty="0"/>
              <a:t> </a:t>
            </a:r>
            <a:r>
              <a:rPr dirty="0"/>
              <a:t>score</a:t>
            </a:r>
            <a:r>
              <a:rPr spc="-35" dirty="0"/>
              <a:t> </a:t>
            </a:r>
            <a:r>
              <a:rPr dirty="0"/>
              <a:t>in</a:t>
            </a:r>
            <a:r>
              <a:rPr spc="-45" dirty="0"/>
              <a:t> </a:t>
            </a:r>
            <a:r>
              <a:rPr dirty="0"/>
              <a:t>10th</a:t>
            </a:r>
            <a:r>
              <a:rPr spc="-45" dirty="0"/>
              <a:t> </a:t>
            </a:r>
            <a:r>
              <a:rPr spc="-10" dirty="0"/>
              <a:t>grade</a:t>
            </a:r>
            <a:endParaRPr spc="-10" dirty="0"/>
          </a:p>
          <a:p>
            <a:pPr marL="355600" indent="-342900">
              <a:lnSpc>
                <a:spcPct val="100000"/>
              </a:lnSpc>
              <a:spcBef>
                <a:spcPts val="805"/>
              </a:spcBef>
              <a:buSzPct val="113000"/>
              <a:buFont typeface="Arial MT"/>
              <a:buChar char="•"/>
              <a:tabLst>
                <a:tab pos="355600" algn="l"/>
              </a:tabLst>
            </a:pPr>
            <a:r>
              <a:rPr dirty="0"/>
              <a:t>12percentage:</a:t>
            </a:r>
            <a:r>
              <a:rPr spc="-35" dirty="0"/>
              <a:t> </a:t>
            </a:r>
            <a:r>
              <a:rPr dirty="0"/>
              <a:t>Percentage</a:t>
            </a:r>
            <a:r>
              <a:rPr spc="-25" dirty="0"/>
              <a:t> </a:t>
            </a:r>
            <a:r>
              <a:rPr dirty="0"/>
              <a:t>score</a:t>
            </a:r>
            <a:r>
              <a:rPr spc="-40" dirty="0"/>
              <a:t> </a:t>
            </a:r>
            <a:r>
              <a:rPr dirty="0"/>
              <a:t>in</a:t>
            </a:r>
            <a:r>
              <a:rPr spc="-55" dirty="0"/>
              <a:t> </a:t>
            </a:r>
            <a:r>
              <a:rPr dirty="0"/>
              <a:t>12th</a:t>
            </a:r>
            <a:r>
              <a:rPr spc="-55" dirty="0"/>
              <a:t> </a:t>
            </a:r>
            <a:r>
              <a:rPr spc="-10" dirty="0"/>
              <a:t>grade</a:t>
            </a:r>
            <a:endParaRPr spc="-10" dirty="0"/>
          </a:p>
          <a:p>
            <a:pPr marL="355600" indent="-342900">
              <a:lnSpc>
                <a:spcPct val="100000"/>
              </a:lnSpc>
              <a:spcBef>
                <a:spcPts val="805"/>
              </a:spcBef>
              <a:buSzPct val="113000"/>
              <a:buFont typeface="Arial MT"/>
              <a:buChar char="•"/>
              <a:tabLst>
                <a:tab pos="355600" algn="l"/>
              </a:tabLst>
            </a:pPr>
            <a:r>
              <a:rPr dirty="0"/>
              <a:t>CollegeID:</a:t>
            </a:r>
            <a:r>
              <a:rPr spc="-15" dirty="0"/>
              <a:t> </a:t>
            </a:r>
            <a:r>
              <a:rPr dirty="0"/>
              <a:t>College</a:t>
            </a:r>
            <a:r>
              <a:rPr spc="-25" dirty="0"/>
              <a:t> </a:t>
            </a:r>
            <a:r>
              <a:rPr dirty="0"/>
              <a:t>ID</a:t>
            </a:r>
            <a:r>
              <a:rPr spc="-25" dirty="0"/>
              <a:t> </a:t>
            </a:r>
            <a:r>
              <a:rPr dirty="0"/>
              <a:t>of</a:t>
            </a:r>
            <a:r>
              <a:rPr spc="-25" dirty="0"/>
              <a:t> </a:t>
            </a:r>
            <a:r>
              <a:rPr dirty="0"/>
              <a:t>the</a:t>
            </a:r>
            <a:r>
              <a:rPr spc="-20" dirty="0"/>
              <a:t> </a:t>
            </a:r>
            <a:r>
              <a:rPr spc="-10" dirty="0"/>
              <a:t>candidate</a:t>
            </a:r>
            <a:endParaRPr spc="-10" dirty="0"/>
          </a:p>
          <a:p>
            <a:pPr marL="355600" indent="-342900">
              <a:lnSpc>
                <a:spcPct val="100000"/>
              </a:lnSpc>
              <a:spcBef>
                <a:spcPts val="820"/>
              </a:spcBef>
              <a:buSzPct val="113000"/>
              <a:buFont typeface="Arial MT"/>
              <a:buChar char="•"/>
              <a:tabLst>
                <a:tab pos="355600" algn="l"/>
              </a:tabLst>
            </a:pPr>
            <a:r>
              <a:rPr dirty="0"/>
              <a:t>CollegeTier:</a:t>
            </a:r>
            <a:r>
              <a:rPr spc="-5" dirty="0"/>
              <a:t> </a:t>
            </a:r>
            <a:r>
              <a:rPr dirty="0"/>
              <a:t>Tier</a:t>
            </a:r>
            <a:r>
              <a:rPr spc="-15" dirty="0"/>
              <a:t> </a:t>
            </a:r>
            <a:r>
              <a:rPr dirty="0"/>
              <a:t>of</a:t>
            </a:r>
            <a:r>
              <a:rPr spc="-40" dirty="0"/>
              <a:t> </a:t>
            </a:r>
            <a:r>
              <a:rPr dirty="0"/>
              <a:t>the</a:t>
            </a:r>
            <a:r>
              <a:rPr spc="-30" dirty="0"/>
              <a:t> </a:t>
            </a:r>
            <a:r>
              <a:rPr spc="-10" dirty="0"/>
              <a:t>college</a:t>
            </a:r>
            <a:endParaRPr spc="-10" dirty="0"/>
          </a:p>
        </p:txBody>
      </p:sp>
      <p:sp>
        <p:nvSpPr>
          <p:cNvPr id="4" name="object 4"/>
          <p:cNvSpPr txBox="1"/>
          <p:nvPr/>
        </p:nvSpPr>
        <p:spPr>
          <a:xfrm>
            <a:off x="6366128" y="1907751"/>
            <a:ext cx="4751705" cy="3158490"/>
          </a:xfrm>
          <a:prstGeom prst="rect">
            <a:avLst/>
          </a:prstGeom>
        </p:spPr>
        <p:txBody>
          <a:bodyPr vert="horz" wrap="square" lIns="0" tIns="63500" rIns="0" bIns="0" rtlCol="0">
            <a:spAutoFit/>
          </a:bodyPr>
          <a:lstStyle/>
          <a:p>
            <a:pPr marL="354965" indent="-342265">
              <a:lnSpc>
                <a:spcPct val="100000"/>
              </a:lnSpc>
              <a:spcBef>
                <a:spcPts val="500"/>
              </a:spcBef>
              <a:buSzPct val="129000"/>
              <a:buFont typeface="Arial MT"/>
              <a:buChar char="•"/>
              <a:tabLst>
                <a:tab pos="354965" algn="l"/>
              </a:tabLst>
            </a:pPr>
            <a:r>
              <a:rPr sz="1400" dirty="0">
                <a:latin typeface="Times New Roman" panose="02020603050405020304"/>
                <a:cs typeface="Times New Roman" panose="02020603050405020304"/>
              </a:rPr>
              <a:t>Degree:</a:t>
            </a:r>
            <a:r>
              <a:rPr sz="1400" spc="-15" dirty="0">
                <a:latin typeface="Times New Roman" panose="02020603050405020304"/>
                <a:cs typeface="Times New Roman" panose="02020603050405020304"/>
              </a:rPr>
              <a:t> </a:t>
            </a:r>
            <a:r>
              <a:rPr sz="1400" dirty="0">
                <a:latin typeface="Times New Roman" panose="02020603050405020304"/>
                <a:cs typeface="Times New Roman" panose="02020603050405020304"/>
              </a:rPr>
              <a:t>Degree</a:t>
            </a:r>
            <a:r>
              <a:rPr sz="1400" spc="-5" dirty="0">
                <a:latin typeface="Times New Roman" panose="02020603050405020304"/>
                <a:cs typeface="Times New Roman" panose="02020603050405020304"/>
              </a:rPr>
              <a:t> </a:t>
            </a:r>
            <a:r>
              <a:rPr sz="1400" dirty="0">
                <a:latin typeface="Times New Roman" panose="02020603050405020304"/>
                <a:cs typeface="Times New Roman" panose="02020603050405020304"/>
              </a:rPr>
              <a:t>pursued</a:t>
            </a:r>
            <a:r>
              <a:rPr sz="1400" spc="-5" dirty="0">
                <a:latin typeface="Times New Roman" panose="02020603050405020304"/>
                <a:cs typeface="Times New Roman" panose="02020603050405020304"/>
              </a:rPr>
              <a:t> </a:t>
            </a:r>
            <a:r>
              <a:rPr sz="1400" dirty="0">
                <a:latin typeface="Times New Roman" panose="02020603050405020304"/>
                <a:cs typeface="Times New Roman" panose="02020603050405020304"/>
              </a:rPr>
              <a:t>by</a:t>
            </a:r>
            <a:r>
              <a:rPr sz="1400" spc="-50" dirty="0">
                <a:latin typeface="Times New Roman" panose="02020603050405020304"/>
                <a:cs typeface="Times New Roman" panose="02020603050405020304"/>
              </a:rPr>
              <a:t> </a:t>
            </a:r>
            <a:r>
              <a:rPr sz="1400" dirty="0">
                <a:latin typeface="Times New Roman" panose="02020603050405020304"/>
                <a:cs typeface="Times New Roman" panose="02020603050405020304"/>
              </a:rPr>
              <a:t>the</a:t>
            </a:r>
            <a:r>
              <a:rPr sz="1400" spc="-2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candidate</a:t>
            </a:r>
            <a:endParaRPr sz="1400">
              <a:latin typeface="Times New Roman" panose="02020603050405020304"/>
              <a:cs typeface="Times New Roman" panose="02020603050405020304"/>
            </a:endParaRPr>
          </a:p>
          <a:p>
            <a:pPr marL="354965" indent="-342265">
              <a:lnSpc>
                <a:spcPct val="100000"/>
              </a:lnSpc>
              <a:spcBef>
                <a:spcPts val="810"/>
              </a:spcBef>
              <a:buSzPct val="120000"/>
              <a:buFont typeface="Arial MT"/>
              <a:buChar char="•"/>
              <a:tabLst>
                <a:tab pos="354965" algn="l"/>
              </a:tabLst>
            </a:pPr>
            <a:r>
              <a:rPr sz="1500" dirty="0">
                <a:latin typeface="Times New Roman" panose="02020603050405020304"/>
                <a:cs typeface="Times New Roman" panose="02020603050405020304"/>
              </a:rPr>
              <a:t>CollegeGPA:</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Grade</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Point</a:t>
            </a:r>
            <a:r>
              <a:rPr sz="1500" spc="-60" dirty="0">
                <a:latin typeface="Times New Roman" panose="02020603050405020304"/>
                <a:cs typeface="Times New Roman" panose="02020603050405020304"/>
              </a:rPr>
              <a:t> </a:t>
            </a:r>
            <a:r>
              <a:rPr sz="1500" dirty="0">
                <a:latin typeface="Times New Roman" panose="02020603050405020304"/>
                <a:cs typeface="Times New Roman" panose="02020603050405020304"/>
              </a:rPr>
              <a:t>Average</a:t>
            </a:r>
            <a:r>
              <a:rPr sz="1500" spc="-15" dirty="0">
                <a:latin typeface="Times New Roman" panose="02020603050405020304"/>
                <a:cs typeface="Times New Roman" panose="02020603050405020304"/>
              </a:rPr>
              <a:t> </a:t>
            </a:r>
            <a:r>
              <a:rPr sz="1500" dirty="0">
                <a:latin typeface="Times New Roman" panose="02020603050405020304"/>
                <a:cs typeface="Times New Roman" panose="02020603050405020304"/>
              </a:rPr>
              <a:t>in</a:t>
            </a:r>
            <a:r>
              <a:rPr sz="1500" spc="-3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college</a:t>
            </a:r>
            <a:endParaRPr sz="1500">
              <a:latin typeface="Times New Roman" panose="02020603050405020304"/>
              <a:cs typeface="Times New Roman" panose="02020603050405020304"/>
            </a:endParaRPr>
          </a:p>
          <a:p>
            <a:pPr marL="354965" indent="-342265">
              <a:lnSpc>
                <a:spcPct val="100000"/>
              </a:lnSpc>
              <a:spcBef>
                <a:spcPts val="830"/>
              </a:spcBef>
              <a:buSzPct val="120000"/>
              <a:buFont typeface="Arial MT"/>
              <a:buChar char="•"/>
              <a:tabLst>
                <a:tab pos="354965" algn="l"/>
              </a:tabLst>
            </a:pPr>
            <a:r>
              <a:rPr sz="1500" dirty="0">
                <a:latin typeface="Times New Roman" panose="02020603050405020304"/>
                <a:cs typeface="Times New Roman" panose="02020603050405020304"/>
              </a:rPr>
              <a:t>CollegeCityID:</a:t>
            </a:r>
            <a:r>
              <a:rPr sz="1500" spc="-40" dirty="0">
                <a:latin typeface="Times New Roman" panose="02020603050405020304"/>
                <a:cs typeface="Times New Roman" panose="02020603050405020304"/>
              </a:rPr>
              <a:t> </a:t>
            </a:r>
            <a:r>
              <a:rPr sz="1500" dirty="0">
                <a:latin typeface="Times New Roman" panose="02020603050405020304"/>
                <a:cs typeface="Times New Roman" panose="02020603050405020304"/>
              </a:rPr>
              <a:t>ID</a:t>
            </a:r>
            <a:r>
              <a:rPr sz="1500" spc="-5"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the</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college</a:t>
            </a:r>
            <a:r>
              <a:rPr sz="1500" spc="-35" dirty="0">
                <a:latin typeface="Times New Roman" panose="02020603050405020304"/>
                <a:cs typeface="Times New Roman" panose="02020603050405020304"/>
              </a:rPr>
              <a:t> </a:t>
            </a:r>
            <a:r>
              <a:rPr sz="1500" spc="-20" dirty="0">
                <a:latin typeface="Times New Roman" panose="02020603050405020304"/>
                <a:cs typeface="Times New Roman" panose="02020603050405020304"/>
              </a:rPr>
              <a:t>city</a:t>
            </a:r>
            <a:endParaRPr sz="1500">
              <a:latin typeface="Times New Roman" panose="02020603050405020304"/>
              <a:cs typeface="Times New Roman" panose="02020603050405020304"/>
            </a:endParaRPr>
          </a:p>
          <a:p>
            <a:pPr marL="354965" indent="-342265">
              <a:lnSpc>
                <a:spcPct val="100000"/>
              </a:lnSpc>
              <a:spcBef>
                <a:spcPts val="820"/>
              </a:spcBef>
              <a:buSzPct val="120000"/>
              <a:buFont typeface="Arial MT"/>
              <a:buChar char="•"/>
              <a:tabLst>
                <a:tab pos="354965" algn="l"/>
              </a:tabLst>
            </a:pPr>
            <a:r>
              <a:rPr sz="1500" dirty="0">
                <a:latin typeface="Times New Roman" panose="02020603050405020304"/>
                <a:cs typeface="Times New Roman" panose="02020603050405020304"/>
              </a:rPr>
              <a:t>CollegeCityTier:</a:t>
            </a:r>
            <a:r>
              <a:rPr sz="1500" spc="-50" dirty="0">
                <a:latin typeface="Times New Roman" panose="02020603050405020304"/>
                <a:cs typeface="Times New Roman" panose="02020603050405020304"/>
              </a:rPr>
              <a:t> </a:t>
            </a:r>
            <a:r>
              <a:rPr sz="1500" dirty="0">
                <a:latin typeface="Times New Roman" panose="02020603050405020304"/>
                <a:cs typeface="Times New Roman" panose="02020603050405020304"/>
              </a:rPr>
              <a:t>Tier</a:t>
            </a:r>
            <a:r>
              <a:rPr sz="1500" spc="-5"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25" dirty="0">
                <a:latin typeface="Times New Roman" panose="02020603050405020304"/>
                <a:cs typeface="Times New Roman" panose="02020603050405020304"/>
              </a:rPr>
              <a:t> </a:t>
            </a:r>
            <a:r>
              <a:rPr sz="1500" dirty="0">
                <a:latin typeface="Times New Roman" panose="02020603050405020304"/>
                <a:cs typeface="Times New Roman" panose="02020603050405020304"/>
              </a:rPr>
              <a:t>the</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college</a:t>
            </a:r>
            <a:r>
              <a:rPr sz="1500" spc="-20" dirty="0">
                <a:latin typeface="Times New Roman" panose="02020603050405020304"/>
                <a:cs typeface="Times New Roman" panose="02020603050405020304"/>
              </a:rPr>
              <a:t> city</a:t>
            </a:r>
            <a:endParaRPr sz="1500">
              <a:latin typeface="Times New Roman" panose="02020603050405020304"/>
              <a:cs typeface="Times New Roman" panose="02020603050405020304"/>
            </a:endParaRPr>
          </a:p>
          <a:p>
            <a:pPr marL="354965" indent="-342265">
              <a:lnSpc>
                <a:spcPct val="100000"/>
              </a:lnSpc>
              <a:spcBef>
                <a:spcPts val="815"/>
              </a:spcBef>
              <a:buSzPct val="120000"/>
              <a:buFont typeface="Arial MT"/>
              <a:buChar char="•"/>
              <a:tabLst>
                <a:tab pos="354965" algn="l"/>
              </a:tabLst>
            </a:pPr>
            <a:r>
              <a:rPr sz="1500" dirty="0">
                <a:latin typeface="Times New Roman" panose="02020603050405020304"/>
                <a:cs typeface="Times New Roman" panose="02020603050405020304"/>
              </a:rPr>
              <a:t>CollegeState:</a:t>
            </a:r>
            <a:r>
              <a:rPr sz="1500" spc="-50" dirty="0">
                <a:latin typeface="Times New Roman" panose="02020603050405020304"/>
                <a:cs typeface="Times New Roman" panose="02020603050405020304"/>
              </a:rPr>
              <a:t> </a:t>
            </a:r>
            <a:r>
              <a:rPr sz="1500" dirty="0">
                <a:latin typeface="Times New Roman" panose="02020603050405020304"/>
                <a:cs typeface="Times New Roman" panose="02020603050405020304"/>
              </a:rPr>
              <a:t>State</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where</a:t>
            </a:r>
            <a:r>
              <a:rPr sz="1500" spc="-5" dirty="0">
                <a:latin typeface="Times New Roman" panose="02020603050405020304"/>
                <a:cs typeface="Times New Roman" panose="02020603050405020304"/>
              </a:rPr>
              <a:t> </a:t>
            </a:r>
            <a:r>
              <a:rPr sz="1500" dirty="0">
                <a:latin typeface="Times New Roman" panose="02020603050405020304"/>
                <a:cs typeface="Times New Roman" panose="02020603050405020304"/>
              </a:rPr>
              <a:t>the</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college</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is</a:t>
            </a:r>
            <a:r>
              <a:rPr sz="1500" spc="-2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located</a:t>
            </a:r>
            <a:endParaRPr sz="1500">
              <a:latin typeface="Times New Roman" panose="02020603050405020304"/>
              <a:cs typeface="Times New Roman" panose="02020603050405020304"/>
            </a:endParaRPr>
          </a:p>
          <a:p>
            <a:pPr marL="354965" indent="-342265">
              <a:lnSpc>
                <a:spcPct val="100000"/>
              </a:lnSpc>
              <a:spcBef>
                <a:spcPts val="825"/>
              </a:spcBef>
              <a:buSzPct val="120000"/>
              <a:buFont typeface="Arial MT"/>
              <a:buChar char="•"/>
              <a:tabLst>
                <a:tab pos="354965" algn="l"/>
              </a:tabLst>
            </a:pPr>
            <a:r>
              <a:rPr sz="1500" dirty="0">
                <a:latin typeface="Times New Roman" panose="02020603050405020304"/>
                <a:cs typeface="Times New Roman" panose="02020603050405020304"/>
              </a:rPr>
              <a:t>GraduationYear:</a:t>
            </a:r>
            <a:r>
              <a:rPr sz="1500" spc="-50" dirty="0">
                <a:latin typeface="Times New Roman" panose="02020603050405020304"/>
                <a:cs typeface="Times New Roman" panose="02020603050405020304"/>
              </a:rPr>
              <a:t> </a:t>
            </a:r>
            <a:r>
              <a:rPr sz="1500" dirty="0">
                <a:latin typeface="Times New Roman" panose="02020603050405020304"/>
                <a:cs typeface="Times New Roman" panose="02020603050405020304"/>
              </a:rPr>
              <a:t>Year</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4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graduation</a:t>
            </a:r>
            <a:endParaRPr sz="1500">
              <a:latin typeface="Times New Roman" panose="02020603050405020304"/>
              <a:cs typeface="Times New Roman" panose="02020603050405020304"/>
            </a:endParaRPr>
          </a:p>
          <a:p>
            <a:pPr marL="354965" indent="-342265">
              <a:lnSpc>
                <a:spcPct val="100000"/>
              </a:lnSpc>
              <a:spcBef>
                <a:spcPts val="820"/>
              </a:spcBef>
              <a:buSzPct val="120000"/>
              <a:buFont typeface="Arial MT"/>
              <a:buChar char="•"/>
              <a:tabLst>
                <a:tab pos="354965" algn="l"/>
              </a:tabLst>
            </a:pPr>
            <a:r>
              <a:rPr sz="1500" dirty="0">
                <a:latin typeface="Times New Roman" panose="02020603050405020304"/>
                <a:cs typeface="Times New Roman" panose="02020603050405020304"/>
              </a:rPr>
              <a:t>Domain:</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Domain</a:t>
            </a:r>
            <a:r>
              <a:rPr sz="1500" spc="-10" dirty="0">
                <a:latin typeface="Times New Roman" panose="02020603050405020304"/>
                <a:cs typeface="Times New Roman" panose="02020603050405020304"/>
              </a:rPr>
              <a:t> </a:t>
            </a:r>
            <a:r>
              <a:rPr sz="1500" dirty="0">
                <a:latin typeface="Times New Roman" panose="02020603050405020304"/>
                <a:cs typeface="Times New Roman" panose="02020603050405020304"/>
              </a:rPr>
              <a:t>knowledge</a:t>
            </a:r>
            <a:r>
              <a:rPr sz="1500" spc="-5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score</a:t>
            </a:r>
            <a:endParaRPr sz="1500">
              <a:latin typeface="Times New Roman" panose="02020603050405020304"/>
              <a:cs typeface="Times New Roman" panose="02020603050405020304"/>
            </a:endParaRPr>
          </a:p>
          <a:p>
            <a:pPr marL="354965" indent="-342265">
              <a:lnSpc>
                <a:spcPct val="100000"/>
              </a:lnSpc>
              <a:spcBef>
                <a:spcPts val="815"/>
              </a:spcBef>
              <a:buSzPct val="120000"/>
              <a:buFont typeface="Arial MT"/>
              <a:buChar char="•"/>
              <a:tabLst>
                <a:tab pos="354965" algn="l"/>
              </a:tabLst>
            </a:pPr>
            <a:r>
              <a:rPr sz="1500" dirty="0">
                <a:latin typeface="Times New Roman" panose="02020603050405020304"/>
                <a:cs typeface="Times New Roman" panose="02020603050405020304"/>
              </a:rPr>
              <a:t>ComputerProgramming:</a:t>
            </a:r>
            <a:r>
              <a:rPr sz="1500" spc="-60" dirty="0">
                <a:latin typeface="Times New Roman" panose="02020603050405020304"/>
                <a:cs typeface="Times New Roman" panose="02020603050405020304"/>
              </a:rPr>
              <a:t> </a:t>
            </a:r>
            <a:r>
              <a:rPr sz="1500" dirty="0">
                <a:latin typeface="Times New Roman" panose="02020603050405020304"/>
                <a:cs typeface="Times New Roman" panose="02020603050405020304"/>
              </a:rPr>
              <a:t>Score</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in</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computer</a:t>
            </a:r>
            <a:r>
              <a:rPr sz="1500" spc="-3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programming</a:t>
            </a:r>
            <a:endParaRPr sz="1500">
              <a:latin typeface="Times New Roman" panose="02020603050405020304"/>
              <a:cs typeface="Times New Roman" panose="02020603050405020304"/>
            </a:endParaRPr>
          </a:p>
          <a:p>
            <a:pPr marL="355600" marR="619760" indent="-342900">
              <a:lnSpc>
                <a:spcPts val="1620"/>
              </a:lnSpc>
              <a:spcBef>
                <a:spcPts val="1035"/>
              </a:spcBef>
              <a:buSzPct val="120000"/>
              <a:buFont typeface="Arial MT"/>
              <a:buChar char="•"/>
              <a:tabLst>
                <a:tab pos="355600" algn="l"/>
              </a:tabLst>
            </a:pPr>
            <a:r>
              <a:rPr sz="1500" spc="-10" dirty="0">
                <a:latin typeface="Times New Roman" panose="02020603050405020304"/>
                <a:cs typeface="Times New Roman" panose="02020603050405020304"/>
              </a:rPr>
              <a:t>ElectronicsAndSemicon:</a:t>
            </a:r>
            <a:r>
              <a:rPr sz="1500" spc="-25" dirty="0">
                <a:latin typeface="Times New Roman" panose="02020603050405020304"/>
                <a:cs typeface="Times New Roman" panose="02020603050405020304"/>
              </a:rPr>
              <a:t> </a:t>
            </a:r>
            <a:r>
              <a:rPr sz="1500" dirty="0">
                <a:latin typeface="Times New Roman" panose="02020603050405020304"/>
                <a:cs typeface="Times New Roman" panose="02020603050405020304"/>
              </a:rPr>
              <a:t>Score</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in</a:t>
            </a:r>
            <a:r>
              <a:rPr sz="1500" spc="15" dirty="0">
                <a:latin typeface="Times New Roman" panose="02020603050405020304"/>
                <a:cs typeface="Times New Roman" panose="02020603050405020304"/>
              </a:rPr>
              <a:t> </a:t>
            </a:r>
            <a:r>
              <a:rPr sz="1500" dirty="0">
                <a:latin typeface="Times New Roman" panose="02020603050405020304"/>
                <a:cs typeface="Times New Roman" panose="02020603050405020304"/>
              </a:rPr>
              <a:t>electronics </a:t>
            </a:r>
            <a:r>
              <a:rPr sz="1500" spc="-25" dirty="0">
                <a:latin typeface="Times New Roman" panose="02020603050405020304"/>
                <a:cs typeface="Times New Roman" panose="02020603050405020304"/>
              </a:rPr>
              <a:t>and </a:t>
            </a:r>
            <a:r>
              <a:rPr sz="1500" spc="-10" dirty="0">
                <a:latin typeface="Times New Roman" panose="02020603050405020304"/>
                <a:cs typeface="Times New Roman" panose="02020603050405020304"/>
              </a:rPr>
              <a:t>semiconductors</a:t>
            </a:r>
            <a:endParaRPr sz="150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1239" y="1031899"/>
            <a:ext cx="5836920" cy="3903979"/>
          </a:xfrm>
          <a:prstGeom prst="rect">
            <a:avLst/>
          </a:prstGeom>
        </p:spPr>
        <p:txBody>
          <a:bodyPr vert="horz" wrap="square" lIns="0" tIns="111760" rIns="0" bIns="0" rtlCol="0">
            <a:spAutoFit/>
          </a:bodyPr>
          <a:lstStyle/>
          <a:p>
            <a:pPr marL="355600" indent="-342900">
              <a:lnSpc>
                <a:spcPct val="100000"/>
              </a:lnSpc>
              <a:spcBef>
                <a:spcPts val="880"/>
              </a:spcBef>
              <a:buSzPct val="95000"/>
              <a:buFont typeface="Arial MT"/>
              <a:buChar char="•"/>
              <a:tabLst>
                <a:tab pos="355600" algn="l"/>
              </a:tabLst>
            </a:pPr>
            <a:r>
              <a:rPr sz="1900" dirty="0">
                <a:latin typeface="Times New Roman" panose="02020603050405020304"/>
                <a:cs typeface="Times New Roman" panose="02020603050405020304"/>
              </a:rPr>
              <a:t>ComputerScience:</a:t>
            </a:r>
            <a:r>
              <a:rPr sz="1900" spc="-25" dirty="0">
                <a:latin typeface="Times New Roman" panose="02020603050405020304"/>
                <a:cs typeface="Times New Roman" panose="02020603050405020304"/>
              </a:rPr>
              <a:t> </a:t>
            </a:r>
            <a:r>
              <a:rPr sz="1900" dirty="0">
                <a:latin typeface="Times New Roman" panose="02020603050405020304"/>
                <a:cs typeface="Times New Roman" panose="02020603050405020304"/>
              </a:rPr>
              <a:t>Score</a:t>
            </a:r>
            <a:r>
              <a:rPr sz="1900" spc="-35" dirty="0">
                <a:latin typeface="Times New Roman" panose="02020603050405020304"/>
                <a:cs typeface="Times New Roman" panose="02020603050405020304"/>
              </a:rPr>
              <a:t> </a:t>
            </a:r>
            <a:r>
              <a:rPr sz="1900" dirty="0">
                <a:latin typeface="Times New Roman" panose="02020603050405020304"/>
                <a:cs typeface="Times New Roman" panose="02020603050405020304"/>
              </a:rPr>
              <a:t>in</a:t>
            </a:r>
            <a:r>
              <a:rPr sz="1900" spc="-35" dirty="0">
                <a:latin typeface="Times New Roman" panose="02020603050405020304"/>
                <a:cs typeface="Times New Roman" panose="02020603050405020304"/>
              </a:rPr>
              <a:t> </a:t>
            </a:r>
            <a:r>
              <a:rPr sz="1900" dirty="0">
                <a:latin typeface="Times New Roman" panose="02020603050405020304"/>
                <a:cs typeface="Times New Roman" panose="02020603050405020304"/>
              </a:rPr>
              <a:t>computer</a:t>
            </a:r>
            <a:r>
              <a:rPr sz="1900" spc="-25" dirty="0">
                <a:latin typeface="Times New Roman" panose="02020603050405020304"/>
                <a:cs typeface="Times New Roman" panose="02020603050405020304"/>
              </a:rPr>
              <a:t> </a:t>
            </a:r>
            <a:r>
              <a:rPr sz="1900" spc="-10" dirty="0">
                <a:latin typeface="Times New Roman" panose="02020603050405020304"/>
                <a:cs typeface="Times New Roman" panose="02020603050405020304"/>
              </a:rPr>
              <a:t>science</a:t>
            </a:r>
            <a:endParaRPr sz="1900">
              <a:latin typeface="Times New Roman" panose="02020603050405020304"/>
              <a:cs typeface="Times New Roman" panose="02020603050405020304"/>
            </a:endParaRPr>
          </a:p>
          <a:p>
            <a:pPr marL="355600" indent="-342900">
              <a:lnSpc>
                <a:spcPct val="100000"/>
              </a:lnSpc>
              <a:spcBef>
                <a:spcPts val="785"/>
              </a:spcBef>
              <a:buSzPct val="95000"/>
              <a:buFont typeface="Arial MT"/>
              <a:buChar char="•"/>
              <a:tabLst>
                <a:tab pos="355600" algn="l"/>
              </a:tabLst>
            </a:pPr>
            <a:r>
              <a:rPr sz="1900" dirty="0">
                <a:latin typeface="Times New Roman" panose="02020603050405020304"/>
                <a:cs typeface="Times New Roman" panose="02020603050405020304"/>
              </a:rPr>
              <a:t>MechanicalEngg:</a:t>
            </a:r>
            <a:r>
              <a:rPr sz="1900" spc="-50" dirty="0">
                <a:latin typeface="Times New Roman" panose="02020603050405020304"/>
                <a:cs typeface="Times New Roman" panose="02020603050405020304"/>
              </a:rPr>
              <a:t> </a:t>
            </a:r>
            <a:r>
              <a:rPr sz="1900" dirty="0">
                <a:latin typeface="Times New Roman" panose="02020603050405020304"/>
                <a:cs typeface="Times New Roman" panose="02020603050405020304"/>
              </a:rPr>
              <a:t>Score</a:t>
            </a:r>
            <a:r>
              <a:rPr sz="1900" spc="-50" dirty="0">
                <a:latin typeface="Times New Roman" panose="02020603050405020304"/>
                <a:cs typeface="Times New Roman" panose="02020603050405020304"/>
              </a:rPr>
              <a:t> </a:t>
            </a:r>
            <a:r>
              <a:rPr sz="1900" dirty="0">
                <a:latin typeface="Times New Roman" panose="02020603050405020304"/>
                <a:cs typeface="Times New Roman" panose="02020603050405020304"/>
              </a:rPr>
              <a:t>in</a:t>
            </a:r>
            <a:r>
              <a:rPr sz="1900" spc="-40" dirty="0">
                <a:latin typeface="Times New Roman" panose="02020603050405020304"/>
                <a:cs typeface="Times New Roman" panose="02020603050405020304"/>
              </a:rPr>
              <a:t> </a:t>
            </a:r>
            <a:r>
              <a:rPr sz="1900" dirty="0">
                <a:latin typeface="Times New Roman" panose="02020603050405020304"/>
                <a:cs typeface="Times New Roman" panose="02020603050405020304"/>
              </a:rPr>
              <a:t>mechanical</a:t>
            </a:r>
            <a:r>
              <a:rPr sz="1900" spc="-45" dirty="0">
                <a:latin typeface="Times New Roman" panose="02020603050405020304"/>
                <a:cs typeface="Times New Roman" panose="02020603050405020304"/>
              </a:rPr>
              <a:t> </a:t>
            </a:r>
            <a:r>
              <a:rPr sz="1900" spc="-10" dirty="0">
                <a:latin typeface="Times New Roman" panose="02020603050405020304"/>
                <a:cs typeface="Times New Roman" panose="02020603050405020304"/>
              </a:rPr>
              <a:t>engineering</a:t>
            </a:r>
            <a:endParaRPr sz="1900">
              <a:latin typeface="Times New Roman" panose="02020603050405020304"/>
              <a:cs typeface="Times New Roman" panose="02020603050405020304"/>
            </a:endParaRPr>
          </a:p>
          <a:p>
            <a:pPr marL="355600" indent="-342900">
              <a:lnSpc>
                <a:spcPct val="100000"/>
              </a:lnSpc>
              <a:spcBef>
                <a:spcPts val="765"/>
              </a:spcBef>
              <a:buSzPct val="95000"/>
              <a:buFont typeface="Arial MT"/>
              <a:buChar char="•"/>
              <a:tabLst>
                <a:tab pos="355600" algn="l"/>
              </a:tabLst>
            </a:pPr>
            <a:r>
              <a:rPr sz="1900" dirty="0">
                <a:latin typeface="Times New Roman" panose="02020603050405020304"/>
                <a:cs typeface="Times New Roman" panose="02020603050405020304"/>
              </a:rPr>
              <a:t>ElectricalEngg:</a:t>
            </a:r>
            <a:r>
              <a:rPr sz="1900" spc="-40" dirty="0">
                <a:latin typeface="Times New Roman" panose="02020603050405020304"/>
                <a:cs typeface="Times New Roman" panose="02020603050405020304"/>
              </a:rPr>
              <a:t> </a:t>
            </a:r>
            <a:r>
              <a:rPr sz="1900" dirty="0">
                <a:latin typeface="Times New Roman" panose="02020603050405020304"/>
                <a:cs typeface="Times New Roman" panose="02020603050405020304"/>
              </a:rPr>
              <a:t>Score</a:t>
            </a:r>
            <a:r>
              <a:rPr sz="1900" spc="-15" dirty="0">
                <a:latin typeface="Times New Roman" panose="02020603050405020304"/>
                <a:cs typeface="Times New Roman" panose="02020603050405020304"/>
              </a:rPr>
              <a:t> </a:t>
            </a:r>
            <a:r>
              <a:rPr sz="1900" dirty="0">
                <a:latin typeface="Times New Roman" panose="02020603050405020304"/>
                <a:cs typeface="Times New Roman" panose="02020603050405020304"/>
              </a:rPr>
              <a:t>in</a:t>
            </a:r>
            <a:r>
              <a:rPr sz="1900" spc="-25" dirty="0">
                <a:latin typeface="Times New Roman" panose="02020603050405020304"/>
                <a:cs typeface="Times New Roman" panose="02020603050405020304"/>
              </a:rPr>
              <a:t> </a:t>
            </a:r>
            <a:r>
              <a:rPr sz="1900" dirty="0">
                <a:latin typeface="Times New Roman" panose="02020603050405020304"/>
                <a:cs typeface="Times New Roman" panose="02020603050405020304"/>
              </a:rPr>
              <a:t>electrical</a:t>
            </a:r>
            <a:r>
              <a:rPr sz="1900" spc="-35" dirty="0">
                <a:latin typeface="Times New Roman" panose="02020603050405020304"/>
                <a:cs typeface="Times New Roman" panose="02020603050405020304"/>
              </a:rPr>
              <a:t> </a:t>
            </a:r>
            <a:r>
              <a:rPr sz="1900" spc="-10" dirty="0">
                <a:latin typeface="Times New Roman" panose="02020603050405020304"/>
                <a:cs typeface="Times New Roman" panose="02020603050405020304"/>
              </a:rPr>
              <a:t>engineering</a:t>
            </a:r>
            <a:endParaRPr sz="1900">
              <a:latin typeface="Times New Roman" panose="02020603050405020304"/>
              <a:cs typeface="Times New Roman" panose="02020603050405020304"/>
            </a:endParaRPr>
          </a:p>
          <a:p>
            <a:pPr marL="355600" indent="-342900">
              <a:lnSpc>
                <a:spcPct val="100000"/>
              </a:lnSpc>
              <a:spcBef>
                <a:spcPts val="770"/>
              </a:spcBef>
              <a:buSzPct val="95000"/>
              <a:buFont typeface="Arial MT"/>
              <a:buChar char="•"/>
              <a:tabLst>
                <a:tab pos="355600" algn="l"/>
              </a:tabLst>
            </a:pPr>
            <a:r>
              <a:rPr sz="1900" dirty="0">
                <a:latin typeface="Times New Roman" panose="02020603050405020304"/>
                <a:cs typeface="Times New Roman" panose="02020603050405020304"/>
              </a:rPr>
              <a:t>TelecomEngg:</a:t>
            </a:r>
            <a:r>
              <a:rPr sz="1900" spc="-35" dirty="0">
                <a:latin typeface="Times New Roman" panose="02020603050405020304"/>
                <a:cs typeface="Times New Roman" panose="02020603050405020304"/>
              </a:rPr>
              <a:t> </a:t>
            </a:r>
            <a:r>
              <a:rPr sz="1900" dirty="0">
                <a:latin typeface="Times New Roman" panose="02020603050405020304"/>
                <a:cs typeface="Times New Roman" panose="02020603050405020304"/>
              </a:rPr>
              <a:t>Score</a:t>
            </a:r>
            <a:r>
              <a:rPr sz="1900" spc="-45" dirty="0">
                <a:latin typeface="Times New Roman" panose="02020603050405020304"/>
                <a:cs typeface="Times New Roman" panose="02020603050405020304"/>
              </a:rPr>
              <a:t> </a:t>
            </a:r>
            <a:r>
              <a:rPr sz="1900" dirty="0">
                <a:latin typeface="Times New Roman" panose="02020603050405020304"/>
                <a:cs typeface="Times New Roman" panose="02020603050405020304"/>
              </a:rPr>
              <a:t>in</a:t>
            </a:r>
            <a:r>
              <a:rPr sz="1900" spc="-55" dirty="0">
                <a:latin typeface="Times New Roman" panose="02020603050405020304"/>
                <a:cs typeface="Times New Roman" panose="02020603050405020304"/>
              </a:rPr>
              <a:t> </a:t>
            </a:r>
            <a:r>
              <a:rPr sz="1900" dirty="0">
                <a:latin typeface="Times New Roman" panose="02020603050405020304"/>
                <a:cs typeface="Times New Roman" panose="02020603050405020304"/>
              </a:rPr>
              <a:t>telecommunications</a:t>
            </a:r>
            <a:r>
              <a:rPr sz="1900" spc="-20" dirty="0">
                <a:latin typeface="Times New Roman" panose="02020603050405020304"/>
                <a:cs typeface="Times New Roman" panose="02020603050405020304"/>
              </a:rPr>
              <a:t> </a:t>
            </a:r>
            <a:r>
              <a:rPr sz="1900" spc="-10" dirty="0">
                <a:latin typeface="Times New Roman" panose="02020603050405020304"/>
                <a:cs typeface="Times New Roman" panose="02020603050405020304"/>
              </a:rPr>
              <a:t>engineering</a:t>
            </a:r>
            <a:endParaRPr sz="1900">
              <a:latin typeface="Times New Roman" panose="02020603050405020304"/>
              <a:cs typeface="Times New Roman" panose="02020603050405020304"/>
            </a:endParaRPr>
          </a:p>
          <a:p>
            <a:pPr marL="355600" indent="-342900">
              <a:lnSpc>
                <a:spcPct val="100000"/>
              </a:lnSpc>
              <a:spcBef>
                <a:spcPts val="780"/>
              </a:spcBef>
              <a:buSzPct val="95000"/>
              <a:buFont typeface="Arial MT"/>
              <a:buChar char="•"/>
              <a:tabLst>
                <a:tab pos="355600" algn="l"/>
              </a:tabLst>
            </a:pPr>
            <a:r>
              <a:rPr sz="1900" dirty="0">
                <a:latin typeface="Times New Roman" panose="02020603050405020304"/>
                <a:cs typeface="Times New Roman" panose="02020603050405020304"/>
              </a:rPr>
              <a:t>CivilEngg:</a:t>
            </a:r>
            <a:r>
              <a:rPr sz="1900" spc="-25" dirty="0">
                <a:latin typeface="Times New Roman" panose="02020603050405020304"/>
                <a:cs typeface="Times New Roman" panose="02020603050405020304"/>
              </a:rPr>
              <a:t> </a:t>
            </a:r>
            <a:r>
              <a:rPr sz="1900" dirty="0">
                <a:latin typeface="Times New Roman" panose="02020603050405020304"/>
                <a:cs typeface="Times New Roman" panose="02020603050405020304"/>
              </a:rPr>
              <a:t>Score</a:t>
            </a:r>
            <a:r>
              <a:rPr sz="1900" spc="-20" dirty="0">
                <a:latin typeface="Times New Roman" panose="02020603050405020304"/>
                <a:cs typeface="Times New Roman" panose="02020603050405020304"/>
              </a:rPr>
              <a:t> </a:t>
            </a:r>
            <a:r>
              <a:rPr sz="1900" dirty="0">
                <a:latin typeface="Times New Roman" panose="02020603050405020304"/>
                <a:cs typeface="Times New Roman" panose="02020603050405020304"/>
              </a:rPr>
              <a:t>in</a:t>
            </a:r>
            <a:r>
              <a:rPr sz="1900" spc="-10" dirty="0">
                <a:latin typeface="Times New Roman" panose="02020603050405020304"/>
                <a:cs typeface="Times New Roman" panose="02020603050405020304"/>
              </a:rPr>
              <a:t> </a:t>
            </a:r>
            <a:r>
              <a:rPr sz="1900" dirty="0">
                <a:latin typeface="Times New Roman" panose="02020603050405020304"/>
                <a:cs typeface="Times New Roman" panose="02020603050405020304"/>
              </a:rPr>
              <a:t>civil</a:t>
            </a:r>
            <a:r>
              <a:rPr sz="1900" spc="-20" dirty="0">
                <a:latin typeface="Times New Roman" panose="02020603050405020304"/>
                <a:cs typeface="Times New Roman" panose="02020603050405020304"/>
              </a:rPr>
              <a:t> </a:t>
            </a:r>
            <a:r>
              <a:rPr sz="1900" spc="-10" dirty="0">
                <a:latin typeface="Times New Roman" panose="02020603050405020304"/>
                <a:cs typeface="Times New Roman" panose="02020603050405020304"/>
              </a:rPr>
              <a:t>engineering</a:t>
            </a:r>
            <a:endParaRPr sz="1900">
              <a:latin typeface="Times New Roman" panose="02020603050405020304"/>
              <a:cs typeface="Times New Roman" panose="02020603050405020304"/>
            </a:endParaRPr>
          </a:p>
          <a:p>
            <a:pPr marL="355600" indent="-342900">
              <a:lnSpc>
                <a:spcPct val="100000"/>
              </a:lnSpc>
              <a:spcBef>
                <a:spcPts val="770"/>
              </a:spcBef>
              <a:buSzPct val="95000"/>
              <a:buFont typeface="Arial MT"/>
              <a:buChar char="•"/>
              <a:tabLst>
                <a:tab pos="355600" algn="l"/>
              </a:tabLst>
            </a:pPr>
            <a:r>
              <a:rPr sz="1900" spc="-10" dirty="0">
                <a:latin typeface="Times New Roman" panose="02020603050405020304"/>
                <a:cs typeface="Times New Roman" panose="02020603050405020304"/>
              </a:rPr>
              <a:t>Conscientiousness</a:t>
            </a:r>
            <a:endParaRPr sz="1900">
              <a:latin typeface="Times New Roman" panose="02020603050405020304"/>
              <a:cs typeface="Times New Roman" panose="02020603050405020304"/>
            </a:endParaRPr>
          </a:p>
          <a:p>
            <a:pPr marL="355600" indent="-342900">
              <a:lnSpc>
                <a:spcPct val="100000"/>
              </a:lnSpc>
              <a:spcBef>
                <a:spcPts val="770"/>
              </a:spcBef>
              <a:buSzPct val="95000"/>
              <a:buFont typeface="Arial MT"/>
              <a:buChar char="•"/>
              <a:tabLst>
                <a:tab pos="355600" algn="l"/>
              </a:tabLst>
            </a:pPr>
            <a:r>
              <a:rPr sz="1900" spc="-10" dirty="0">
                <a:latin typeface="Times New Roman" panose="02020603050405020304"/>
                <a:cs typeface="Times New Roman" panose="02020603050405020304"/>
              </a:rPr>
              <a:t>Agreeableness</a:t>
            </a:r>
            <a:endParaRPr sz="1900">
              <a:latin typeface="Times New Roman" panose="02020603050405020304"/>
              <a:cs typeface="Times New Roman" panose="02020603050405020304"/>
            </a:endParaRPr>
          </a:p>
          <a:p>
            <a:pPr marL="355600" indent="-342900">
              <a:lnSpc>
                <a:spcPct val="100000"/>
              </a:lnSpc>
              <a:spcBef>
                <a:spcPts val="780"/>
              </a:spcBef>
              <a:buSzPct val="95000"/>
              <a:buFont typeface="Arial MT"/>
              <a:buChar char="•"/>
              <a:tabLst>
                <a:tab pos="355600" algn="l"/>
              </a:tabLst>
            </a:pPr>
            <a:r>
              <a:rPr sz="1900" spc="-10" dirty="0">
                <a:latin typeface="Times New Roman" panose="02020603050405020304"/>
                <a:cs typeface="Times New Roman" panose="02020603050405020304"/>
              </a:rPr>
              <a:t>Extraversion</a:t>
            </a:r>
            <a:endParaRPr sz="1900">
              <a:latin typeface="Times New Roman" panose="02020603050405020304"/>
              <a:cs typeface="Times New Roman" panose="02020603050405020304"/>
            </a:endParaRPr>
          </a:p>
          <a:p>
            <a:pPr marL="355600" indent="-342900">
              <a:lnSpc>
                <a:spcPct val="100000"/>
              </a:lnSpc>
              <a:spcBef>
                <a:spcPts val="770"/>
              </a:spcBef>
              <a:buSzPct val="95000"/>
              <a:buFont typeface="Arial MT"/>
              <a:buChar char="•"/>
              <a:tabLst>
                <a:tab pos="355600" algn="l"/>
              </a:tabLst>
            </a:pPr>
            <a:r>
              <a:rPr sz="1900" spc="-10" dirty="0">
                <a:latin typeface="Times New Roman" panose="02020603050405020304"/>
                <a:cs typeface="Times New Roman" panose="02020603050405020304"/>
              </a:rPr>
              <a:t>Neuroticism</a:t>
            </a:r>
            <a:endParaRPr sz="1900">
              <a:latin typeface="Times New Roman" panose="02020603050405020304"/>
              <a:cs typeface="Times New Roman" panose="02020603050405020304"/>
            </a:endParaRPr>
          </a:p>
          <a:p>
            <a:pPr marL="355600" indent="-342900">
              <a:lnSpc>
                <a:spcPct val="100000"/>
              </a:lnSpc>
              <a:spcBef>
                <a:spcPts val="765"/>
              </a:spcBef>
              <a:buSzPct val="95000"/>
              <a:buFont typeface="Arial MT"/>
              <a:buChar char="•"/>
              <a:tabLst>
                <a:tab pos="355600" algn="l"/>
              </a:tabLst>
            </a:pPr>
            <a:r>
              <a:rPr sz="1900" dirty="0">
                <a:latin typeface="Times New Roman" panose="02020603050405020304"/>
                <a:cs typeface="Times New Roman" panose="02020603050405020304"/>
              </a:rPr>
              <a:t>Openness_to_experience:</a:t>
            </a:r>
            <a:r>
              <a:rPr sz="1900" spc="-45" dirty="0">
                <a:latin typeface="Times New Roman" panose="02020603050405020304"/>
                <a:cs typeface="Times New Roman" panose="02020603050405020304"/>
              </a:rPr>
              <a:t> </a:t>
            </a:r>
            <a:r>
              <a:rPr sz="1900" dirty="0">
                <a:latin typeface="Times New Roman" panose="02020603050405020304"/>
                <a:cs typeface="Times New Roman" panose="02020603050405020304"/>
              </a:rPr>
              <a:t>Personality</a:t>
            </a:r>
            <a:r>
              <a:rPr sz="1900" spc="-60" dirty="0">
                <a:latin typeface="Times New Roman" panose="02020603050405020304"/>
                <a:cs typeface="Times New Roman" panose="02020603050405020304"/>
              </a:rPr>
              <a:t> </a:t>
            </a:r>
            <a:r>
              <a:rPr sz="1900" dirty="0">
                <a:latin typeface="Times New Roman" panose="02020603050405020304"/>
                <a:cs typeface="Times New Roman" panose="02020603050405020304"/>
              </a:rPr>
              <a:t>trait</a:t>
            </a:r>
            <a:r>
              <a:rPr sz="1900" spc="-70" dirty="0">
                <a:latin typeface="Times New Roman" panose="02020603050405020304"/>
                <a:cs typeface="Times New Roman" panose="02020603050405020304"/>
              </a:rPr>
              <a:t> </a:t>
            </a:r>
            <a:r>
              <a:rPr sz="1900" spc="-10" dirty="0">
                <a:latin typeface="Times New Roman" panose="02020603050405020304"/>
                <a:cs typeface="Times New Roman" panose="02020603050405020304"/>
              </a:rPr>
              <a:t>scores</a:t>
            </a:r>
            <a:endParaRPr sz="190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07746" rIns="0" bIns="0" rtlCol="0">
            <a:spAutoFit/>
          </a:bodyPr>
          <a:lstStyle/>
          <a:p>
            <a:pPr marL="643890">
              <a:lnSpc>
                <a:spcPct val="100000"/>
              </a:lnSpc>
              <a:spcBef>
                <a:spcPts val="105"/>
              </a:spcBef>
            </a:pPr>
            <a:r>
              <a:rPr sz="2900" dirty="0"/>
              <a:t>Information</a:t>
            </a:r>
            <a:r>
              <a:rPr sz="2900" spc="-75" dirty="0"/>
              <a:t> </a:t>
            </a:r>
            <a:r>
              <a:rPr sz="2900" dirty="0"/>
              <a:t>of</a:t>
            </a:r>
            <a:r>
              <a:rPr sz="2900" spc="-35" dirty="0"/>
              <a:t> </a:t>
            </a:r>
            <a:r>
              <a:rPr sz="2900" spc="-10" dirty="0"/>
              <a:t>Dataset</a:t>
            </a:r>
            <a:endParaRPr sz="2900"/>
          </a:p>
        </p:txBody>
      </p:sp>
      <p:sp>
        <p:nvSpPr>
          <p:cNvPr id="3" name="object 3"/>
          <p:cNvSpPr txBox="1"/>
          <p:nvPr/>
        </p:nvSpPr>
        <p:spPr>
          <a:xfrm>
            <a:off x="1147368" y="2015108"/>
            <a:ext cx="3013710" cy="2212340"/>
          </a:xfrm>
          <a:prstGeom prst="rect">
            <a:avLst/>
          </a:prstGeom>
        </p:spPr>
        <p:txBody>
          <a:bodyPr vert="horz" wrap="square" lIns="0" tIns="13335" rIns="0" bIns="0" rtlCol="0">
            <a:spAutoFit/>
          </a:bodyPr>
          <a:lstStyle/>
          <a:p>
            <a:pPr marL="299085" indent="-286385">
              <a:lnSpc>
                <a:spcPts val="2280"/>
              </a:lnSpc>
              <a:spcBef>
                <a:spcPts val="105"/>
              </a:spcBef>
              <a:buSzPct val="80000"/>
              <a:buFont typeface="Wingdings" panose="05000000000000000000"/>
              <a:buChar char=""/>
              <a:tabLst>
                <a:tab pos="299085" algn="l"/>
              </a:tabLst>
            </a:pPr>
            <a:r>
              <a:rPr sz="2000"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Dataset</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contains</a:t>
            </a:r>
            <a:r>
              <a:rPr sz="2000" spc="-35" dirty="0">
                <a:latin typeface="Times New Roman" panose="02020603050405020304"/>
                <a:cs typeface="Times New Roman" panose="02020603050405020304"/>
              </a:rPr>
              <a:t> </a:t>
            </a:r>
            <a:r>
              <a:rPr sz="2000" spc="-20" dirty="0">
                <a:latin typeface="Times New Roman" panose="02020603050405020304"/>
                <a:cs typeface="Times New Roman" panose="02020603050405020304"/>
              </a:rPr>
              <a:t>3998</a:t>
            </a:r>
            <a:endParaRPr sz="2000">
              <a:latin typeface="Times New Roman" panose="02020603050405020304"/>
              <a:cs typeface="Times New Roman" panose="02020603050405020304"/>
            </a:endParaRPr>
          </a:p>
          <a:p>
            <a:pPr marL="299085">
              <a:lnSpc>
                <a:spcPts val="2280"/>
              </a:lnSpc>
            </a:pPr>
            <a:r>
              <a:rPr sz="2000" spc="-10" dirty="0">
                <a:latin typeface="Times New Roman" panose="02020603050405020304"/>
                <a:cs typeface="Times New Roman" panose="02020603050405020304"/>
              </a:rPr>
              <a:t>records(rows).</a:t>
            </a:r>
            <a:endParaRPr sz="2000">
              <a:latin typeface="Times New Roman" panose="02020603050405020304"/>
              <a:cs typeface="Times New Roman" panose="02020603050405020304"/>
            </a:endParaRPr>
          </a:p>
          <a:p>
            <a:pPr marL="299085" indent="-286385">
              <a:lnSpc>
                <a:spcPct val="100000"/>
              </a:lnSpc>
              <a:spcBef>
                <a:spcPts val="770"/>
              </a:spcBef>
              <a:buSzPct val="80000"/>
              <a:buFont typeface="Wingdings" panose="05000000000000000000"/>
              <a:buChar char=""/>
              <a:tabLst>
                <a:tab pos="299085" algn="l"/>
              </a:tabLst>
            </a:pPr>
            <a:r>
              <a:rPr sz="2000" dirty="0">
                <a:latin typeface="Times New Roman" panose="02020603050405020304"/>
                <a:cs typeface="Times New Roman" panose="02020603050405020304"/>
              </a:rPr>
              <a:t>38</a:t>
            </a:r>
            <a:r>
              <a:rPr sz="2000" spc="-10" dirty="0">
                <a:latin typeface="Times New Roman" panose="02020603050405020304"/>
                <a:cs typeface="Times New Roman" panose="02020603050405020304"/>
              </a:rPr>
              <a:t> features(columns)</a:t>
            </a:r>
            <a:endParaRPr sz="2000">
              <a:latin typeface="Times New Roman" panose="02020603050405020304"/>
              <a:cs typeface="Times New Roman" panose="02020603050405020304"/>
            </a:endParaRPr>
          </a:p>
          <a:p>
            <a:pPr marL="299085" indent="-286385">
              <a:lnSpc>
                <a:spcPct val="100000"/>
              </a:lnSpc>
              <a:spcBef>
                <a:spcPts val="755"/>
              </a:spcBef>
              <a:buSzPct val="80000"/>
              <a:buFont typeface="Wingdings" panose="05000000000000000000"/>
              <a:buChar char=""/>
              <a:tabLst>
                <a:tab pos="299085" algn="l"/>
              </a:tabLst>
            </a:pPr>
            <a:r>
              <a:rPr sz="2000" dirty="0">
                <a:latin typeface="Times New Roman" panose="02020603050405020304"/>
                <a:cs typeface="Times New Roman" panose="02020603050405020304"/>
              </a:rPr>
              <a:t>25</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features</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are</a:t>
            </a:r>
            <a:r>
              <a:rPr sz="2000" spc="-10" dirty="0">
                <a:latin typeface="Times New Roman" panose="02020603050405020304"/>
                <a:cs typeface="Times New Roman" panose="02020603050405020304"/>
              </a:rPr>
              <a:t> numerical</a:t>
            </a:r>
            <a:endParaRPr sz="2000">
              <a:latin typeface="Times New Roman" panose="02020603050405020304"/>
              <a:cs typeface="Times New Roman" panose="02020603050405020304"/>
            </a:endParaRPr>
          </a:p>
          <a:p>
            <a:pPr marL="299085" indent="-286385">
              <a:lnSpc>
                <a:spcPct val="100000"/>
              </a:lnSpc>
              <a:spcBef>
                <a:spcPts val="755"/>
              </a:spcBef>
              <a:buSzPct val="80000"/>
              <a:buFont typeface="Wingdings" panose="05000000000000000000"/>
              <a:buChar char=""/>
              <a:tabLst>
                <a:tab pos="299085" algn="l"/>
              </a:tabLst>
            </a:pPr>
            <a:r>
              <a:rPr sz="2000" dirty="0">
                <a:latin typeface="Times New Roman" panose="02020603050405020304"/>
                <a:cs typeface="Times New Roman" panose="02020603050405020304"/>
              </a:rPr>
              <a:t>10</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features</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are</a:t>
            </a:r>
            <a:r>
              <a:rPr sz="2000" spc="-10" dirty="0">
                <a:latin typeface="Times New Roman" panose="02020603050405020304"/>
                <a:cs typeface="Times New Roman" panose="02020603050405020304"/>
              </a:rPr>
              <a:t> categorical</a:t>
            </a:r>
            <a:endParaRPr sz="2000">
              <a:latin typeface="Times New Roman" panose="02020603050405020304"/>
              <a:cs typeface="Times New Roman" panose="02020603050405020304"/>
            </a:endParaRPr>
          </a:p>
          <a:p>
            <a:pPr marL="299085" indent="-286385">
              <a:lnSpc>
                <a:spcPct val="100000"/>
              </a:lnSpc>
              <a:spcBef>
                <a:spcPts val="770"/>
              </a:spcBef>
              <a:buSzPct val="80000"/>
              <a:buFont typeface="Wingdings" panose="05000000000000000000"/>
              <a:buChar char=""/>
              <a:tabLst>
                <a:tab pos="299085" algn="l"/>
              </a:tabLst>
            </a:pPr>
            <a:r>
              <a:rPr sz="2000" dirty="0">
                <a:latin typeface="Times New Roman" panose="02020603050405020304"/>
                <a:cs typeface="Times New Roman" panose="02020603050405020304"/>
              </a:rPr>
              <a:t>3</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features</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are</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datetime</a:t>
            </a:r>
            <a:endParaRPr sz="20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5687452" y="320040"/>
            <a:ext cx="4349093" cy="57699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8768" y="1124788"/>
            <a:ext cx="5585460" cy="514350"/>
          </a:xfrm>
          <a:prstGeom prst="rect">
            <a:avLst/>
          </a:prstGeom>
        </p:spPr>
        <p:txBody>
          <a:bodyPr vert="horz" wrap="square" lIns="0" tIns="13335" rIns="0" bIns="0" rtlCol="0">
            <a:spAutoFit/>
          </a:bodyPr>
          <a:lstStyle/>
          <a:p>
            <a:pPr marL="12700">
              <a:lnSpc>
                <a:spcPct val="100000"/>
              </a:lnSpc>
              <a:spcBef>
                <a:spcPts val="105"/>
              </a:spcBef>
            </a:pPr>
            <a:r>
              <a:rPr sz="3200" dirty="0"/>
              <a:t>Data</a:t>
            </a:r>
            <a:r>
              <a:rPr sz="3200" spc="-40" dirty="0"/>
              <a:t> </a:t>
            </a:r>
            <a:r>
              <a:rPr sz="3200" dirty="0"/>
              <a:t>Cleaning</a:t>
            </a:r>
            <a:r>
              <a:rPr sz="3200" spc="-30" dirty="0"/>
              <a:t> </a:t>
            </a:r>
            <a:r>
              <a:rPr sz="3200" dirty="0"/>
              <a:t>and</a:t>
            </a:r>
            <a:r>
              <a:rPr sz="3200" spc="-35" dirty="0"/>
              <a:t> </a:t>
            </a:r>
            <a:r>
              <a:rPr sz="3200" spc="-10" dirty="0"/>
              <a:t>Manipulation:</a:t>
            </a:r>
            <a:endParaRPr sz="3200"/>
          </a:p>
        </p:txBody>
      </p:sp>
      <p:sp>
        <p:nvSpPr>
          <p:cNvPr id="3" name="object 3"/>
          <p:cNvSpPr txBox="1"/>
          <p:nvPr/>
        </p:nvSpPr>
        <p:spPr>
          <a:xfrm>
            <a:off x="1147368" y="2399131"/>
            <a:ext cx="10081895" cy="3385185"/>
          </a:xfrm>
          <a:prstGeom prst="rect">
            <a:avLst/>
          </a:prstGeom>
        </p:spPr>
        <p:txBody>
          <a:bodyPr vert="horz" wrap="square" lIns="0" tIns="109855" rIns="0" bIns="0" rtlCol="0">
            <a:spAutoFit/>
          </a:bodyPr>
          <a:lstStyle/>
          <a:p>
            <a:pPr marL="240665" indent="-227965">
              <a:lnSpc>
                <a:spcPct val="100000"/>
              </a:lnSpc>
              <a:spcBef>
                <a:spcPts val="865"/>
              </a:spcBef>
              <a:buSzPct val="80000"/>
              <a:buAutoNum type="arabicPeriod"/>
              <a:tabLst>
                <a:tab pos="240665" algn="l"/>
              </a:tabLst>
            </a:pPr>
            <a:r>
              <a:rPr sz="2000" dirty="0">
                <a:latin typeface="Times New Roman" panose="02020603050405020304"/>
                <a:cs typeface="Times New Roman" panose="02020603050405020304"/>
              </a:rPr>
              <a:t>We</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can</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see</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DOJ,DOL,DOB</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are</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given</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in</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timestamp</a:t>
            </a:r>
            <a:r>
              <a:rPr sz="2000" spc="-10" dirty="0">
                <a:latin typeface="Times New Roman" panose="02020603050405020304"/>
                <a:cs typeface="Times New Roman" panose="02020603050405020304"/>
              </a:rPr>
              <a:t> format.</a:t>
            </a:r>
            <a:endParaRPr sz="2000">
              <a:latin typeface="Times New Roman" panose="02020603050405020304"/>
              <a:cs typeface="Times New Roman" panose="02020603050405020304"/>
            </a:endParaRPr>
          </a:p>
          <a:p>
            <a:pPr marL="240665" indent="-227965">
              <a:lnSpc>
                <a:spcPts val="2280"/>
              </a:lnSpc>
              <a:spcBef>
                <a:spcPts val="770"/>
              </a:spcBef>
              <a:buSzPct val="80000"/>
              <a:buAutoNum type="arabicPeriod"/>
              <a:tabLst>
                <a:tab pos="240665" algn="l"/>
              </a:tabLst>
            </a:pPr>
            <a:r>
              <a:rPr sz="2000" dirty="0">
                <a:latin typeface="Times New Roman" panose="02020603050405020304"/>
                <a:cs typeface="Times New Roman" panose="02020603050405020304"/>
              </a:rPr>
              <a:t>Job</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city</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column</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contains</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-1</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values</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which</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are</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NaN</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equivalents.</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Replaced</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with</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most</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frequent</a:t>
            </a:r>
            <a:r>
              <a:rPr sz="2000" spc="-45" dirty="0">
                <a:latin typeface="Times New Roman" panose="02020603050405020304"/>
                <a:cs typeface="Times New Roman" panose="02020603050405020304"/>
              </a:rPr>
              <a:t> </a:t>
            </a:r>
            <a:r>
              <a:rPr sz="2000" spc="-20" dirty="0">
                <a:latin typeface="Times New Roman" panose="02020603050405020304"/>
                <a:cs typeface="Times New Roman" panose="02020603050405020304"/>
              </a:rPr>
              <a:t>city</a:t>
            </a:r>
            <a:endParaRPr sz="2000">
              <a:latin typeface="Times New Roman" panose="02020603050405020304"/>
              <a:cs typeface="Times New Roman" panose="02020603050405020304"/>
            </a:endParaRPr>
          </a:p>
          <a:p>
            <a:pPr marL="240665">
              <a:lnSpc>
                <a:spcPts val="2280"/>
              </a:lnSpc>
            </a:pPr>
            <a:r>
              <a:rPr sz="2000" dirty="0">
                <a:latin typeface="Times New Roman" panose="02020603050405020304"/>
                <a:cs typeface="Times New Roman" panose="02020603050405020304"/>
              </a:rPr>
              <a:t>names</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based</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different</a:t>
            </a:r>
            <a:r>
              <a:rPr sz="2000" spc="-55" dirty="0">
                <a:latin typeface="Times New Roman" panose="02020603050405020304"/>
                <a:cs typeface="Times New Roman" panose="02020603050405020304"/>
              </a:rPr>
              <a:t> </a:t>
            </a:r>
            <a:r>
              <a:rPr sz="2000" dirty="0">
                <a:latin typeface="Times New Roman" panose="02020603050405020304"/>
                <a:cs typeface="Times New Roman" panose="02020603050405020304"/>
              </a:rPr>
              <a:t>columns</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checking</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spellings</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city</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names.</a:t>
            </a:r>
            <a:endParaRPr sz="2000">
              <a:latin typeface="Times New Roman" panose="02020603050405020304"/>
              <a:cs typeface="Times New Roman" panose="02020603050405020304"/>
            </a:endParaRPr>
          </a:p>
          <a:p>
            <a:pPr marL="240665" marR="72390" indent="-228600">
              <a:lnSpc>
                <a:spcPts val="2160"/>
              </a:lnSpc>
              <a:spcBef>
                <a:spcPts val="1030"/>
              </a:spcBef>
              <a:buSzPct val="80000"/>
              <a:buAutoNum type="arabicPeriod" startAt="3"/>
              <a:tabLst>
                <a:tab pos="240665" algn="l"/>
              </a:tabLst>
            </a:pPr>
            <a:r>
              <a:rPr sz="2000" dirty="0">
                <a:latin typeface="Times New Roman" panose="02020603050405020304"/>
                <a:cs typeface="Times New Roman" panose="02020603050405020304"/>
              </a:rPr>
              <a:t>10</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board</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12</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board</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columns</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contain</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0</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value</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which</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is</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missing</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value.</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Filled</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with</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mean</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20" dirty="0">
                <a:latin typeface="Times New Roman" panose="02020603050405020304"/>
                <a:cs typeface="Times New Roman" panose="02020603050405020304"/>
              </a:rPr>
              <a:t> that </a:t>
            </a:r>
            <a:r>
              <a:rPr sz="2000" dirty="0">
                <a:latin typeface="Times New Roman" panose="02020603050405020304"/>
                <a:cs typeface="Times New Roman" panose="02020603050405020304"/>
              </a:rPr>
              <a:t>specific</a:t>
            </a:r>
            <a:r>
              <a:rPr sz="2000" spc="-5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column.</a:t>
            </a:r>
            <a:endParaRPr sz="2000">
              <a:latin typeface="Times New Roman" panose="02020603050405020304"/>
              <a:cs typeface="Times New Roman" panose="02020603050405020304"/>
            </a:endParaRPr>
          </a:p>
          <a:p>
            <a:pPr marL="240665" indent="-227965">
              <a:lnSpc>
                <a:spcPct val="100000"/>
              </a:lnSpc>
              <a:spcBef>
                <a:spcPts val="725"/>
              </a:spcBef>
              <a:buSzPct val="80000"/>
              <a:buAutoNum type="arabicPeriod" startAt="3"/>
              <a:tabLst>
                <a:tab pos="240665" algn="l"/>
              </a:tabLst>
            </a:pPr>
            <a:r>
              <a:rPr sz="2000" dirty="0">
                <a:latin typeface="Times New Roman" panose="02020603050405020304"/>
                <a:cs typeface="Times New Roman" panose="02020603050405020304"/>
              </a:rPr>
              <a:t>Dropped</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columns</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which</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are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having</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more</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80%</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of</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null</a:t>
            </a:r>
            <a:r>
              <a:rPr sz="2000" spc="-3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values.</a:t>
            </a:r>
            <a:endParaRPr sz="2000">
              <a:latin typeface="Times New Roman" panose="02020603050405020304"/>
              <a:cs typeface="Times New Roman" panose="02020603050405020304"/>
            </a:endParaRPr>
          </a:p>
          <a:p>
            <a:pPr marL="240030" indent="-227330">
              <a:lnSpc>
                <a:spcPct val="100000"/>
              </a:lnSpc>
              <a:spcBef>
                <a:spcPts val="765"/>
              </a:spcBef>
              <a:buSzPct val="80000"/>
              <a:buAutoNum type="arabicPeriod" startAt="3"/>
              <a:tabLst>
                <a:tab pos="239395" algn="l"/>
              </a:tabLst>
            </a:pPr>
            <a:r>
              <a:rPr sz="2000" dirty="0">
                <a:latin typeface="Times New Roman" panose="02020603050405020304"/>
                <a:cs typeface="Times New Roman" panose="02020603050405020304"/>
              </a:rPr>
              <a:t>Collapsed</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mapping</a:t>
            </a:r>
            <a:r>
              <a:rPr sz="2000" spc="-30"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categorical</a:t>
            </a:r>
            <a:r>
              <a:rPr sz="2000" spc="-50" dirty="0">
                <a:latin typeface="Times New Roman" panose="02020603050405020304"/>
                <a:cs typeface="Times New Roman" panose="02020603050405020304"/>
              </a:rPr>
              <a:t> </a:t>
            </a:r>
            <a:r>
              <a:rPr sz="2000" dirty="0">
                <a:latin typeface="Times New Roman" panose="02020603050405020304"/>
                <a:cs typeface="Times New Roman" panose="02020603050405020304"/>
              </a:rPr>
              <a:t>columns</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with</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specific</a:t>
            </a:r>
            <a:r>
              <a:rPr sz="2000" spc="-5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values.</a:t>
            </a:r>
            <a:endParaRPr sz="2000">
              <a:latin typeface="Times New Roman" panose="02020603050405020304"/>
              <a:cs typeface="Times New Roman" panose="02020603050405020304"/>
            </a:endParaRPr>
          </a:p>
          <a:p>
            <a:pPr marL="240665" indent="-227965">
              <a:lnSpc>
                <a:spcPct val="100000"/>
              </a:lnSpc>
              <a:spcBef>
                <a:spcPts val="760"/>
              </a:spcBef>
              <a:buSzPct val="80000"/>
              <a:buAutoNum type="arabicPeriod" startAt="3"/>
              <a:tabLst>
                <a:tab pos="240665" algn="l"/>
              </a:tabLst>
            </a:pPr>
            <a:r>
              <a:rPr sz="2000" dirty="0">
                <a:latin typeface="Times New Roman" panose="02020603050405020304"/>
                <a:cs typeface="Times New Roman" panose="02020603050405020304"/>
              </a:rPr>
              <a:t>Performed</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Feature</a:t>
            </a:r>
            <a:r>
              <a:rPr sz="2000" spc="-40" dirty="0">
                <a:latin typeface="Times New Roman" panose="02020603050405020304"/>
                <a:cs typeface="Times New Roman" panose="02020603050405020304"/>
              </a:rPr>
              <a:t> </a:t>
            </a:r>
            <a:r>
              <a:rPr sz="2000" dirty="0">
                <a:latin typeface="Times New Roman" panose="02020603050405020304"/>
                <a:cs typeface="Times New Roman" panose="02020603050405020304"/>
              </a:rPr>
              <a:t>Engineering</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created</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new</a:t>
            </a:r>
            <a:r>
              <a:rPr sz="2000" spc="-5" dirty="0">
                <a:latin typeface="Times New Roman" panose="02020603050405020304"/>
                <a:cs typeface="Times New Roman" panose="02020603050405020304"/>
              </a:rPr>
              <a:t> </a:t>
            </a:r>
            <a:r>
              <a:rPr sz="2000" dirty="0">
                <a:latin typeface="Times New Roman" panose="02020603050405020304"/>
                <a:cs typeface="Times New Roman" panose="02020603050405020304"/>
              </a:rPr>
              <a:t>columns</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from</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existing</a:t>
            </a:r>
            <a:r>
              <a:rPr sz="2000" spc="-2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data.</a:t>
            </a:r>
            <a:endParaRPr sz="2000">
              <a:latin typeface="Times New Roman" panose="02020603050405020304"/>
              <a:cs typeface="Times New Roman" panose="02020603050405020304"/>
            </a:endParaRPr>
          </a:p>
          <a:p>
            <a:pPr marL="240665" indent="-227965">
              <a:lnSpc>
                <a:spcPct val="100000"/>
              </a:lnSpc>
              <a:spcBef>
                <a:spcPts val="755"/>
              </a:spcBef>
              <a:buSzPct val="80000"/>
              <a:buAutoNum type="arabicPeriod" startAt="3"/>
              <a:tabLst>
                <a:tab pos="240665" algn="l"/>
              </a:tabLst>
            </a:pPr>
            <a:r>
              <a:rPr sz="2000" dirty="0">
                <a:latin typeface="Times New Roman" panose="02020603050405020304"/>
                <a:cs typeface="Times New Roman" panose="02020603050405020304"/>
              </a:rPr>
              <a:t>Performed</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Statistical</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Analysis</a:t>
            </a:r>
            <a:r>
              <a:rPr sz="2000" spc="-35" dirty="0">
                <a:latin typeface="Times New Roman" panose="02020603050405020304"/>
                <a:cs typeface="Times New Roman" panose="02020603050405020304"/>
              </a:rPr>
              <a:t> </a:t>
            </a:r>
            <a:r>
              <a:rPr sz="2000" dirty="0">
                <a:latin typeface="Times New Roman" panose="02020603050405020304"/>
                <a:cs typeface="Times New Roman" panose="02020603050405020304"/>
              </a:rPr>
              <a:t>using</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CDF</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and</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plotted</a:t>
            </a:r>
            <a:r>
              <a:rPr sz="2000" spc="-45" dirty="0">
                <a:latin typeface="Times New Roman" panose="02020603050405020304"/>
                <a:cs typeface="Times New Roman" panose="02020603050405020304"/>
              </a:rPr>
              <a:t> </a:t>
            </a:r>
            <a:r>
              <a:rPr sz="2000" dirty="0">
                <a:latin typeface="Times New Roman" panose="02020603050405020304"/>
                <a:cs typeface="Times New Roman" panose="02020603050405020304"/>
              </a:rPr>
              <a:t>the</a:t>
            </a:r>
            <a:r>
              <a:rPr sz="2000" spc="-2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graphs.</a:t>
            </a:r>
            <a:endParaRPr sz="200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4444"/>
            <a:ext cx="10744200" cy="1138773"/>
          </a:xfrm>
          <a:prstGeom prst="rect">
            <a:avLst/>
          </a:prstGeom>
          <a:noFill/>
        </p:spPr>
        <p:txBody>
          <a:bodyPr wrap="square" rtlCol="0">
            <a:spAutoFit/>
          </a:bodyPr>
          <a:lstStyle/>
          <a:p>
            <a:r>
              <a:rPr lang="en-IN" sz="2400" b="1" dirty="0"/>
              <a:t>Data Cleaning :-</a:t>
            </a:r>
            <a:endParaRPr lang="en-IN" sz="2400" b="1" dirty="0"/>
          </a:p>
          <a:p>
            <a:endParaRPr lang="en-IN" sz="2400" b="1" dirty="0"/>
          </a:p>
          <a:p>
            <a:r>
              <a:rPr lang="en-IN" sz="2000" dirty="0"/>
              <a:t>We deleted the Un wanted Columns Unnamed, </a:t>
            </a:r>
            <a:r>
              <a:rPr lang="en-IN" sz="2000" dirty="0" err="1"/>
              <a:t>CollegeID</a:t>
            </a:r>
            <a:r>
              <a:rPr lang="en-IN" sz="2000" dirty="0"/>
              <a:t>, College </a:t>
            </a:r>
            <a:r>
              <a:rPr lang="en-IN" sz="2000" dirty="0" err="1"/>
              <a:t>cityID</a:t>
            </a:r>
            <a:endParaRPr lang="en-IN" sz="2000" dirty="0"/>
          </a:p>
        </p:txBody>
      </p:sp>
      <p:pic>
        <p:nvPicPr>
          <p:cNvPr id="5" name="Picture 4"/>
          <p:cNvPicPr>
            <a:picLocks noChangeAspect="1"/>
          </p:cNvPicPr>
          <p:nvPr/>
        </p:nvPicPr>
        <p:blipFill>
          <a:blip r:embed="rId1"/>
          <a:stretch>
            <a:fillRect/>
          </a:stretch>
        </p:blipFill>
        <p:spPr>
          <a:xfrm>
            <a:off x="228600" y="1600200"/>
            <a:ext cx="10972800" cy="45821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28600"/>
            <a:ext cx="5493385" cy="848994"/>
          </a:xfrm>
          <a:prstGeom prst="rect">
            <a:avLst/>
          </a:prstGeom>
        </p:spPr>
        <p:txBody>
          <a:bodyPr vert="horz" wrap="square" lIns="0" tIns="12700" rIns="0" bIns="0" rtlCol="0">
            <a:spAutoFit/>
          </a:bodyPr>
          <a:lstStyle/>
          <a:p>
            <a:pPr marL="12700">
              <a:lnSpc>
                <a:spcPct val="100000"/>
              </a:lnSpc>
              <a:spcBef>
                <a:spcPts val="100"/>
              </a:spcBef>
            </a:pPr>
            <a:r>
              <a:rPr sz="5400" dirty="0"/>
              <a:t>Univariate</a:t>
            </a:r>
            <a:r>
              <a:rPr sz="5400" spc="-45" dirty="0"/>
              <a:t> </a:t>
            </a:r>
            <a:r>
              <a:rPr sz="5400" spc="-10" dirty="0"/>
              <a:t>Analysis</a:t>
            </a:r>
            <a:endParaRPr sz="5400" dirty="0"/>
          </a:p>
        </p:txBody>
      </p:sp>
      <p:sp>
        <p:nvSpPr>
          <p:cNvPr id="4" name="TextBox 3"/>
          <p:cNvSpPr txBox="1"/>
          <p:nvPr/>
        </p:nvSpPr>
        <p:spPr>
          <a:xfrm>
            <a:off x="457200" y="1177781"/>
            <a:ext cx="96774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Univariant Analysis means analysis of single variable. Here we used </a:t>
            </a:r>
            <a:endParaRPr lang="en-IN" dirty="0"/>
          </a:p>
          <a:p>
            <a:endParaRPr lang="en-IN" dirty="0"/>
          </a:p>
          <a:p>
            <a:r>
              <a:rPr lang="en-IN" dirty="0"/>
              <a:t>1 . Histogram</a:t>
            </a:r>
            <a:endParaRPr lang="en-IN" dirty="0"/>
          </a:p>
          <a:p>
            <a:r>
              <a:rPr lang="en-IN" dirty="0"/>
              <a:t>2. Count Plot</a:t>
            </a:r>
            <a:endParaRPr lang="en-IN" dirty="0"/>
          </a:p>
          <a:p>
            <a:pPr marL="342900" indent="-342900">
              <a:buAutoNum type="arabicPeriod" startAt="3"/>
            </a:pPr>
            <a:r>
              <a:rPr lang="en-IN" dirty="0"/>
              <a:t>QQ Plot</a:t>
            </a:r>
            <a:endParaRPr lang="en-IN" dirty="0"/>
          </a:p>
          <a:p>
            <a:pPr marL="342900" indent="-342900">
              <a:buAutoNum type="arabicPeriod" startAt="3"/>
            </a:pPr>
            <a:r>
              <a:rPr lang="en-IN" dirty="0"/>
              <a:t>Bar Plot</a:t>
            </a:r>
            <a:endParaRPr lang="en-IN" dirty="0"/>
          </a:p>
          <a:p>
            <a:pPr marL="342900" indent="-342900">
              <a:buAutoNum type="arabicPeriod" startAt="3"/>
            </a:pPr>
            <a:r>
              <a:rPr lang="en-IN" dirty="0"/>
              <a:t>Pie Chart</a:t>
            </a:r>
            <a:endParaRPr lang="en-IN" dirty="0"/>
          </a:p>
          <a:p>
            <a:pPr marL="342900" indent="-342900">
              <a:buAutoNum type="arabicPeriod" startAt="3"/>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4972</Words>
  <Application>WPS Presentation</Application>
  <PresentationFormat>Widescreen</PresentationFormat>
  <Paragraphs>143</Paragraphs>
  <Slides>22</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SimSun</vt:lpstr>
      <vt:lpstr>Wingdings</vt:lpstr>
      <vt:lpstr>Calibri</vt:lpstr>
      <vt:lpstr>Times New Roman</vt:lpstr>
      <vt:lpstr>Tahoma</vt:lpstr>
      <vt:lpstr>Arial MT</vt:lpstr>
      <vt:lpstr>Wingdings</vt:lpstr>
      <vt:lpstr>Helvetica Neue</vt:lpstr>
      <vt:lpstr>Microsoft YaHei</vt:lpstr>
      <vt:lpstr>Arial Unicode MS</vt:lpstr>
      <vt:lpstr>Roboto</vt:lpstr>
      <vt:lpstr>Times New Roman</vt:lpstr>
      <vt:lpstr>Palatino Linotype</vt:lpstr>
      <vt:lpstr>Office Theme</vt:lpstr>
      <vt:lpstr>Exploratory Data Analysis On AMCAT Dataset</vt:lpstr>
      <vt:lpstr>About me</vt:lpstr>
      <vt:lpstr>Objective:</vt:lpstr>
      <vt:lpstr>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vt:lpstr>
      <vt:lpstr>PowerPoint 演示文稿</vt:lpstr>
      <vt:lpstr>Information of Dataset</vt:lpstr>
      <vt:lpstr>Data Cleaning and Manipulation:</vt:lpstr>
      <vt:lpstr>PowerPoint 演示文稿</vt:lpstr>
      <vt:lpstr>Univariate Analysis</vt:lpstr>
      <vt:lpstr>PowerPoint 演示文稿</vt:lpstr>
      <vt:lpstr>PowerPoint 演示文稿</vt:lpstr>
      <vt:lpstr>PowerPoint 演示文稿</vt:lpstr>
      <vt:lpstr>Bi-Variate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Admin</cp:lastModifiedBy>
  <cp:revision>3</cp:revision>
  <dcterms:created xsi:type="dcterms:W3CDTF">2024-02-23T05:53:00Z</dcterms:created>
  <dcterms:modified xsi:type="dcterms:W3CDTF">2024-02-23T07:56:05Z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2024-02-23T05:30:00Z</vt:filetime>
  </property>
  <property fmtid="{D5CDD505-2E9C-101B-9397-08002B2CF9AE}" pid="3" name="Creator">
    <vt:lpwstr>Microsoft® PowerPoint® 2019</vt:lpwstr>
  </property>
  <property fmtid="{D5CDD505-2E9C-101B-9397-08002B2CF9AE}" pid="4" name="LastSaved">
    <vt:filetime>2024-02-23T05:30:00Z</vt:filetime>
  </property>
  <property fmtid="{D5CDD505-2E9C-101B-9397-08002B2CF9AE}" pid="5" name="Producer">
    <vt:lpwstr>Microsoft® PowerPoint® 2019</vt:lpwstr>
  </property>
  <property fmtid="{D5CDD505-2E9C-101B-9397-08002B2CF9AE}" pid="6" name="ICV">
    <vt:lpwstr>D2E1A9E80AE043C5B3C271F31CEF8E71_13</vt:lpwstr>
  </property>
  <property fmtid="{D5CDD505-2E9C-101B-9397-08002B2CF9AE}" pid="7" name="KSOProductBuildVer">
    <vt:lpwstr>1033-12.2.0.13431</vt:lpwstr>
  </property>
</Properties>
</file>