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3"/>
  </p:notesMasterIdLst>
  <p:handoutMasterIdLst>
    <p:handoutMasterId r:id="rId24"/>
  </p:handoutMasterIdLst>
  <p:sldIdLst>
    <p:sldId id="278" r:id="rId5"/>
    <p:sldId id="28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2" r:id="rId17"/>
    <p:sldId id="303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10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6B624-0819-4534-966A-5C00BDA7612A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E2F23B2-EB09-4F9F-ADCC-556F9C73A8EF}">
          <dgm:prSet phldrT="[Text]"/>
          <dgm:spPr/>
          <dgm:t>
            <a:bodyPr/>
            <a:lstStyle/>
            <a:p>
              <a:r>
                <a:rPr lang="en-IN" dirty="0"/>
                <a:t>Approximation Algorithms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𝑐𝑀𝑎𝑥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𝑐𝑢𝑡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6E2F23B2-EB09-4F9F-ADCC-556F9C73A8EF}">
          <dgm:prSet phldrT="[Text]"/>
          <dgm:spPr/>
          <dgm:t>
            <a:bodyPr/>
            <a:lstStyle/>
            <a:p>
              <a:r>
                <a:rPr lang="en-IN" dirty="0"/>
                <a:t>Approximation Algorithms</a:t>
              </a:r>
            </a:p>
            <a:p>
              <a:r>
                <a:rPr lang="en-IN" b="0" i="0">
                  <a:latin typeface="Cambria Math" panose="02040503050406030204" pitchFamily="18" charset="0"/>
                </a:rPr>
                <a:t>𝐶𝑢𝑡≥𝑐𝑀𝑎𝑥_𝑐𝑢𝑡</a:t>
              </a:r>
              <a:endParaRPr lang="en-IN" dirty="0"/>
            </a:p>
          </dgm:t>
        </dgm:pt>
      </mc:Fallback>
    </mc:AlternateContent>
    <dgm:pt modelId="{BADADE3C-1EA1-4493-A191-3132B63F772E}" type="parTrans" cxnId="{7A7F283D-A2E5-42E0-A1D4-8DB31A78F2AD}">
      <dgm:prSet/>
      <dgm:spPr/>
      <dgm:t>
        <a:bodyPr/>
        <a:lstStyle/>
        <a:p>
          <a:endParaRPr lang="en-IN"/>
        </a:p>
      </dgm:t>
    </dgm:pt>
    <dgm:pt modelId="{FE9C8824-D79C-4508-9108-00C23B7A8B66}" type="sibTrans" cxnId="{7A7F283D-A2E5-42E0-A1D4-8DB31A78F2AD}">
      <dgm:prSet/>
      <dgm:spPr/>
      <dgm:t>
        <a:bodyPr/>
        <a:lstStyle/>
        <a:p>
          <a:endParaRPr lang="en-IN"/>
        </a:p>
      </dgm:t>
    </dgm:pt>
    <dgm:pt modelId="{B0EDAE02-00CC-4656-8311-4BBC07A1D0F2}">
      <dgm:prSet phldrT="[Text]"/>
      <dgm:spPr/>
      <dgm:t>
        <a:bodyPr/>
        <a:lstStyle/>
        <a:p>
          <a:r>
            <a:rPr lang="en-IN" dirty="0"/>
            <a:t>Semi Definite programming</a:t>
          </a:r>
        </a:p>
      </dgm:t>
    </dgm:pt>
    <dgm:pt modelId="{A8FA2041-9C18-484C-A54B-A38E1FFD4C3E}" type="sibTrans" cxnId="{31F2B2B4-946A-4281-9612-AC6739844B6E}">
      <dgm:prSet/>
      <dgm:spPr/>
      <dgm:t>
        <a:bodyPr/>
        <a:lstStyle/>
        <a:p>
          <a:endParaRPr lang="en-IN"/>
        </a:p>
      </dgm:t>
    </dgm:pt>
    <dgm:pt modelId="{0EEAD86D-215A-4C24-9B9A-C36876DD5948}" type="parTrans" cxnId="{31F2B2B4-946A-4281-9612-AC6739844B6E}">
      <dgm:prSet/>
      <dgm:spPr/>
      <dgm:t>
        <a:bodyPr/>
        <a:lstStyle/>
        <a:p>
          <a:endParaRPr lang="en-IN"/>
        </a:p>
      </dgm:t>
    </dgm:pt>
    <dgm:pt modelId="{54D22E66-0C39-4E27-B2C3-A440F97E3BF3}">
      <dgm:prSet phldrT="[Text]"/>
      <dgm:spPr/>
      <dgm:t>
        <a:bodyPr/>
        <a:lstStyle/>
        <a:p>
          <a:r>
            <a:rPr lang="en-IN" dirty="0"/>
            <a:t>Random Assignment</a:t>
          </a:r>
        </a:p>
      </dgm:t>
    </dgm:pt>
    <dgm:pt modelId="{BFCD2FBD-C05F-4A44-8CF3-CEB0AE4D9DD9}" type="sibTrans" cxnId="{B1500392-0C8B-403C-918F-1A1C59C927E3}">
      <dgm:prSet/>
      <dgm:spPr/>
      <dgm:t>
        <a:bodyPr/>
        <a:lstStyle/>
        <a:p>
          <a:endParaRPr lang="en-IN"/>
        </a:p>
      </dgm:t>
    </dgm:pt>
    <dgm:pt modelId="{3A0F721C-69B7-4E49-9B9C-20548FF454E6}" type="parTrans" cxnId="{B1500392-0C8B-403C-918F-1A1C59C927E3}">
      <dgm:prSet/>
      <dgm:spPr/>
      <dgm:t>
        <a:bodyPr/>
        <a:lstStyle/>
        <a:p>
          <a:endParaRPr lang="en-IN"/>
        </a:p>
      </dgm:t>
    </dgm:pt>
    <dgm:pt modelId="{10CCE8C2-811F-437B-BDEF-3470E7BFAA06}" type="pres">
      <dgm:prSet presAssocID="{ACD6B624-0819-4534-966A-5C00BDA761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448CEC-3591-4BF3-8543-9916C26F9CC7}" type="pres">
      <dgm:prSet presAssocID="{6E2F23B2-EB09-4F9F-ADCC-556F9C73A8EF}" presName="hierRoot1" presStyleCnt="0">
        <dgm:presLayoutVars>
          <dgm:hierBranch val="init"/>
        </dgm:presLayoutVars>
      </dgm:prSet>
      <dgm:spPr/>
    </dgm:pt>
    <dgm:pt modelId="{F8A41A3D-717A-4153-A129-01701D9DCDDA}" type="pres">
      <dgm:prSet presAssocID="{6E2F23B2-EB09-4F9F-ADCC-556F9C73A8EF}" presName="rootComposite1" presStyleCnt="0"/>
      <dgm:spPr/>
    </dgm:pt>
    <dgm:pt modelId="{8456F860-0498-44DE-9DAB-3D54F025EBD3}" type="pres">
      <dgm:prSet presAssocID="{6E2F23B2-EB09-4F9F-ADCC-556F9C73A8EF}" presName="rootText1" presStyleLbl="node0" presStyleIdx="0" presStyleCnt="1">
        <dgm:presLayoutVars>
          <dgm:chPref val="3"/>
        </dgm:presLayoutVars>
      </dgm:prSet>
      <dgm:spPr/>
    </dgm:pt>
    <dgm:pt modelId="{35BB6E83-4A82-4B20-9D04-C6480B742DC5}" type="pres">
      <dgm:prSet presAssocID="{6E2F23B2-EB09-4F9F-ADCC-556F9C73A8EF}" presName="rootConnector1" presStyleLbl="node1" presStyleIdx="0" presStyleCnt="0"/>
      <dgm:spPr/>
    </dgm:pt>
    <dgm:pt modelId="{03B29BB2-4412-4787-92A8-9194F9EFF544}" type="pres">
      <dgm:prSet presAssocID="{6E2F23B2-EB09-4F9F-ADCC-556F9C73A8EF}" presName="hierChild2" presStyleCnt="0"/>
      <dgm:spPr/>
    </dgm:pt>
    <dgm:pt modelId="{C25BBCE7-D74F-418A-80C9-EF6E4E9D2DFE}" type="pres">
      <dgm:prSet presAssocID="{3A0F721C-69B7-4E49-9B9C-20548FF454E6}" presName="Name37" presStyleLbl="parChTrans1D2" presStyleIdx="0" presStyleCnt="2"/>
      <dgm:spPr/>
    </dgm:pt>
    <dgm:pt modelId="{CF5E406A-285B-40C4-9A10-3B19CD14BB18}" type="pres">
      <dgm:prSet presAssocID="{54D22E66-0C39-4E27-B2C3-A440F97E3BF3}" presName="hierRoot2" presStyleCnt="0">
        <dgm:presLayoutVars>
          <dgm:hierBranch val="init"/>
        </dgm:presLayoutVars>
      </dgm:prSet>
      <dgm:spPr/>
    </dgm:pt>
    <dgm:pt modelId="{55F5FF72-BF80-493A-B445-02A864789921}" type="pres">
      <dgm:prSet presAssocID="{54D22E66-0C39-4E27-B2C3-A440F97E3BF3}" presName="rootComposite" presStyleCnt="0"/>
      <dgm:spPr/>
    </dgm:pt>
    <dgm:pt modelId="{CA2A61FB-9ECD-45A3-9C82-535F6049566C}" type="pres">
      <dgm:prSet presAssocID="{54D22E66-0C39-4E27-B2C3-A440F97E3BF3}" presName="rootText" presStyleLbl="node2" presStyleIdx="0" presStyleCnt="2">
        <dgm:presLayoutVars>
          <dgm:chPref val="3"/>
        </dgm:presLayoutVars>
      </dgm:prSet>
      <dgm:spPr/>
    </dgm:pt>
    <dgm:pt modelId="{831F5E5A-143C-40FF-8B6B-19E90C385ECC}" type="pres">
      <dgm:prSet presAssocID="{54D22E66-0C39-4E27-B2C3-A440F97E3BF3}" presName="rootConnector" presStyleLbl="node2" presStyleIdx="0" presStyleCnt="2"/>
      <dgm:spPr/>
    </dgm:pt>
    <dgm:pt modelId="{59BC274F-D37F-4B84-95C8-C76830140729}" type="pres">
      <dgm:prSet presAssocID="{54D22E66-0C39-4E27-B2C3-A440F97E3BF3}" presName="hierChild4" presStyleCnt="0"/>
      <dgm:spPr/>
    </dgm:pt>
    <dgm:pt modelId="{A3631848-ED0D-4239-983A-98AEA83303DE}" type="pres">
      <dgm:prSet presAssocID="{54D22E66-0C39-4E27-B2C3-A440F97E3BF3}" presName="hierChild5" presStyleCnt="0"/>
      <dgm:spPr/>
    </dgm:pt>
    <dgm:pt modelId="{0C2D3561-74B0-41FE-BF3C-33BCFF37EC4B}" type="pres">
      <dgm:prSet presAssocID="{0EEAD86D-215A-4C24-9B9A-C36876DD5948}" presName="Name37" presStyleLbl="parChTrans1D2" presStyleIdx="1" presStyleCnt="2"/>
      <dgm:spPr/>
    </dgm:pt>
    <dgm:pt modelId="{87DD6EE7-0F95-48FC-B21D-26AA573B62BB}" type="pres">
      <dgm:prSet presAssocID="{B0EDAE02-00CC-4656-8311-4BBC07A1D0F2}" presName="hierRoot2" presStyleCnt="0">
        <dgm:presLayoutVars>
          <dgm:hierBranch val="init"/>
        </dgm:presLayoutVars>
      </dgm:prSet>
      <dgm:spPr/>
    </dgm:pt>
    <dgm:pt modelId="{EC1D1B50-8355-47F3-A172-A3B6F0A16881}" type="pres">
      <dgm:prSet presAssocID="{B0EDAE02-00CC-4656-8311-4BBC07A1D0F2}" presName="rootComposite" presStyleCnt="0"/>
      <dgm:spPr/>
    </dgm:pt>
    <dgm:pt modelId="{8ABB9B4F-821C-4A0C-94D1-3734AABA6B2A}" type="pres">
      <dgm:prSet presAssocID="{B0EDAE02-00CC-4656-8311-4BBC07A1D0F2}" presName="rootText" presStyleLbl="node2" presStyleIdx="1" presStyleCnt="2">
        <dgm:presLayoutVars>
          <dgm:chPref val="3"/>
        </dgm:presLayoutVars>
      </dgm:prSet>
      <dgm:spPr/>
    </dgm:pt>
    <dgm:pt modelId="{1806C65B-542E-4157-BE3F-34149DB892AC}" type="pres">
      <dgm:prSet presAssocID="{B0EDAE02-00CC-4656-8311-4BBC07A1D0F2}" presName="rootConnector" presStyleLbl="node2" presStyleIdx="1" presStyleCnt="2"/>
      <dgm:spPr/>
    </dgm:pt>
    <dgm:pt modelId="{2C5A0C9D-53C5-4D8D-9F2A-344C02A506F4}" type="pres">
      <dgm:prSet presAssocID="{B0EDAE02-00CC-4656-8311-4BBC07A1D0F2}" presName="hierChild4" presStyleCnt="0"/>
      <dgm:spPr/>
    </dgm:pt>
    <dgm:pt modelId="{D5D5F0C0-0BF7-4691-A032-BE54CBB82D07}" type="pres">
      <dgm:prSet presAssocID="{B0EDAE02-00CC-4656-8311-4BBC07A1D0F2}" presName="hierChild5" presStyleCnt="0"/>
      <dgm:spPr/>
    </dgm:pt>
    <dgm:pt modelId="{B74FE3B5-E6BE-4C68-B50D-318BE0158177}" type="pres">
      <dgm:prSet presAssocID="{6E2F23B2-EB09-4F9F-ADCC-556F9C73A8EF}" presName="hierChild3" presStyleCnt="0"/>
      <dgm:spPr/>
    </dgm:pt>
  </dgm:ptLst>
  <dgm:cxnLst>
    <dgm:cxn modelId="{6634DB17-3F21-40E1-8C92-23447C48DDE2}" type="presOf" srcId="{6E2F23B2-EB09-4F9F-ADCC-556F9C73A8EF}" destId="{8456F860-0498-44DE-9DAB-3D54F025EBD3}" srcOrd="0" destOrd="0" presId="urn:microsoft.com/office/officeart/2005/8/layout/orgChart1"/>
    <dgm:cxn modelId="{84F74522-AFFE-4ADC-9D95-B3D28DA88C6A}" type="presOf" srcId="{ACD6B624-0819-4534-966A-5C00BDA7612A}" destId="{10CCE8C2-811F-437B-BDEF-3470E7BFAA06}" srcOrd="0" destOrd="0" presId="urn:microsoft.com/office/officeart/2005/8/layout/orgChart1"/>
    <dgm:cxn modelId="{5DC6F433-D68B-4882-8C82-972D2CB580DB}" type="presOf" srcId="{3A0F721C-69B7-4E49-9B9C-20548FF454E6}" destId="{C25BBCE7-D74F-418A-80C9-EF6E4E9D2DFE}" srcOrd="0" destOrd="0" presId="urn:microsoft.com/office/officeart/2005/8/layout/orgChart1"/>
    <dgm:cxn modelId="{7A7F283D-A2E5-42E0-A1D4-8DB31A78F2AD}" srcId="{ACD6B624-0819-4534-966A-5C00BDA7612A}" destId="{6E2F23B2-EB09-4F9F-ADCC-556F9C73A8EF}" srcOrd="0" destOrd="0" parTransId="{BADADE3C-1EA1-4493-A191-3132B63F772E}" sibTransId="{FE9C8824-D79C-4508-9108-00C23B7A8B66}"/>
    <dgm:cxn modelId="{85F8A06C-0613-40CA-8FD3-A254DB98EFC0}" type="presOf" srcId="{0EEAD86D-215A-4C24-9B9A-C36876DD5948}" destId="{0C2D3561-74B0-41FE-BF3C-33BCFF37EC4B}" srcOrd="0" destOrd="0" presId="urn:microsoft.com/office/officeart/2005/8/layout/orgChart1"/>
    <dgm:cxn modelId="{B8B5E76E-BFD3-45D0-8654-F46EF5391AB1}" type="presOf" srcId="{B0EDAE02-00CC-4656-8311-4BBC07A1D0F2}" destId="{1806C65B-542E-4157-BE3F-34149DB892AC}" srcOrd="1" destOrd="0" presId="urn:microsoft.com/office/officeart/2005/8/layout/orgChart1"/>
    <dgm:cxn modelId="{7504CD74-E4FC-4318-BBE0-428F85EF07FC}" type="presOf" srcId="{6E2F23B2-EB09-4F9F-ADCC-556F9C73A8EF}" destId="{35BB6E83-4A82-4B20-9D04-C6480B742DC5}" srcOrd="1" destOrd="0" presId="urn:microsoft.com/office/officeart/2005/8/layout/orgChart1"/>
    <dgm:cxn modelId="{42316091-510C-4FD1-A79F-3CC76D28BDAE}" type="presOf" srcId="{54D22E66-0C39-4E27-B2C3-A440F97E3BF3}" destId="{831F5E5A-143C-40FF-8B6B-19E90C385ECC}" srcOrd="1" destOrd="0" presId="urn:microsoft.com/office/officeart/2005/8/layout/orgChart1"/>
    <dgm:cxn modelId="{B1500392-0C8B-403C-918F-1A1C59C927E3}" srcId="{6E2F23B2-EB09-4F9F-ADCC-556F9C73A8EF}" destId="{54D22E66-0C39-4E27-B2C3-A440F97E3BF3}" srcOrd="0" destOrd="0" parTransId="{3A0F721C-69B7-4E49-9B9C-20548FF454E6}" sibTransId="{BFCD2FBD-C05F-4A44-8CF3-CEB0AE4D9DD9}"/>
    <dgm:cxn modelId="{714757AE-644F-4A41-9071-D22933CC2488}" type="presOf" srcId="{B0EDAE02-00CC-4656-8311-4BBC07A1D0F2}" destId="{8ABB9B4F-821C-4A0C-94D1-3734AABA6B2A}" srcOrd="0" destOrd="0" presId="urn:microsoft.com/office/officeart/2005/8/layout/orgChart1"/>
    <dgm:cxn modelId="{31F2B2B4-946A-4281-9612-AC6739844B6E}" srcId="{6E2F23B2-EB09-4F9F-ADCC-556F9C73A8EF}" destId="{B0EDAE02-00CC-4656-8311-4BBC07A1D0F2}" srcOrd="1" destOrd="0" parTransId="{0EEAD86D-215A-4C24-9B9A-C36876DD5948}" sibTransId="{A8FA2041-9C18-484C-A54B-A38E1FFD4C3E}"/>
    <dgm:cxn modelId="{F7E96AD5-3CDC-46D8-92F4-E22BD000D32B}" type="presOf" srcId="{54D22E66-0C39-4E27-B2C3-A440F97E3BF3}" destId="{CA2A61FB-9ECD-45A3-9C82-535F6049566C}" srcOrd="0" destOrd="0" presId="urn:microsoft.com/office/officeart/2005/8/layout/orgChart1"/>
    <dgm:cxn modelId="{24CA4C0A-BA4D-4056-8BFA-58158D216C88}" type="presParOf" srcId="{10CCE8C2-811F-437B-BDEF-3470E7BFAA06}" destId="{2E448CEC-3591-4BF3-8543-9916C26F9CC7}" srcOrd="0" destOrd="0" presId="urn:microsoft.com/office/officeart/2005/8/layout/orgChart1"/>
    <dgm:cxn modelId="{90C576EC-6EB0-4DDD-815D-D36E30685749}" type="presParOf" srcId="{2E448CEC-3591-4BF3-8543-9916C26F9CC7}" destId="{F8A41A3D-717A-4153-A129-01701D9DCDDA}" srcOrd="0" destOrd="0" presId="urn:microsoft.com/office/officeart/2005/8/layout/orgChart1"/>
    <dgm:cxn modelId="{C8EDC79F-A1C1-4864-A2CE-982A7640B4E6}" type="presParOf" srcId="{F8A41A3D-717A-4153-A129-01701D9DCDDA}" destId="{8456F860-0498-44DE-9DAB-3D54F025EBD3}" srcOrd="0" destOrd="0" presId="urn:microsoft.com/office/officeart/2005/8/layout/orgChart1"/>
    <dgm:cxn modelId="{78D057CC-4986-4E62-B3F6-99D7D043764A}" type="presParOf" srcId="{F8A41A3D-717A-4153-A129-01701D9DCDDA}" destId="{35BB6E83-4A82-4B20-9D04-C6480B742DC5}" srcOrd="1" destOrd="0" presId="urn:microsoft.com/office/officeart/2005/8/layout/orgChart1"/>
    <dgm:cxn modelId="{D3AB57BC-D52C-4CB1-8D7A-7E7B46363151}" type="presParOf" srcId="{2E448CEC-3591-4BF3-8543-9916C26F9CC7}" destId="{03B29BB2-4412-4787-92A8-9194F9EFF544}" srcOrd="1" destOrd="0" presId="urn:microsoft.com/office/officeart/2005/8/layout/orgChart1"/>
    <dgm:cxn modelId="{060195B6-D047-4FBC-843C-FE20C851E0CF}" type="presParOf" srcId="{03B29BB2-4412-4787-92A8-9194F9EFF544}" destId="{C25BBCE7-D74F-418A-80C9-EF6E4E9D2DFE}" srcOrd="0" destOrd="0" presId="urn:microsoft.com/office/officeart/2005/8/layout/orgChart1"/>
    <dgm:cxn modelId="{A52F47AA-0A09-4874-9664-0ACD1FF3F8AC}" type="presParOf" srcId="{03B29BB2-4412-4787-92A8-9194F9EFF544}" destId="{CF5E406A-285B-40C4-9A10-3B19CD14BB18}" srcOrd="1" destOrd="0" presId="urn:microsoft.com/office/officeart/2005/8/layout/orgChart1"/>
    <dgm:cxn modelId="{8A5DE2CD-91F4-4B8A-894E-D3292DDF7BC8}" type="presParOf" srcId="{CF5E406A-285B-40C4-9A10-3B19CD14BB18}" destId="{55F5FF72-BF80-493A-B445-02A864789921}" srcOrd="0" destOrd="0" presId="urn:microsoft.com/office/officeart/2005/8/layout/orgChart1"/>
    <dgm:cxn modelId="{6A98127F-ADD9-48B7-BECA-A7BBDFBCEBED}" type="presParOf" srcId="{55F5FF72-BF80-493A-B445-02A864789921}" destId="{CA2A61FB-9ECD-45A3-9C82-535F6049566C}" srcOrd="0" destOrd="0" presId="urn:microsoft.com/office/officeart/2005/8/layout/orgChart1"/>
    <dgm:cxn modelId="{9BB81390-CEA7-4119-A9BA-39809440A7BA}" type="presParOf" srcId="{55F5FF72-BF80-493A-B445-02A864789921}" destId="{831F5E5A-143C-40FF-8B6B-19E90C385ECC}" srcOrd="1" destOrd="0" presId="urn:microsoft.com/office/officeart/2005/8/layout/orgChart1"/>
    <dgm:cxn modelId="{027A7B3A-505F-4926-8274-1348FECB606C}" type="presParOf" srcId="{CF5E406A-285B-40C4-9A10-3B19CD14BB18}" destId="{59BC274F-D37F-4B84-95C8-C76830140729}" srcOrd="1" destOrd="0" presId="urn:microsoft.com/office/officeart/2005/8/layout/orgChart1"/>
    <dgm:cxn modelId="{2A11A4DE-1702-453D-9777-C779D255DADE}" type="presParOf" srcId="{CF5E406A-285B-40C4-9A10-3B19CD14BB18}" destId="{A3631848-ED0D-4239-983A-98AEA83303DE}" srcOrd="2" destOrd="0" presId="urn:microsoft.com/office/officeart/2005/8/layout/orgChart1"/>
    <dgm:cxn modelId="{7BDC8D58-3C47-4F3B-95BE-D17FD385375E}" type="presParOf" srcId="{03B29BB2-4412-4787-92A8-9194F9EFF544}" destId="{0C2D3561-74B0-41FE-BF3C-33BCFF37EC4B}" srcOrd="2" destOrd="0" presId="urn:microsoft.com/office/officeart/2005/8/layout/orgChart1"/>
    <dgm:cxn modelId="{CBC376D7-AC0D-4410-876D-427A7107DD3A}" type="presParOf" srcId="{03B29BB2-4412-4787-92A8-9194F9EFF544}" destId="{87DD6EE7-0F95-48FC-B21D-26AA573B62BB}" srcOrd="3" destOrd="0" presId="urn:microsoft.com/office/officeart/2005/8/layout/orgChart1"/>
    <dgm:cxn modelId="{DDA730BF-0972-44E6-8ED2-91F7C1A94A27}" type="presParOf" srcId="{87DD6EE7-0F95-48FC-B21D-26AA573B62BB}" destId="{EC1D1B50-8355-47F3-A172-A3B6F0A16881}" srcOrd="0" destOrd="0" presId="urn:microsoft.com/office/officeart/2005/8/layout/orgChart1"/>
    <dgm:cxn modelId="{AAEBCCFA-2423-48B5-AF55-70B37478CEDD}" type="presParOf" srcId="{EC1D1B50-8355-47F3-A172-A3B6F0A16881}" destId="{8ABB9B4F-821C-4A0C-94D1-3734AABA6B2A}" srcOrd="0" destOrd="0" presId="urn:microsoft.com/office/officeart/2005/8/layout/orgChart1"/>
    <dgm:cxn modelId="{D0FBC2EC-42B7-4928-B329-226DF1557172}" type="presParOf" srcId="{EC1D1B50-8355-47F3-A172-A3B6F0A16881}" destId="{1806C65B-542E-4157-BE3F-34149DB892AC}" srcOrd="1" destOrd="0" presId="urn:microsoft.com/office/officeart/2005/8/layout/orgChart1"/>
    <dgm:cxn modelId="{1DC13032-53BC-4E12-B7A7-B177C54B61E3}" type="presParOf" srcId="{87DD6EE7-0F95-48FC-B21D-26AA573B62BB}" destId="{2C5A0C9D-53C5-4D8D-9F2A-344C02A506F4}" srcOrd="1" destOrd="0" presId="urn:microsoft.com/office/officeart/2005/8/layout/orgChart1"/>
    <dgm:cxn modelId="{099841C8-2EC3-47B2-9D33-2E534C105D01}" type="presParOf" srcId="{87DD6EE7-0F95-48FC-B21D-26AA573B62BB}" destId="{D5D5F0C0-0BF7-4691-A032-BE54CBB82D07}" srcOrd="2" destOrd="0" presId="urn:microsoft.com/office/officeart/2005/8/layout/orgChart1"/>
    <dgm:cxn modelId="{4D2D3A98-9C8F-4BFA-A76E-8A46BDFFD94D}" type="presParOf" srcId="{2E448CEC-3591-4BF3-8543-9916C26F9CC7}" destId="{B74FE3B5-E6BE-4C68-B50D-318BE01581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6B624-0819-4534-966A-5C00BDA7612A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E2F23B2-EB09-4F9F-ADCC-556F9C73A8EF}">
      <dgm:prSet phldrT="[Text]"/>
      <dgm:spPr>
        <a:blipFill>
          <a:blip xmlns:r="http://schemas.openxmlformats.org/officeDocument/2006/relationships" r:embed="rId1"/>
          <a:stretch>
            <a:fillRect t="-7921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ADADE3C-1EA1-4493-A191-3132B63F772E}" type="parTrans" cxnId="{7A7F283D-A2E5-42E0-A1D4-8DB31A78F2AD}">
      <dgm:prSet/>
      <dgm:spPr/>
      <dgm:t>
        <a:bodyPr/>
        <a:lstStyle/>
        <a:p>
          <a:endParaRPr lang="en-IN"/>
        </a:p>
      </dgm:t>
    </dgm:pt>
    <dgm:pt modelId="{FE9C8824-D79C-4508-9108-00C23B7A8B66}" type="sibTrans" cxnId="{7A7F283D-A2E5-42E0-A1D4-8DB31A78F2AD}">
      <dgm:prSet/>
      <dgm:spPr/>
      <dgm:t>
        <a:bodyPr/>
        <a:lstStyle/>
        <a:p>
          <a:endParaRPr lang="en-IN"/>
        </a:p>
      </dgm:t>
    </dgm:pt>
    <dgm:pt modelId="{B0EDAE02-00CC-4656-8311-4BBC07A1D0F2}">
      <dgm:prSet phldrT="[Text]"/>
      <dgm:spPr/>
      <dgm:t>
        <a:bodyPr/>
        <a:lstStyle/>
        <a:p>
          <a:r>
            <a:rPr lang="en-IN" dirty="0"/>
            <a:t>Semi Definite programming</a:t>
          </a:r>
        </a:p>
      </dgm:t>
    </dgm:pt>
    <dgm:pt modelId="{A8FA2041-9C18-484C-A54B-A38E1FFD4C3E}" type="sibTrans" cxnId="{31F2B2B4-946A-4281-9612-AC6739844B6E}">
      <dgm:prSet/>
      <dgm:spPr/>
      <dgm:t>
        <a:bodyPr/>
        <a:lstStyle/>
        <a:p>
          <a:endParaRPr lang="en-IN"/>
        </a:p>
      </dgm:t>
    </dgm:pt>
    <dgm:pt modelId="{0EEAD86D-215A-4C24-9B9A-C36876DD5948}" type="parTrans" cxnId="{31F2B2B4-946A-4281-9612-AC6739844B6E}">
      <dgm:prSet/>
      <dgm:spPr/>
      <dgm:t>
        <a:bodyPr/>
        <a:lstStyle/>
        <a:p>
          <a:endParaRPr lang="en-IN"/>
        </a:p>
      </dgm:t>
    </dgm:pt>
    <dgm:pt modelId="{54D22E66-0C39-4E27-B2C3-A440F97E3BF3}">
      <dgm:prSet phldrT="[Text]"/>
      <dgm:spPr/>
      <dgm:t>
        <a:bodyPr/>
        <a:lstStyle/>
        <a:p>
          <a:r>
            <a:rPr lang="en-IN" dirty="0"/>
            <a:t>Random Assignment</a:t>
          </a:r>
        </a:p>
      </dgm:t>
    </dgm:pt>
    <dgm:pt modelId="{BFCD2FBD-C05F-4A44-8CF3-CEB0AE4D9DD9}" type="sibTrans" cxnId="{B1500392-0C8B-403C-918F-1A1C59C927E3}">
      <dgm:prSet/>
      <dgm:spPr/>
      <dgm:t>
        <a:bodyPr/>
        <a:lstStyle/>
        <a:p>
          <a:endParaRPr lang="en-IN"/>
        </a:p>
      </dgm:t>
    </dgm:pt>
    <dgm:pt modelId="{3A0F721C-69B7-4E49-9B9C-20548FF454E6}" type="parTrans" cxnId="{B1500392-0C8B-403C-918F-1A1C59C927E3}">
      <dgm:prSet/>
      <dgm:spPr/>
      <dgm:t>
        <a:bodyPr/>
        <a:lstStyle/>
        <a:p>
          <a:endParaRPr lang="en-IN"/>
        </a:p>
      </dgm:t>
    </dgm:pt>
    <dgm:pt modelId="{10CCE8C2-811F-437B-BDEF-3470E7BFAA06}" type="pres">
      <dgm:prSet presAssocID="{ACD6B624-0819-4534-966A-5C00BDA761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448CEC-3591-4BF3-8543-9916C26F9CC7}" type="pres">
      <dgm:prSet presAssocID="{6E2F23B2-EB09-4F9F-ADCC-556F9C73A8EF}" presName="hierRoot1" presStyleCnt="0">
        <dgm:presLayoutVars>
          <dgm:hierBranch val="init"/>
        </dgm:presLayoutVars>
      </dgm:prSet>
      <dgm:spPr/>
    </dgm:pt>
    <dgm:pt modelId="{F8A41A3D-717A-4153-A129-01701D9DCDDA}" type="pres">
      <dgm:prSet presAssocID="{6E2F23B2-EB09-4F9F-ADCC-556F9C73A8EF}" presName="rootComposite1" presStyleCnt="0"/>
      <dgm:spPr/>
    </dgm:pt>
    <dgm:pt modelId="{8456F860-0498-44DE-9DAB-3D54F025EBD3}" type="pres">
      <dgm:prSet presAssocID="{6E2F23B2-EB09-4F9F-ADCC-556F9C73A8EF}" presName="rootText1" presStyleLbl="node0" presStyleIdx="0" presStyleCnt="1">
        <dgm:presLayoutVars>
          <dgm:chPref val="3"/>
        </dgm:presLayoutVars>
      </dgm:prSet>
      <dgm:spPr/>
    </dgm:pt>
    <dgm:pt modelId="{35BB6E83-4A82-4B20-9D04-C6480B742DC5}" type="pres">
      <dgm:prSet presAssocID="{6E2F23B2-EB09-4F9F-ADCC-556F9C73A8EF}" presName="rootConnector1" presStyleLbl="node1" presStyleIdx="0" presStyleCnt="0"/>
      <dgm:spPr/>
    </dgm:pt>
    <dgm:pt modelId="{03B29BB2-4412-4787-92A8-9194F9EFF544}" type="pres">
      <dgm:prSet presAssocID="{6E2F23B2-EB09-4F9F-ADCC-556F9C73A8EF}" presName="hierChild2" presStyleCnt="0"/>
      <dgm:spPr/>
    </dgm:pt>
    <dgm:pt modelId="{C25BBCE7-D74F-418A-80C9-EF6E4E9D2DFE}" type="pres">
      <dgm:prSet presAssocID="{3A0F721C-69B7-4E49-9B9C-20548FF454E6}" presName="Name37" presStyleLbl="parChTrans1D2" presStyleIdx="0" presStyleCnt="2"/>
      <dgm:spPr/>
    </dgm:pt>
    <dgm:pt modelId="{CF5E406A-285B-40C4-9A10-3B19CD14BB18}" type="pres">
      <dgm:prSet presAssocID="{54D22E66-0C39-4E27-B2C3-A440F97E3BF3}" presName="hierRoot2" presStyleCnt="0">
        <dgm:presLayoutVars>
          <dgm:hierBranch val="init"/>
        </dgm:presLayoutVars>
      </dgm:prSet>
      <dgm:spPr/>
    </dgm:pt>
    <dgm:pt modelId="{55F5FF72-BF80-493A-B445-02A864789921}" type="pres">
      <dgm:prSet presAssocID="{54D22E66-0C39-4E27-B2C3-A440F97E3BF3}" presName="rootComposite" presStyleCnt="0"/>
      <dgm:spPr/>
    </dgm:pt>
    <dgm:pt modelId="{CA2A61FB-9ECD-45A3-9C82-535F6049566C}" type="pres">
      <dgm:prSet presAssocID="{54D22E66-0C39-4E27-B2C3-A440F97E3BF3}" presName="rootText" presStyleLbl="node2" presStyleIdx="0" presStyleCnt="2">
        <dgm:presLayoutVars>
          <dgm:chPref val="3"/>
        </dgm:presLayoutVars>
      </dgm:prSet>
      <dgm:spPr/>
    </dgm:pt>
    <dgm:pt modelId="{831F5E5A-143C-40FF-8B6B-19E90C385ECC}" type="pres">
      <dgm:prSet presAssocID="{54D22E66-0C39-4E27-B2C3-A440F97E3BF3}" presName="rootConnector" presStyleLbl="node2" presStyleIdx="0" presStyleCnt="2"/>
      <dgm:spPr/>
    </dgm:pt>
    <dgm:pt modelId="{59BC274F-D37F-4B84-95C8-C76830140729}" type="pres">
      <dgm:prSet presAssocID="{54D22E66-0C39-4E27-B2C3-A440F97E3BF3}" presName="hierChild4" presStyleCnt="0"/>
      <dgm:spPr/>
    </dgm:pt>
    <dgm:pt modelId="{A3631848-ED0D-4239-983A-98AEA83303DE}" type="pres">
      <dgm:prSet presAssocID="{54D22E66-0C39-4E27-B2C3-A440F97E3BF3}" presName="hierChild5" presStyleCnt="0"/>
      <dgm:spPr/>
    </dgm:pt>
    <dgm:pt modelId="{0C2D3561-74B0-41FE-BF3C-33BCFF37EC4B}" type="pres">
      <dgm:prSet presAssocID="{0EEAD86D-215A-4C24-9B9A-C36876DD5948}" presName="Name37" presStyleLbl="parChTrans1D2" presStyleIdx="1" presStyleCnt="2"/>
      <dgm:spPr/>
    </dgm:pt>
    <dgm:pt modelId="{87DD6EE7-0F95-48FC-B21D-26AA573B62BB}" type="pres">
      <dgm:prSet presAssocID="{B0EDAE02-00CC-4656-8311-4BBC07A1D0F2}" presName="hierRoot2" presStyleCnt="0">
        <dgm:presLayoutVars>
          <dgm:hierBranch val="init"/>
        </dgm:presLayoutVars>
      </dgm:prSet>
      <dgm:spPr/>
    </dgm:pt>
    <dgm:pt modelId="{EC1D1B50-8355-47F3-A172-A3B6F0A16881}" type="pres">
      <dgm:prSet presAssocID="{B0EDAE02-00CC-4656-8311-4BBC07A1D0F2}" presName="rootComposite" presStyleCnt="0"/>
      <dgm:spPr/>
    </dgm:pt>
    <dgm:pt modelId="{8ABB9B4F-821C-4A0C-94D1-3734AABA6B2A}" type="pres">
      <dgm:prSet presAssocID="{B0EDAE02-00CC-4656-8311-4BBC07A1D0F2}" presName="rootText" presStyleLbl="node2" presStyleIdx="1" presStyleCnt="2">
        <dgm:presLayoutVars>
          <dgm:chPref val="3"/>
        </dgm:presLayoutVars>
      </dgm:prSet>
      <dgm:spPr/>
    </dgm:pt>
    <dgm:pt modelId="{1806C65B-542E-4157-BE3F-34149DB892AC}" type="pres">
      <dgm:prSet presAssocID="{B0EDAE02-00CC-4656-8311-4BBC07A1D0F2}" presName="rootConnector" presStyleLbl="node2" presStyleIdx="1" presStyleCnt="2"/>
      <dgm:spPr/>
    </dgm:pt>
    <dgm:pt modelId="{2C5A0C9D-53C5-4D8D-9F2A-344C02A506F4}" type="pres">
      <dgm:prSet presAssocID="{B0EDAE02-00CC-4656-8311-4BBC07A1D0F2}" presName="hierChild4" presStyleCnt="0"/>
      <dgm:spPr/>
    </dgm:pt>
    <dgm:pt modelId="{D5D5F0C0-0BF7-4691-A032-BE54CBB82D07}" type="pres">
      <dgm:prSet presAssocID="{B0EDAE02-00CC-4656-8311-4BBC07A1D0F2}" presName="hierChild5" presStyleCnt="0"/>
      <dgm:spPr/>
    </dgm:pt>
    <dgm:pt modelId="{B74FE3B5-E6BE-4C68-B50D-318BE0158177}" type="pres">
      <dgm:prSet presAssocID="{6E2F23B2-EB09-4F9F-ADCC-556F9C73A8EF}" presName="hierChild3" presStyleCnt="0"/>
      <dgm:spPr/>
    </dgm:pt>
  </dgm:ptLst>
  <dgm:cxnLst>
    <dgm:cxn modelId="{6634DB17-3F21-40E1-8C92-23447C48DDE2}" type="presOf" srcId="{6E2F23B2-EB09-4F9F-ADCC-556F9C73A8EF}" destId="{8456F860-0498-44DE-9DAB-3D54F025EBD3}" srcOrd="0" destOrd="0" presId="urn:microsoft.com/office/officeart/2005/8/layout/orgChart1"/>
    <dgm:cxn modelId="{84F74522-AFFE-4ADC-9D95-B3D28DA88C6A}" type="presOf" srcId="{ACD6B624-0819-4534-966A-5C00BDA7612A}" destId="{10CCE8C2-811F-437B-BDEF-3470E7BFAA06}" srcOrd="0" destOrd="0" presId="urn:microsoft.com/office/officeart/2005/8/layout/orgChart1"/>
    <dgm:cxn modelId="{5DC6F433-D68B-4882-8C82-972D2CB580DB}" type="presOf" srcId="{3A0F721C-69B7-4E49-9B9C-20548FF454E6}" destId="{C25BBCE7-D74F-418A-80C9-EF6E4E9D2DFE}" srcOrd="0" destOrd="0" presId="urn:microsoft.com/office/officeart/2005/8/layout/orgChart1"/>
    <dgm:cxn modelId="{7A7F283D-A2E5-42E0-A1D4-8DB31A78F2AD}" srcId="{ACD6B624-0819-4534-966A-5C00BDA7612A}" destId="{6E2F23B2-EB09-4F9F-ADCC-556F9C73A8EF}" srcOrd="0" destOrd="0" parTransId="{BADADE3C-1EA1-4493-A191-3132B63F772E}" sibTransId="{FE9C8824-D79C-4508-9108-00C23B7A8B66}"/>
    <dgm:cxn modelId="{85F8A06C-0613-40CA-8FD3-A254DB98EFC0}" type="presOf" srcId="{0EEAD86D-215A-4C24-9B9A-C36876DD5948}" destId="{0C2D3561-74B0-41FE-BF3C-33BCFF37EC4B}" srcOrd="0" destOrd="0" presId="urn:microsoft.com/office/officeart/2005/8/layout/orgChart1"/>
    <dgm:cxn modelId="{B8B5E76E-BFD3-45D0-8654-F46EF5391AB1}" type="presOf" srcId="{B0EDAE02-00CC-4656-8311-4BBC07A1D0F2}" destId="{1806C65B-542E-4157-BE3F-34149DB892AC}" srcOrd="1" destOrd="0" presId="urn:microsoft.com/office/officeart/2005/8/layout/orgChart1"/>
    <dgm:cxn modelId="{7504CD74-E4FC-4318-BBE0-428F85EF07FC}" type="presOf" srcId="{6E2F23B2-EB09-4F9F-ADCC-556F9C73A8EF}" destId="{35BB6E83-4A82-4B20-9D04-C6480B742DC5}" srcOrd="1" destOrd="0" presId="urn:microsoft.com/office/officeart/2005/8/layout/orgChart1"/>
    <dgm:cxn modelId="{42316091-510C-4FD1-A79F-3CC76D28BDAE}" type="presOf" srcId="{54D22E66-0C39-4E27-B2C3-A440F97E3BF3}" destId="{831F5E5A-143C-40FF-8B6B-19E90C385ECC}" srcOrd="1" destOrd="0" presId="urn:microsoft.com/office/officeart/2005/8/layout/orgChart1"/>
    <dgm:cxn modelId="{B1500392-0C8B-403C-918F-1A1C59C927E3}" srcId="{6E2F23B2-EB09-4F9F-ADCC-556F9C73A8EF}" destId="{54D22E66-0C39-4E27-B2C3-A440F97E3BF3}" srcOrd="0" destOrd="0" parTransId="{3A0F721C-69B7-4E49-9B9C-20548FF454E6}" sibTransId="{BFCD2FBD-C05F-4A44-8CF3-CEB0AE4D9DD9}"/>
    <dgm:cxn modelId="{714757AE-644F-4A41-9071-D22933CC2488}" type="presOf" srcId="{B0EDAE02-00CC-4656-8311-4BBC07A1D0F2}" destId="{8ABB9B4F-821C-4A0C-94D1-3734AABA6B2A}" srcOrd="0" destOrd="0" presId="urn:microsoft.com/office/officeart/2005/8/layout/orgChart1"/>
    <dgm:cxn modelId="{31F2B2B4-946A-4281-9612-AC6739844B6E}" srcId="{6E2F23B2-EB09-4F9F-ADCC-556F9C73A8EF}" destId="{B0EDAE02-00CC-4656-8311-4BBC07A1D0F2}" srcOrd="1" destOrd="0" parTransId="{0EEAD86D-215A-4C24-9B9A-C36876DD5948}" sibTransId="{A8FA2041-9C18-484C-A54B-A38E1FFD4C3E}"/>
    <dgm:cxn modelId="{F7E96AD5-3CDC-46D8-92F4-E22BD000D32B}" type="presOf" srcId="{54D22E66-0C39-4E27-B2C3-A440F97E3BF3}" destId="{CA2A61FB-9ECD-45A3-9C82-535F6049566C}" srcOrd="0" destOrd="0" presId="urn:microsoft.com/office/officeart/2005/8/layout/orgChart1"/>
    <dgm:cxn modelId="{24CA4C0A-BA4D-4056-8BFA-58158D216C88}" type="presParOf" srcId="{10CCE8C2-811F-437B-BDEF-3470E7BFAA06}" destId="{2E448CEC-3591-4BF3-8543-9916C26F9CC7}" srcOrd="0" destOrd="0" presId="urn:microsoft.com/office/officeart/2005/8/layout/orgChart1"/>
    <dgm:cxn modelId="{90C576EC-6EB0-4DDD-815D-D36E30685749}" type="presParOf" srcId="{2E448CEC-3591-4BF3-8543-9916C26F9CC7}" destId="{F8A41A3D-717A-4153-A129-01701D9DCDDA}" srcOrd="0" destOrd="0" presId="urn:microsoft.com/office/officeart/2005/8/layout/orgChart1"/>
    <dgm:cxn modelId="{C8EDC79F-A1C1-4864-A2CE-982A7640B4E6}" type="presParOf" srcId="{F8A41A3D-717A-4153-A129-01701D9DCDDA}" destId="{8456F860-0498-44DE-9DAB-3D54F025EBD3}" srcOrd="0" destOrd="0" presId="urn:microsoft.com/office/officeart/2005/8/layout/orgChart1"/>
    <dgm:cxn modelId="{78D057CC-4986-4E62-B3F6-99D7D043764A}" type="presParOf" srcId="{F8A41A3D-717A-4153-A129-01701D9DCDDA}" destId="{35BB6E83-4A82-4B20-9D04-C6480B742DC5}" srcOrd="1" destOrd="0" presId="urn:microsoft.com/office/officeart/2005/8/layout/orgChart1"/>
    <dgm:cxn modelId="{D3AB57BC-D52C-4CB1-8D7A-7E7B46363151}" type="presParOf" srcId="{2E448CEC-3591-4BF3-8543-9916C26F9CC7}" destId="{03B29BB2-4412-4787-92A8-9194F9EFF544}" srcOrd="1" destOrd="0" presId="urn:microsoft.com/office/officeart/2005/8/layout/orgChart1"/>
    <dgm:cxn modelId="{060195B6-D047-4FBC-843C-FE20C851E0CF}" type="presParOf" srcId="{03B29BB2-4412-4787-92A8-9194F9EFF544}" destId="{C25BBCE7-D74F-418A-80C9-EF6E4E9D2DFE}" srcOrd="0" destOrd="0" presId="urn:microsoft.com/office/officeart/2005/8/layout/orgChart1"/>
    <dgm:cxn modelId="{A52F47AA-0A09-4874-9664-0ACD1FF3F8AC}" type="presParOf" srcId="{03B29BB2-4412-4787-92A8-9194F9EFF544}" destId="{CF5E406A-285B-40C4-9A10-3B19CD14BB18}" srcOrd="1" destOrd="0" presId="urn:microsoft.com/office/officeart/2005/8/layout/orgChart1"/>
    <dgm:cxn modelId="{8A5DE2CD-91F4-4B8A-894E-D3292DDF7BC8}" type="presParOf" srcId="{CF5E406A-285B-40C4-9A10-3B19CD14BB18}" destId="{55F5FF72-BF80-493A-B445-02A864789921}" srcOrd="0" destOrd="0" presId="urn:microsoft.com/office/officeart/2005/8/layout/orgChart1"/>
    <dgm:cxn modelId="{6A98127F-ADD9-48B7-BECA-A7BBDFBCEBED}" type="presParOf" srcId="{55F5FF72-BF80-493A-B445-02A864789921}" destId="{CA2A61FB-9ECD-45A3-9C82-535F6049566C}" srcOrd="0" destOrd="0" presId="urn:microsoft.com/office/officeart/2005/8/layout/orgChart1"/>
    <dgm:cxn modelId="{9BB81390-CEA7-4119-A9BA-39809440A7BA}" type="presParOf" srcId="{55F5FF72-BF80-493A-B445-02A864789921}" destId="{831F5E5A-143C-40FF-8B6B-19E90C385ECC}" srcOrd="1" destOrd="0" presId="urn:microsoft.com/office/officeart/2005/8/layout/orgChart1"/>
    <dgm:cxn modelId="{027A7B3A-505F-4926-8274-1348FECB606C}" type="presParOf" srcId="{CF5E406A-285B-40C4-9A10-3B19CD14BB18}" destId="{59BC274F-D37F-4B84-95C8-C76830140729}" srcOrd="1" destOrd="0" presId="urn:microsoft.com/office/officeart/2005/8/layout/orgChart1"/>
    <dgm:cxn modelId="{2A11A4DE-1702-453D-9777-C779D255DADE}" type="presParOf" srcId="{CF5E406A-285B-40C4-9A10-3B19CD14BB18}" destId="{A3631848-ED0D-4239-983A-98AEA83303DE}" srcOrd="2" destOrd="0" presId="urn:microsoft.com/office/officeart/2005/8/layout/orgChart1"/>
    <dgm:cxn modelId="{7BDC8D58-3C47-4F3B-95BE-D17FD385375E}" type="presParOf" srcId="{03B29BB2-4412-4787-92A8-9194F9EFF544}" destId="{0C2D3561-74B0-41FE-BF3C-33BCFF37EC4B}" srcOrd="2" destOrd="0" presId="urn:microsoft.com/office/officeart/2005/8/layout/orgChart1"/>
    <dgm:cxn modelId="{CBC376D7-AC0D-4410-876D-427A7107DD3A}" type="presParOf" srcId="{03B29BB2-4412-4787-92A8-9194F9EFF544}" destId="{87DD6EE7-0F95-48FC-B21D-26AA573B62BB}" srcOrd="3" destOrd="0" presId="urn:microsoft.com/office/officeart/2005/8/layout/orgChart1"/>
    <dgm:cxn modelId="{DDA730BF-0972-44E6-8ED2-91F7C1A94A27}" type="presParOf" srcId="{87DD6EE7-0F95-48FC-B21D-26AA573B62BB}" destId="{EC1D1B50-8355-47F3-A172-A3B6F0A16881}" srcOrd="0" destOrd="0" presId="urn:microsoft.com/office/officeart/2005/8/layout/orgChart1"/>
    <dgm:cxn modelId="{AAEBCCFA-2423-48B5-AF55-70B37478CEDD}" type="presParOf" srcId="{EC1D1B50-8355-47F3-A172-A3B6F0A16881}" destId="{8ABB9B4F-821C-4A0C-94D1-3734AABA6B2A}" srcOrd="0" destOrd="0" presId="urn:microsoft.com/office/officeart/2005/8/layout/orgChart1"/>
    <dgm:cxn modelId="{D0FBC2EC-42B7-4928-B329-226DF1557172}" type="presParOf" srcId="{EC1D1B50-8355-47F3-A172-A3B6F0A16881}" destId="{1806C65B-542E-4157-BE3F-34149DB892AC}" srcOrd="1" destOrd="0" presId="urn:microsoft.com/office/officeart/2005/8/layout/orgChart1"/>
    <dgm:cxn modelId="{1DC13032-53BC-4E12-B7A7-B177C54B61E3}" type="presParOf" srcId="{87DD6EE7-0F95-48FC-B21D-26AA573B62BB}" destId="{2C5A0C9D-53C5-4D8D-9F2A-344C02A506F4}" srcOrd="1" destOrd="0" presId="urn:microsoft.com/office/officeart/2005/8/layout/orgChart1"/>
    <dgm:cxn modelId="{099841C8-2EC3-47B2-9D33-2E534C105D01}" type="presParOf" srcId="{87DD6EE7-0F95-48FC-B21D-26AA573B62BB}" destId="{D5D5F0C0-0BF7-4691-A032-BE54CBB82D07}" srcOrd="2" destOrd="0" presId="urn:microsoft.com/office/officeart/2005/8/layout/orgChart1"/>
    <dgm:cxn modelId="{4D2D3A98-9C8F-4BFA-A76E-8A46BDFFD94D}" type="presParOf" srcId="{2E448CEC-3591-4BF3-8543-9916C26F9CC7}" destId="{B74FE3B5-E6BE-4C68-B50D-318BE01581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D3561-74B0-41FE-BF3C-33BCFF37EC4B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BBCE7-D74F-418A-80C9-EF6E4E9D2DFE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6F860-0498-44DE-9DAB-3D54F025EBD3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Approximation Algorithms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3500" b="0" i="1" kern="1200" smtClean="0">
                    <a:latin typeface="Cambria Math" panose="02040503050406030204" pitchFamily="18" charset="0"/>
                  </a:rPr>
                  <m:t>𝐶𝑢𝑡</m:t>
                </m:r>
                <m:r>
                  <a:rPr lang="en-IN" sz="3500" b="0" i="1" kern="1200" smtClean="0">
                    <a:latin typeface="Cambria Math" panose="02040503050406030204" pitchFamily="18" charset="0"/>
                  </a:rPr>
                  <m:t>≥</m:t>
                </m:r>
                <m:r>
                  <a:rPr lang="en-IN" sz="3500" b="0" i="1" kern="1200" smtClean="0">
                    <a:latin typeface="Cambria Math" panose="02040503050406030204" pitchFamily="18" charset="0"/>
                  </a:rPr>
                  <m:t>𝑐𝑀𝑎𝑥</m:t>
                </m:r>
                <m:r>
                  <a:rPr lang="en-IN" sz="3500" b="0" i="1" kern="1200" smtClean="0">
                    <a:latin typeface="Cambria Math" panose="02040503050406030204" pitchFamily="18" charset="0"/>
                  </a:rPr>
                  <m:t>_</m:t>
                </m:r>
                <m:r>
                  <a:rPr lang="en-IN" sz="3500" b="0" i="1" kern="1200" smtClean="0">
                    <a:latin typeface="Cambria Math" panose="02040503050406030204" pitchFamily="18" charset="0"/>
                  </a:rPr>
                  <m:t>𝑐𝑢𝑡</m:t>
                </m:r>
              </m:oMath>
            </m:oMathPara>
          </a14:m>
          <a:endParaRPr lang="en-IN" sz="3500" kern="1200" dirty="0"/>
        </a:p>
      </dsp:txBody>
      <dsp:txXfrm>
        <a:off x="2225972" y="485320"/>
        <a:ext cx="3676054" cy="1838027"/>
      </dsp:txXfrm>
    </dsp:sp>
    <dsp:sp modelId="{CA2A61FB-9ECD-45A3-9C82-535F6049566C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Random Assignment</a:t>
          </a:r>
        </a:p>
      </dsp:txBody>
      <dsp:txXfrm>
        <a:off x="1959" y="3095319"/>
        <a:ext cx="3676054" cy="1838027"/>
      </dsp:txXfrm>
    </dsp:sp>
    <dsp:sp modelId="{8ABB9B4F-821C-4A0C-94D1-3734AABA6B2A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Semi Definite programming</a:t>
          </a: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Inner products -&gt; +</a:t>
            </a:r>
            <a:r>
              <a:rPr lang="en-IN" dirty="0" err="1"/>
              <a:t>ve</a:t>
            </a:r>
            <a:r>
              <a:rPr lang="en-IN" dirty="0"/>
              <a:t> for same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F2C3-DFEA-4EEC-AC4B-B2C68DA7F0D7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8F2-5C0C-4B12-9086-F75AFCD37B79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1A1E-0CBE-4FC4-95E0-F4C71B9CD7E3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B34-6269-44CB-AC33-88B269EF5789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627-4F32-4C93-9DDA-B2112EE9C439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9FC4-83ED-475E-BECB-2B48C82E3BCE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59C-1466-4089-A399-D99277518F80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9689-7EB0-4BF2-90A6-1D09BF207AB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FDD1-02C1-42C5-B154-F8AD4AD2D23C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1498-46FD-468E-AF04-94FE7395BFB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FBF-D61B-45DB-B463-D7214D132FF2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5C4D-1603-4A08-9F11-FFFDA5057B50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7B22EE-880E-410C-B62A-73F2556DF2D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8"/>
            <a:ext cx="4624442" cy="302416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Max – K Cut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34F5FF-18F0-D0FF-7013-F60E9066FCF3}"/>
              </a:ext>
            </a:extLst>
          </p:cNvPr>
          <p:cNvSpPr txBox="1">
            <a:spLocks/>
          </p:cNvSpPr>
          <p:nvPr/>
        </p:nvSpPr>
        <p:spPr>
          <a:xfrm>
            <a:off x="552188" y="2047561"/>
            <a:ext cx="11090274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- By Pranav Menon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26BCD-42A6-2645-2B93-D7060484B2B4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– 3: </a:t>
            </a:r>
            <a:r>
              <a:rPr lang="en-IN" sz="2800" dirty="0"/>
              <a:t>Solving the semi – definite program:</a:t>
            </a:r>
            <a:endParaRPr lang="en-I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00ED6B-0F5A-5A56-C1FC-13DA142F9C5B}"/>
                  </a:ext>
                </a:extLst>
              </p:cNvPr>
              <p:cNvSpPr txBox="1"/>
              <p:nvPr/>
            </p:nvSpPr>
            <p:spPr>
              <a:xfrm>
                <a:off x="270280" y="931894"/>
                <a:ext cx="1128937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There are efficient solvers for this problem and using them we can obtain the value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Also since PSD can be broken down in the form: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00ED6B-0F5A-5A56-C1FC-13DA142F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0" y="931894"/>
                <a:ext cx="11289377" cy="2062103"/>
              </a:xfrm>
              <a:prstGeom prst="rect">
                <a:avLst/>
              </a:prstGeom>
              <a:blipFill>
                <a:blip r:embed="rId2"/>
                <a:stretch>
                  <a:fillRect l="-1080" t="-3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1D881-E0CA-3CD3-FD32-25BDFCA9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B746-830E-4CF6-8965-02BAAA7F22D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B5BE-A224-C6F9-A6C8-4A8C946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144AB-C54E-D6BF-11C7-BF23810A6CA0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– 4: </a:t>
            </a:r>
            <a:r>
              <a:rPr lang="en-IN" sz="2800" dirty="0"/>
              <a:t>Rounding (Going from vectors to scalers)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4543D-98AF-516D-6060-CF797AB3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90" y="1871482"/>
            <a:ext cx="2293819" cy="2072820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13356-ABC1-DA74-0DCA-24EB0A188A6C}"/>
                  </a:ext>
                </a:extLst>
              </p:cNvPr>
              <p:cNvSpPr txBox="1"/>
              <p:nvPr/>
            </p:nvSpPr>
            <p:spPr>
              <a:xfrm>
                <a:off x="250617" y="843403"/>
                <a:ext cx="1128937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Since the vectors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800" dirty="0"/>
                  <a:t>, we can view them as points on a unit sphere.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13356-ABC1-DA74-0DCA-24EB0A18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7" y="843403"/>
                <a:ext cx="11289377" cy="1009572"/>
              </a:xfrm>
              <a:prstGeom prst="rect">
                <a:avLst/>
              </a:prstGeom>
              <a:blipFill>
                <a:blip r:embed="rId3"/>
                <a:stretch>
                  <a:fillRect l="-1080" t="-3614" b="-15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99515-A3F9-B5DA-EC92-E24CDC8B98E4}"/>
                  </a:ext>
                </a:extLst>
              </p:cNvPr>
              <p:cNvSpPr txBox="1"/>
              <p:nvPr/>
            </p:nvSpPr>
            <p:spPr>
              <a:xfrm>
                <a:off x="352217" y="4206363"/>
                <a:ext cx="112893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Generate a random hyperplane and assign all the points on one side of the hyper plane as one state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𝑠𝑎𝑦</m:t>
                    </m:r>
                  </m:oMath>
                </a14:m>
                <a:r>
                  <a:rPr lang="en-IN" sz="2800" dirty="0"/>
                  <a:t> and the other side will correspond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99515-A3F9-B5DA-EC92-E24CDC8B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7" y="4206363"/>
                <a:ext cx="11289377" cy="1384995"/>
              </a:xfrm>
              <a:prstGeom prst="rect">
                <a:avLst/>
              </a:prstGeom>
              <a:blipFill>
                <a:blip r:embed="rId4"/>
                <a:stretch>
                  <a:fillRect l="-1134" t="-4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3A2857A-DCAE-05EA-3A89-4F063752D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682" y="1726267"/>
            <a:ext cx="3062451" cy="227017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737B497-8D1B-F295-5F74-E29C1C2E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E76-D7FF-49DC-917F-896D8849E68E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171993-56CF-AC3F-A549-D6E5D61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0D320-3EBE-9242-8A13-6C600C0B496E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Max – K Cut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1C4EF1-2B16-4790-117E-D4AD71873F76}"/>
                  </a:ext>
                </a:extLst>
              </p:cNvPr>
              <p:cNvSpPr txBox="1"/>
              <p:nvPr/>
            </p:nvSpPr>
            <p:spPr>
              <a:xfrm>
                <a:off x="240781" y="902396"/>
                <a:ext cx="1128937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The Max – K cut problem is the more generalized version of the Max cut problem.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Here we are supposed to divide the graph into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800" dirty="0"/>
                  <a:t> partitions such that the sum of edges across all partitions is maximized.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1C4EF1-2B16-4790-117E-D4AD7187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1" y="902396"/>
                <a:ext cx="11289377" cy="1815882"/>
              </a:xfrm>
              <a:prstGeom prst="rect">
                <a:avLst/>
              </a:prstGeom>
              <a:blipFill>
                <a:blip r:embed="rId2"/>
                <a:stretch>
                  <a:fillRect l="-972" t="-3356" r="-1188" b="-8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4000-560B-9BFA-3335-9809BAC6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5189-2564-4262-99C6-8E4A83AA56A8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3FABF-94AD-9517-0B5C-589EF4FB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62F92-E291-2991-F439-1A1FAEA958DA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Max – K Cut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5FF8-9320-5B3E-362C-262B90B4E85D}"/>
                  </a:ext>
                </a:extLst>
              </p:cNvPr>
              <p:cNvSpPr txBox="1"/>
              <p:nvPr/>
            </p:nvSpPr>
            <p:spPr>
              <a:xfrm>
                <a:off x="240781" y="892564"/>
                <a:ext cx="112893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A crucial component of the above solution was the states in which the hardware can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r>
                  <a:rPr lang="en-IN" sz="2800" dirty="0"/>
                  <a:t>.  In the Max cut problem there were only 2 states hence we could manage in.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5FF8-9320-5B3E-362C-262B90B4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1" y="892564"/>
                <a:ext cx="11289377" cy="1384995"/>
              </a:xfrm>
              <a:prstGeom prst="rect">
                <a:avLst/>
              </a:prstGeom>
              <a:blipFill>
                <a:blip r:embed="rId2"/>
                <a:stretch>
                  <a:fillRect l="-1080" t="-4386" r="-1512" b="-10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04914C-3DC4-9103-91D7-89A04E4FFA2D}"/>
              </a:ext>
            </a:extLst>
          </p:cNvPr>
          <p:cNvSpPr txBox="1"/>
          <p:nvPr/>
        </p:nvSpPr>
        <p:spPr>
          <a:xfrm>
            <a:off x="240781" y="2277559"/>
            <a:ext cx="11289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But when we generalize this to say K cut problem, the mapping is no longer simple since it requires more than one state in which it can be.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9E92-5D2A-55E5-C225-CDC9E844B3F8}"/>
              </a:ext>
            </a:extLst>
          </p:cNvPr>
          <p:cNvSpPr txBox="1"/>
          <p:nvPr/>
        </p:nvSpPr>
        <p:spPr>
          <a:xfrm>
            <a:off x="265365" y="3157545"/>
            <a:ext cx="11289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achieve this we need to perform a pre processing step called as graph reduction. This step transforms the Max – K cut problem approximately into the Max Cut Problem.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BB0C4-1FA5-DC6A-0B28-2010FC39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B353-BFE6-4F00-AC61-C888EB291A9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7FEE93-7CC5-9F81-88CE-F1D4A6E5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ED6C-C24F-28F8-7F66-64C7CC246D6C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Graph Reduction for Max 3 Cut: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AE9B9D-7669-D816-8F62-BC548837BDB9}"/>
                  </a:ext>
                </a:extLst>
              </p:cNvPr>
              <p:cNvSpPr txBox="1"/>
              <p:nvPr/>
            </p:nvSpPr>
            <p:spPr>
              <a:xfrm>
                <a:off x="250613" y="794240"/>
                <a:ext cx="11823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To use the Max Cut algorithm to find 3 partitions we need to transform the graph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400" dirty="0"/>
                  <a:t>such that applying the above algorithms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dirty="0"/>
                  <a:t> would give us 3 partitions.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AE9B9D-7669-D816-8F62-BC548837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" y="794240"/>
                <a:ext cx="11823400" cy="954107"/>
              </a:xfrm>
              <a:prstGeom prst="rect">
                <a:avLst/>
              </a:prstGeom>
              <a:blipFill>
                <a:blip r:embed="rId2"/>
                <a:stretch>
                  <a:fillRect l="-928" t="-6369" r="-103" b="-16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A4E416-3A10-0256-EC31-167BB511AD2C}"/>
                  </a:ext>
                </a:extLst>
              </p:cNvPr>
              <p:cNvSpPr txBox="1"/>
              <p:nvPr/>
            </p:nvSpPr>
            <p:spPr>
              <a:xfrm>
                <a:off x="245699" y="1861042"/>
                <a:ext cx="11823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To use the Max Cut algorithm to find 3 partitions we need to transform the graph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400" dirty="0"/>
                  <a:t>such that applying the above algorithms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dirty="0"/>
                  <a:t> would give us 3 partitions.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A4E416-3A10-0256-EC31-167BB511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9" y="1861042"/>
                <a:ext cx="11823400" cy="954107"/>
              </a:xfrm>
              <a:prstGeom prst="rect">
                <a:avLst/>
              </a:prstGeom>
              <a:blipFill>
                <a:blip r:embed="rId3"/>
                <a:stretch>
                  <a:fillRect l="-928" t="-6369" r="-103" b="-16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D60C-DE4F-96DE-7718-22DB7DC54FDF}"/>
                  </a:ext>
                </a:extLst>
              </p:cNvPr>
              <p:cNvSpPr txBox="1"/>
              <p:nvPr/>
            </p:nvSpPr>
            <p:spPr>
              <a:xfrm>
                <a:off x="299777" y="2927844"/>
                <a:ext cx="118234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To do this we have to make 3 copies of all the nodes for the states in which they are supposed to be. So if we are using a 2 state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IN" sz="2400" dirty="0"/>
                  <a:t>, for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node graph we would use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p – bits. This leads to increased computational resources.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D60C-DE4F-96DE-7718-22DB7DC5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7" y="2927844"/>
                <a:ext cx="11823400" cy="1323439"/>
              </a:xfrm>
              <a:prstGeom prst="rect">
                <a:avLst/>
              </a:prstGeom>
              <a:blipFill>
                <a:blip r:embed="rId4"/>
                <a:stretch>
                  <a:fillRect l="-928" t="-4608" r="-1134" b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4FE341-98C0-4DFD-7C30-DDE82ED4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59AD-7555-4B94-AC0E-EF7DDC12A97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C536-FADE-35ED-293E-64B622DE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81BEB-0257-48EC-DEE0-5AFF2AF9F82C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 3 – state p bit engine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29C89-131C-62B2-9274-8C539B7B66F1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9D3BB3-EB92-7026-A50A-4ED2267408B4}"/>
                  </a:ext>
                </a:extLst>
              </p:cNvPr>
              <p:cNvSpPr txBox="1"/>
              <p:nvPr/>
            </p:nvSpPr>
            <p:spPr>
              <a:xfrm>
                <a:off x="221116" y="754913"/>
                <a:ext cx="112893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Now to make computation easy, we develop a 3 state engine. Let a p – bit has three possible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. The property of p bit: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Whenever a p  bit tries to transition, it can switch to the other two states with equal probability.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9D3BB3-EB92-7026-A50A-4ED226740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6" y="754913"/>
                <a:ext cx="11289377" cy="1569660"/>
              </a:xfrm>
              <a:prstGeom prst="rect">
                <a:avLst/>
              </a:prstGeom>
              <a:blipFill>
                <a:blip r:embed="rId2"/>
                <a:stretch>
                  <a:fillRect l="-702" t="-3113" b="-8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11C520-217F-D3A2-B405-B35FE84BBF03}"/>
                  </a:ext>
                </a:extLst>
              </p:cNvPr>
              <p:cNvSpPr txBox="1"/>
              <p:nvPr/>
            </p:nvSpPr>
            <p:spPr>
              <a:xfrm>
                <a:off x="206368" y="2244501"/>
                <a:ext cx="11289377" cy="25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Hence we can transform this into the energy minimization problem: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[</a:t>
                </a:r>
                <a:r>
                  <a:rPr lang="en-IN" sz="2400" i="1" dirty="0"/>
                  <a:t>J</a:t>
                </a:r>
                <a:r>
                  <a:rPr lang="en-IN" sz="2400" dirty="0"/>
                  <a:t>] : Adjacency matrix for input graph i.e. it is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edge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present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between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an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𝐞𝐝𝐠𝐞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𝐢𝐬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𝑏𝑠𝑒𝑛𝑡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between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an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11C520-217F-D3A2-B405-B35FE84B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8" y="2244501"/>
                <a:ext cx="11289377" cy="2592826"/>
              </a:xfrm>
              <a:prstGeom prst="rect">
                <a:avLst/>
              </a:prstGeom>
              <a:blipFill>
                <a:blip r:embed="rId3"/>
                <a:stretch>
                  <a:fillRect l="-864" t="-1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73731-B063-CB99-3D38-33EF756E20D8}"/>
                  </a:ext>
                </a:extLst>
              </p:cNvPr>
              <p:cNvSpPr txBox="1"/>
              <p:nvPr/>
            </p:nvSpPr>
            <p:spPr>
              <a:xfrm>
                <a:off x="211285" y="4717319"/>
                <a:ext cx="11289377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/>
                  <a:t>, if nodes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400" dirty="0"/>
                  <a:t> are in same partition.  {energy is increased}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nodes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400" dirty="0"/>
                  <a:t> are in different partition. {energy is decreased}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73731-B063-CB99-3D38-33EF756E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5" y="4717319"/>
                <a:ext cx="11289377" cy="890500"/>
              </a:xfrm>
              <a:prstGeom prst="rect">
                <a:avLst/>
              </a:prstGeom>
              <a:blipFill>
                <a:blip r:embed="rId4"/>
                <a:stretch>
                  <a:fillRect l="-756" t="-5479" b="-109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815900-2F44-52B7-2FFE-05989B93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42AE-8601-405B-9885-E02E493054A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EE698A-BAB3-FDAD-07B5-AA5E36E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F28AD-3EB9-448D-0636-195C38BA48E7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Formulae and Algorithm: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618019-04C1-9692-A950-B83696F6FF5C}"/>
                  </a:ext>
                </a:extLst>
              </p:cNvPr>
              <p:cNvSpPr txBox="1"/>
              <p:nvPr/>
            </p:nvSpPr>
            <p:spPr>
              <a:xfrm>
                <a:off x="221116" y="754913"/>
                <a:ext cx="11289377" cy="191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We define the weighted synaptic feedback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400" dirty="0"/>
                  <a:t> bit as: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618019-04C1-9692-A950-B83696F6F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6" y="754913"/>
                <a:ext cx="11289377" cy="1917833"/>
              </a:xfrm>
              <a:prstGeom prst="rect">
                <a:avLst/>
              </a:prstGeom>
              <a:blipFill>
                <a:blip r:embed="rId2"/>
                <a:stretch>
                  <a:fillRect l="-702" t="-2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91342-8E5A-D4C3-2275-6ADF1FFED686}"/>
                  </a:ext>
                </a:extLst>
              </p:cNvPr>
              <p:cNvSpPr txBox="1"/>
              <p:nvPr/>
            </p:nvSpPr>
            <p:spPr>
              <a:xfrm>
                <a:off x="216198" y="2470083"/>
                <a:ext cx="11754685" cy="409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The new state based on this feedback is:</a:t>
                </a:r>
              </a:p>
              <a:p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,3−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sgn</m:t>
                                    </m:r>
                                  </m:fName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  <m:acc>
                          <m:accPr>
                            <m:chr m:val="̂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sgn</m:t>
                                    </m:r>
                                  </m:fName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sgn</m:t>
                                    </m:r>
                                  </m:fName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IN" sz="2400" dirty="0"/>
                  <a:t>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sgn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91342-8E5A-D4C3-2275-6ADF1FFE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98" y="2470083"/>
                <a:ext cx="11754685" cy="4096121"/>
              </a:xfrm>
              <a:prstGeom prst="rect">
                <a:avLst/>
              </a:prstGeom>
              <a:blipFill>
                <a:blip r:embed="rId3"/>
                <a:stretch>
                  <a:fillRect l="-778" t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EB0B42F-43AF-D126-7AE0-A4AA851C2A21}"/>
              </a:ext>
            </a:extLst>
          </p:cNvPr>
          <p:cNvSpPr txBox="1"/>
          <p:nvPr/>
        </p:nvSpPr>
        <p:spPr>
          <a:xfrm>
            <a:off x="5569974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EA47FC-2A05-C7D6-51CC-43FF59A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BB60-2AA7-49DD-A990-8DEAFB0411E1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E4E9D-D87C-2D45-E74A-328D8688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25FF-23AC-ED39-76BF-759DE2708407}"/>
                  </a:ext>
                </a:extLst>
              </p:cNvPr>
              <p:cNvSpPr txBox="1"/>
              <p:nvPr/>
            </p:nvSpPr>
            <p:spPr>
              <a:xfrm>
                <a:off x="226033" y="337041"/>
                <a:ext cx="11289377" cy="55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I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IN" sz="28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−1,1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n-IN" sz="28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25FF-23AC-ED39-76BF-759DE270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3" y="337041"/>
                <a:ext cx="11289377" cy="554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BB2A2-0EAD-0711-76A0-2C732895DA04}"/>
                  </a:ext>
                </a:extLst>
              </p:cNvPr>
              <p:cNvSpPr txBox="1"/>
              <p:nvPr/>
            </p:nvSpPr>
            <p:spPr>
              <a:xfrm>
                <a:off x="221116" y="754913"/>
                <a:ext cx="11289377" cy="383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This is the non-linear transformation on the synaptic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400" dirty="0"/>
                  <a:t> along with a stochastic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2400" dirty="0"/>
                  <a:t>. The various components of the equation are: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Controls the steepness of the non – linear transformation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−1, 1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2400" dirty="0"/>
                  <a:t> : is a random number between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/>
                  <a:t> chosen uniformly at random.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dirty="0"/>
                  <a:t>: is a chosen randomly between 0 and 1. to signify that the state change can occur into the other state with equal probability. 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sz="2400" dirty="0"/>
                  <a:t> is designed in such a fashion that when present state is favoured, the Probability of it remaining in that state tends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/>
                  <a:t>, other wise the probability of switch is split equally between the other two states.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BB2A2-0EAD-0711-76A0-2C732895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6" y="754913"/>
                <a:ext cx="11289377" cy="3838615"/>
              </a:xfrm>
              <a:prstGeom prst="rect">
                <a:avLst/>
              </a:prstGeom>
              <a:blipFill>
                <a:blip r:embed="rId3"/>
                <a:stretch>
                  <a:fillRect l="-810" t="-1270" r="-594" b="-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BAF565-AC75-07BE-397A-C607072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4E8F-A0C9-4480-A33E-1376403F6AAA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59BC7-4BD0-C77F-0DA1-88A1EA07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DE1F9-32C1-6E4F-CB7E-FCFADA2E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1498-46FD-468E-AF04-94FE7395BFBB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F339-4FCC-3ADD-3C45-C04C6A09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BDCEB-37CD-178B-2913-4B5C1899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problem</a:t>
            </a:r>
          </a:p>
          <a:p>
            <a:r>
              <a:rPr lang="en-US" dirty="0"/>
              <a:t>Understanding two solutions – Approximation solutions</a:t>
            </a:r>
          </a:p>
          <a:p>
            <a:r>
              <a:rPr lang="en-US" dirty="0"/>
              <a:t>Comparing two methods</a:t>
            </a:r>
          </a:p>
          <a:p>
            <a:r>
              <a:rPr lang="en-US" dirty="0"/>
              <a:t>Introducing the K – state P – bit engine and the need for it</a:t>
            </a:r>
          </a:p>
          <a:p>
            <a:r>
              <a:rPr lang="en-US" dirty="0"/>
              <a:t>Algorithms and Functions involved.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5577CD-2379-4987-F70A-72182D60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0FC8-E7DD-4049-B734-5FFDED3367C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0C1D-E426-1091-8441-51B74899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C6B812-4108-FDB0-74D8-CDE0AA328833}"/>
              </a:ext>
            </a:extLst>
          </p:cNvPr>
          <p:cNvSpPr txBox="1"/>
          <p:nvPr/>
        </p:nvSpPr>
        <p:spPr>
          <a:xfrm>
            <a:off x="4522894" y="2760689"/>
            <a:ext cx="71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Max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EDFAA-356E-6963-875A-88F5DC2B252B}"/>
              </a:ext>
            </a:extLst>
          </p:cNvPr>
          <p:cNvSpPr txBox="1"/>
          <p:nvPr/>
        </p:nvSpPr>
        <p:spPr>
          <a:xfrm>
            <a:off x="5658520" y="2760688"/>
            <a:ext cx="71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AFC49-508A-399A-E333-39B99CBB6DD1}"/>
              </a:ext>
            </a:extLst>
          </p:cNvPr>
          <p:cNvSpPr txBox="1"/>
          <p:nvPr/>
        </p:nvSpPr>
        <p:spPr>
          <a:xfrm>
            <a:off x="643095" y="834013"/>
            <a:ext cx="105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first need to define what a cut 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570BA-C465-07E5-ED7E-D6899DFE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80" y="1497084"/>
            <a:ext cx="3810330" cy="213378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C14A5C-91BB-7B83-C219-470298235BE3}"/>
              </a:ext>
            </a:extLst>
          </p:cNvPr>
          <p:cNvSpPr txBox="1"/>
          <p:nvPr/>
        </p:nvSpPr>
        <p:spPr>
          <a:xfrm>
            <a:off x="689165" y="3921005"/>
            <a:ext cx="105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cut the graph we need to colour the nodes with two colours – say red and blue.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FF4EB-98E4-DCFD-FDD9-D0B5E486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80" y="1426696"/>
            <a:ext cx="3475021" cy="227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C66C5F-4570-6588-ED20-596AA37FEE45}"/>
              </a:ext>
            </a:extLst>
          </p:cNvPr>
          <p:cNvSpPr txBox="1"/>
          <p:nvPr/>
        </p:nvSpPr>
        <p:spPr>
          <a:xfrm>
            <a:off x="670747" y="4284418"/>
            <a:ext cx="105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Cut edges or broken edges are those edges who have their end points coloured with two different </a:t>
            </a:r>
            <a:r>
              <a:rPr lang="en-IN" dirty="0" err="1"/>
              <a:t>colors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A4E499-C47A-F050-F4BA-182055B09179}"/>
                  </a:ext>
                </a:extLst>
              </p:cNvPr>
              <p:cNvSpPr txBox="1"/>
              <p:nvPr/>
            </p:nvSpPr>
            <p:spPr>
              <a:xfrm>
                <a:off x="741083" y="4681212"/>
                <a:ext cx="10580914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These </a:t>
                </a:r>
                <a:r>
                  <a:rPr lang="en-IN" dirty="0" err="1"/>
                  <a:t>colors</a:t>
                </a:r>
                <a:r>
                  <a:rPr lang="en-IN" dirty="0"/>
                  <a:t> are like states.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𝑅𝑒𝑑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𝑃𝑎𝑟𝑡𝑖𝑡𝑖𝑜𝑛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𝐵𝑙𝑢𝑒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𝑃𝑎𝑟𝑡𝑖𝑡𝑖𝑜𝑛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A4E499-C47A-F050-F4BA-182055B0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3" y="4681212"/>
                <a:ext cx="10580914" cy="1541191"/>
              </a:xfrm>
              <a:prstGeom prst="rect">
                <a:avLst/>
              </a:prstGeom>
              <a:blipFill>
                <a:blip r:embed="rId4"/>
                <a:stretch>
                  <a:fillRect l="-519" t="-2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BF653-BB72-C97B-34FF-5ED6838CE4E8}"/>
                  </a:ext>
                </a:extLst>
              </p:cNvPr>
              <p:cNvSpPr txBox="1"/>
              <p:nvPr/>
            </p:nvSpPr>
            <p:spPr>
              <a:xfrm>
                <a:off x="734392" y="5262453"/>
                <a:ext cx="10580914" cy="147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  <a:p>
                <a:r>
                  <a:rPr lang="en-IN" dirty="0"/>
                  <a:t>Hence a function to check if an edge has been cut or not can be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if they are in same state, or else if they are present in different state (are cut), the value is 0.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BF653-BB72-C97B-34FF-5ED6838C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2" y="5262453"/>
                <a:ext cx="10580914" cy="1472198"/>
              </a:xfrm>
              <a:prstGeom prst="rect">
                <a:avLst/>
              </a:prstGeom>
              <a:blipFill>
                <a:blip r:embed="rId5"/>
                <a:stretch>
                  <a:fillRect l="-461" b="-3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E11F8EF-918C-BFDA-D06F-0A3FFC80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9" y="1070603"/>
            <a:ext cx="3939881" cy="27053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64996-8DCA-7E63-0EB8-14CF92AA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8BA-64D9-4D7A-9390-290E85BEE02A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2CEE-C3F8-18E0-AB62-57C1F7BB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22552 1.11111E-6 C -0.32656 1.11111E-6 -0.45091 -0.1044 -0.45091 -0.18889 L -0.45091 -0.37778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E56E7-6B6F-9D87-FDCF-EDC1960BF1D0}"/>
              </a:ext>
            </a:extLst>
          </p:cNvPr>
          <p:cNvSpPr txBox="1"/>
          <p:nvPr/>
        </p:nvSpPr>
        <p:spPr>
          <a:xfrm>
            <a:off x="605874" y="951986"/>
            <a:ext cx="715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value of the cut would be: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D76CE-0FB4-3D00-C22B-4910745D5359}"/>
              </a:ext>
            </a:extLst>
          </p:cNvPr>
          <p:cNvSpPr txBox="1"/>
          <p:nvPr/>
        </p:nvSpPr>
        <p:spPr>
          <a:xfrm>
            <a:off x="2813213" y="2372495"/>
            <a:ext cx="71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Our Goal for the Max – Cut: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5E21-2903-6C79-C7D8-2EE809F03062}"/>
                  </a:ext>
                </a:extLst>
              </p:cNvPr>
              <p:cNvSpPr txBox="1"/>
              <p:nvPr/>
            </p:nvSpPr>
            <p:spPr>
              <a:xfrm>
                <a:off x="-430839" y="1448935"/>
                <a:ext cx="7157884" cy="8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𝑑𝑔𝑒𝑠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5E21-2903-6C79-C7D8-2EE809F0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839" y="1448935"/>
                <a:ext cx="7157884" cy="875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C44804-4580-774A-6678-1B1B21256067}"/>
              </a:ext>
            </a:extLst>
          </p:cNvPr>
          <p:cNvSpPr txBox="1"/>
          <p:nvPr/>
        </p:nvSpPr>
        <p:spPr>
          <a:xfrm>
            <a:off x="620619" y="422772"/>
            <a:ext cx="71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Max - 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71F96-B16A-3BEA-D37C-7E47CFAB4FD8}"/>
              </a:ext>
            </a:extLst>
          </p:cNvPr>
          <p:cNvSpPr txBox="1"/>
          <p:nvPr/>
        </p:nvSpPr>
        <p:spPr>
          <a:xfrm>
            <a:off x="1387540" y="3337099"/>
            <a:ext cx="715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040CA-3A27-3D54-8325-B25012F6455D}"/>
              </a:ext>
            </a:extLst>
          </p:cNvPr>
          <p:cNvSpPr txBox="1"/>
          <p:nvPr/>
        </p:nvSpPr>
        <p:spPr>
          <a:xfrm>
            <a:off x="2657411" y="4420342"/>
            <a:ext cx="715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PROBLEM: This is an NP Hard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A279-C6BB-2AA0-A30A-2A173D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342C-0F6E-472A-8AA2-601CC0772F53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8180-57D2-BC17-35ED-7B9C74B0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125 0 C 0.18099 0 0.25 0.06898 0.25 0.125 L 0.25 0.25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D5D6F365-6DE1-9F7B-C9C4-E74BEB811A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2859818"/>
                  </p:ext>
                </p:extLst>
              </p:nvPr>
            </p:nvGraphicFramePr>
            <p:xfrm>
              <a:off x="2032000" y="250463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D5D6F365-6DE1-9F7B-C9C4-E74BEB811A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2859818"/>
                  </p:ext>
                </p:extLst>
              </p:nvPr>
            </p:nvGraphicFramePr>
            <p:xfrm>
              <a:off x="2032000" y="250463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44BE4-AB34-AADB-062E-52BF018B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B449-BDAE-4CA5-9379-EF115241F738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7C92-79EB-735B-4151-FBE8194A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A2A54-5369-086D-9789-F22F48857598}"/>
              </a:ext>
            </a:extLst>
          </p:cNvPr>
          <p:cNvSpPr txBox="1"/>
          <p:nvPr/>
        </p:nvSpPr>
        <p:spPr>
          <a:xfrm>
            <a:off x="620619" y="422772"/>
            <a:ext cx="71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Random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3A88F0-48F4-C5AB-7193-333CB7D8CF0B}"/>
                  </a:ext>
                </a:extLst>
              </p:cNvPr>
              <p:cNvSpPr txBox="1"/>
              <p:nvPr/>
            </p:nvSpPr>
            <p:spPr>
              <a:xfrm>
                <a:off x="620619" y="1089315"/>
                <a:ext cx="10580914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assign the nodes, randomly with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. 50%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. 50%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3A88F0-48F4-C5AB-7193-333CB7D8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9" y="1089315"/>
                <a:ext cx="10580914" cy="1264192"/>
              </a:xfrm>
              <a:prstGeom prst="rect">
                <a:avLst/>
              </a:prstGeom>
              <a:blipFill>
                <a:blip r:embed="rId2"/>
                <a:stretch>
                  <a:fillRect l="-518" t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3C37E-CA3A-B1B6-954C-B4A1CE43E506}"/>
                  </a:ext>
                </a:extLst>
              </p:cNvPr>
              <p:cNvSpPr txBox="1"/>
              <p:nvPr/>
            </p:nvSpPr>
            <p:spPr>
              <a:xfrm>
                <a:off x="620619" y="2244605"/>
                <a:ext cx="10580914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Expected value if the edge will be a part of the cut: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part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cut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3C37E-CA3A-B1B6-954C-B4A1CE4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9" y="2244605"/>
                <a:ext cx="10580914" cy="1164934"/>
              </a:xfrm>
              <a:prstGeom prst="rect">
                <a:avLst/>
              </a:prstGeom>
              <a:blipFill>
                <a:blip r:embed="rId3"/>
                <a:stretch>
                  <a:fillRect l="-518" t="-2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F98AA1-9C0B-5ECA-C053-A42D5B68D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20" y="3274262"/>
            <a:ext cx="2293819" cy="77730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5F799-4D99-ED94-F070-9F7D198BA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516" y="3274262"/>
            <a:ext cx="2293819" cy="75647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62919-2E61-918E-01A5-ED79F7508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541" y="4330294"/>
            <a:ext cx="2301439" cy="8992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0B526-4A4A-30D1-44F8-B84E138B0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660" y="4259897"/>
            <a:ext cx="2156647" cy="8687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E91D3-A7FA-CD0F-8B43-7547E534E815}"/>
              </a:ext>
            </a:extLst>
          </p:cNvPr>
          <p:cNvSpPr txBox="1"/>
          <p:nvPr/>
        </p:nvSpPr>
        <p:spPr>
          <a:xfrm>
            <a:off x="4742121" y="2353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294B-DB0E-14EC-0022-0B3B23EF8A70}"/>
                  </a:ext>
                </a:extLst>
              </p:cNvPr>
              <p:cNvSpPr txBox="1"/>
              <p:nvPr/>
            </p:nvSpPr>
            <p:spPr>
              <a:xfrm>
                <a:off x="624162" y="5682472"/>
                <a:ext cx="10580914" cy="101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So,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edges are supposed to be the part of the cut, on an average we would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edges as the cut for the graph.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294B-DB0E-14EC-0022-0B3B23EF8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2" y="5682472"/>
                <a:ext cx="10580914" cy="1015471"/>
              </a:xfrm>
              <a:prstGeom prst="rect">
                <a:avLst/>
              </a:prstGeom>
              <a:blipFill>
                <a:blip r:embed="rId8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8455-912A-3652-E7BC-CF64222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F42-874F-4960-8F7C-7F93825B4BB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66F-F056-D601-5172-E975253D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17FBE-554E-A25F-21FE-4852664CA25E}"/>
                  </a:ext>
                </a:extLst>
              </p:cNvPr>
              <p:cNvSpPr txBox="1"/>
              <p:nvPr/>
            </p:nvSpPr>
            <p:spPr>
              <a:xfrm>
                <a:off x="3461603" y="1294642"/>
                <a:ext cx="7157884" cy="80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/>
                  <a:t>Approximation ratio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17FBE-554E-A25F-21FE-4852664C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03" y="1294642"/>
                <a:ext cx="7157884" cy="801310"/>
              </a:xfrm>
              <a:prstGeom prst="rect">
                <a:avLst/>
              </a:prstGeom>
              <a:blipFill>
                <a:blip r:embed="rId2"/>
                <a:stretch>
                  <a:fillRect l="-2215" b="-10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21689D-E2A5-23E7-EE58-7B86C338C4FC}"/>
              </a:ext>
            </a:extLst>
          </p:cNvPr>
          <p:cNvSpPr txBox="1"/>
          <p:nvPr/>
        </p:nvSpPr>
        <p:spPr>
          <a:xfrm>
            <a:off x="3280733" y="2512168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Can we do any better??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529D-3262-2BBC-C1D1-E3D8084B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F4A1-A479-45F6-B37A-C8CD2F41AAC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A434-5EAA-9848-C18B-F44B2A71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1E951-010D-7BDE-B7F3-E01787A7401B}"/>
              </a:ext>
            </a:extLst>
          </p:cNvPr>
          <p:cNvSpPr txBox="1"/>
          <p:nvPr/>
        </p:nvSpPr>
        <p:spPr>
          <a:xfrm>
            <a:off x="2263097" y="3429000"/>
            <a:ext cx="977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Yes, we can convert it to a semi – definite program</a:t>
            </a:r>
          </a:p>
        </p:txBody>
      </p:sp>
    </p:spTree>
    <p:extLst>
      <p:ext uri="{BB962C8B-B14F-4D97-AF65-F5344CB8AC3E}">
        <p14:creationId xmlns:p14="http://schemas.microsoft.com/office/powerpoint/2010/main" val="3894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53BBC-EC60-EFC1-E325-936DAE0BDF07}"/>
              </a:ext>
            </a:extLst>
          </p:cNvPr>
          <p:cNvSpPr txBox="1"/>
          <p:nvPr/>
        </p:nvSpPr>
        <p:spPr>
          <a:xfrm>
            <a:off x="226033" y="209420"/>
            <a:ext cx="11289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By using semi-definite programming, </a:t>
            </a:r>
            <a:r>
              <a:rPr lang="en-IN" sz="2800" b="1" dirty="0" err="1"/>
              <a:t>Goemans</a:t>
            </a:r>
            <a:r>
              <a:rPr lang="en-IN" sz="2800" b="1" dirty="0"/>
              <a:t> and Williamson were able to achieve Approximation ratio of 87%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CBF1C-5C7A-18AB-C202-A8883118234B}"/>
              </a:ext>
            </a:extLst>
          </p:cNvPr>
          <p:cNvSpPr txBox="1"/>
          <p:nvPr/>
        </p:nvSpPr>
        <p:spPr>
          <a:xfrm>
            <a:off x="226033" y="1336510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– 1: </a:t>
            </a:r>
            <a:r>
              <a:rPr lang="en-IN" sz="2800" dirty="0"/>
              <a:t>Semi definite relaxation</a:t>
            </a:r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FF380E-DBE5-481F-C52A-2BFA2CD657F4}"/>
                  </a:ext>
                </a:extLst>
              </p:cNvPr>
              <p:cNvSpPr txBox="1"/>
              <p:nvPr/>
            </p:nvSpPr>
            <p:spPr>
              <a:xfrm>
                <a:off x="226033" y="2032713"/>
                <a:ext cx="1128937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Instead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IN" sz="2800" dirty="0"/>
                  <a:t> we would relax and allow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800" dirty="0"/>
                  <a:t> to be a vector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FF380E-DBE5-481F-C52A-2BFA2CD65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3" y="2032713"/>
                <a:ext cx="11289377" cy="1009572"/>
              </a:xfrm>
              <a:prstGeom prst="rect">
                <a:avLst/>
              </a:prstGeom>
              <a:blipFill>
                <a:blip r:embed="rId3"/>
                <a:stretch>
                  <a:fillRect l="-1080" t="-6024" b="-12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A67F00-12EB-39E1-D223-D7D278E55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638" y="3049660"/>
            <a:ext cx="1641525" cy="1537714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C9E157-782A-51F9-F0DE-7B7D5F8CC246}"/>
                  </a:ext>
                </a:extLst>
              </p:cNvPr>
              <p:cNvSpPr txBox="1"/>
              <p:nvPr/>
            </p:nvSpPr>
            <p:spPr>
              <a:xfrm>
                <a:off x="314635" y="4651869"/>
                <a:ext cx="11289377" cy="72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And instead of using, the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𝑑𝑔𝑒𝑠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/>
                          <m:e>
                            <m:f>
                              <m:f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C9E157-782A-51F9-F0DE-7B7D5F8C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5" y="4651869"/>
                <a:ext cx="11289377" cy="729752"/>
              </a:xfrm>
              <a:prstGeom prst="rect">
                <a:avLst/>
              </a:prstGeom>
              <a:blipFill>
                <a:blip r:embed="rId5"/>
                <a:stretch>
                  <a:fillRect l="-1134" b="-9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27670-C740-B24D-36D5-21D691BBF8B4}"/>
                  </a:ext>
                </a:extLst>
              </p:cNvPr>
              <p:cNvSpPr txBox="1"/>
              <p:nvPr/>
            </p:nvSpPr>
            <p:spPr>
              <a:xfrm>
                <a:off x="371338" y="5357161"/>
                <a:ext cx="11289377" cy="178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We use the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𝑑𝑔𝑒𝑠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27670-C740-B24D-36D5-21D691BBF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38" y="5357161"/>
                <a:ext cx="11289377" cy="1788054"/>
              </a:xfrm>
              <a:prstGeom prst="rect">
                <a:avLst/>
              </a:prstGeom>
              <a:blipFill>
                <a:blip r:embed="rId6"/>
                <a:stretch>
                  <a:fillRect l="-1134" t="-3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BF8AD-1454-FC6B-0E3B-46A912FE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B83B-8034-43F3-9B8B-AC7C1E2A1C59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3770-40EB-26BE-2AA6-9AF6064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34BDC-EDB9-4C73-9A65-1AA916B40CA4}"/>
              </a:ext>
            </a:extLst>
          </p:cNvPr>
          <p:cNvSpPr txBox="1"/>
          <p:nvPr/>
        </p:nvSpPr>
        <p:spPr>
          <a:xfrm>
            <a:off x="226033" y="337041"/>
            <a:ext cx="1128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 – 2: </a:t>
            </a:r>
            <a:r>
              <a:rPr lang="en-IN" sz="2800" dirty="0"/>
              <a:t>Conversion to a semi definite program:</a:t>
            </a:r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81DD73-B540-42C7-4A35-9AECA1CB9719}"/>
                  </a:ext>
                </a:extLst>
              </p:cNvPr>
              <p:cNvSpPr txBox="1"/>
              <p:nvPr/>
            </p:nvSpPr>
            <p:spPr>
              <a:xfrm>
                <a:off x="261470" y="872215"/>
                <a:ext cx="11289377" cy="187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If we consider the matrix consisting of all the inner products also called the Gram matrix: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81DD73-B540-42C7-4A35-9AECA1CB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0" y="872215"/>
                <a:ext cx="11289377" cy="1879425"/>
              </a:xfrm>
              <a:prstGeom prst="rect">
                <a:avLst/>
              </a:prstGeom>
              <a:blipFill>
                <a:blip r:embed="rId2"/>
                <a:stretch>
                  <a:fillRect l="-972" t="-3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29E246-1454-2DAE-5928-585413214498}"/>
                  </a:ext>
                </a:extLst>
              </p:cNvPr>
              <p:cNvSpPr txBox="1"/>
              <p:nvPr/>
            </p:nvSpPr>
            <p:spPr>
              <a:xfrm>
                <a:off x="253095" y="2371092"/>
                <a:ext cx="11289377" cy="187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We can mathematically prove that the Gram Matrix is positive semi definite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29E246-1454-2DAE-5928-585413214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5" y="2371092"/>
                <a:ext cx="11289377" cy="1879425"/>
              </a:xfrm>
              <a:prstGeom prst="rect">
                <a:avLst/>
              </a:prstGeom>
              <a:blipFill>
                <a:blip r:embed="rId3"/>
                <a:stretch>
                  <a:fillRect l="-972" t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448F5-F0D3-92E1-C3E9-4ECAF61FADAC}"/>
                  </a:ext>
                </a:extLst>
              </p:cNvPr>
              <p:cNvSpPr txBox="1"/>
              <p:nvPr/>
            </p:nvSpPr>
            <p:spPr>
              <a:xfrm>
                <a:off x="284918" y="3890065"/>
                <a:ext cx="11289377" cy="298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Hence the problem can be reduced to the below Semi definite program: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𝑑𝑔𝑒𝑠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/>
                          <m:e>
                            <m:f>
                              <m:f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IN" sz="280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=1,2,3…,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448F5-F0D3-92E1-C3E9-4ECAF61FA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8" y="3890065"/>
                <a:ext cx="11289377" cy="2987036"/>
              </a:xfrm>
              <a:prstGeom prst="rect">
                <a:avLst/>
              </a:prstGeom>
              <a:blipFill>
                <a:blip r:embed="rId4"/>
                <a:stretch>
                  <a:fillRect l="-972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D2462-166B-071D-4D52-05BC402D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F9EA-7E98-4D27-8B36-E376FEB36B0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C1EC-F168-4734-B01B-21FB765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4322</TotalTime>
  <Words>1147</Words>
  <Application>Microsoft Office PowerPoint</Application>
  <PresentationFormat>Widescreen</PresentationFormat>
  <Paragraphs>136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Walbaum Display</vt:lpstr>
      <vt:lpstr>3DFloatVTI</vt:lpstr>
      <vt:lpstr>Max – K Cut  </vt:lpstr>
      <vt:lpstr>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Pranav Menon</cp:lastModifiedBy>
  <cp:revision>23</cp:revision>
  <dcterms:created xsi:type="dcterms:W3CDTF">2023-12-19T21:03:45Z</dcterms:created>
  <dcterms:modified xsi:type="dcterms:W3CDTF">2024-05-24T05:59:29Z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