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7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0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0D887-8D7F-4A79-9F95-E25314E843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AC8D4E-CCAA-4178-85AF-3CCAF7A3BB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Name: Pranav Ghatigar</a:t>
          </a:r>
          <a:endParaRPr lang="en-US"/>
        </a:p>
      </dgm:t>
    </dgm:pt>
    <dgm:pt modelId="{65AF0568-71D8-4411-8B1F-0E70456D0D68}" type="parTrans" cxnId="{51834893-DF3D-4195-AE66-7FFCF6E5691D}">
      <dgm:prSet/>
      <dgm:spPr/>
      <dgm:t>
        <a:bodyPr/>
        <a:lstStyle/>
        <a:p>
          <a:endParaRPr lang="en-US"/>
        </a:p>
      </dgm:t>
    </dgm:pt>
    <dgm:pt modelId="{274F1DE9-CA3B-46A0-87AD-FAFC5A1FB414}" type="sibTrans" cxnId="{51834893-DF3D-4195-AE66-7FFCF6E5691D}">
      <dgm:prSet/>
      <dgm:spPr/>
      <dgm:t>
        <a:bodyPr/>
        <a:lstStyle/>
        <a:p>
          <a:endParaRPr lang="en-US"/>
        </a:p>
      </dgm:t>
    </dgm:pt>
    <dgm:pt modelId="{ED76262A-8890-4C1A-A0FA-67B24A1830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Studying at Dayananda Sagar University</a:t>
          </a:r>
          <a:endParaRPr lang="en-US"/>
        </a:p>
      </dgm:t>
    </dgm:pt>
    <dgm:pt modelId="{EBB70B62-58AF-4E94-920E-D6F1D8EC933A}" type="parTrans" cxnId="{8BB43BA6-696C-4CEC-8DD2-8454D5D4DCB6}">
      <dgm:prSet/>
      <dgm:spPr/>
      <dgm:t>
        <a:bodyPr/>
        <a:lstStyle/>
        <a:p>
          <a:endParaRPr lang="en-US"/>
        </a:p>
      </dgm:t>
    </dgm:pt>
    <dgm:pt modelId="{17032D16-9F12-4DF0-A028-7B6EC2A21F76}" type="sibTrans" cxnId="{8BB43BA6-696C-4CEC-8DD2-8454D5D4DCB6}">
      <dgm:prSet/>
      <dgm:spPr/>
      <dgm:t>
        <a:bodyPr/>
        <a:lstStyle/>
        <a:p>
          <a:endParaRPr lang="en-US"/>
        </a:p>
      </dgm:t>
    </dgm:pt>
    <dgm:pt modelId="{11B59C9A-134D-4E6F-B20C-2D1411F0A6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Computer Science and Engineering ’24</a:t>
          </a:r>
          <a:endParaRPr lang="en-US"/>
        </a:p>
      </dgm:t>
    </dgm:pt>
    <dgm:pt modelId="{EE4A53D8-81B9-4722-BAF9-EF1DFE363964}" type="parTrans" cxnId="{7E8C47CF-B937-41DA-AFC5-53702CC487BF}">
      <dgm:prSet/>
      <dgm:spPr/>
      <dgm:t>
        <a:bodyPr/>
        <a:lstStyle/>
        <a:p>
          <a:endParaRPr lang="en-US"/>
        </a:p>
      </dgm:t>
    </dgm:pt>
    <dgm:pt modelId="{756BC31E-48E0-493F-87F1-10FBF5C22FE4}" type="sibTrans" cxnId="{7E8C47CF-B937-41DA-AFC5-53702CC487BF}">
      <dgm:prSet/>
      <dgm:spPr/>
      <dgm:t>
        <a:bodyPr/>
        <a:lstStyle/>
        <a:p>
          <a:endParaRPr lang="en-US"/>
        </a:p>
      </dgm:t>
    </dgm:pt>
    <dgm:pt modelId="{FC322322-461A-4051-8F2B-962B02750F87}" type="pres">
      <dgm:prSet presAssocID="{1650D887-8D7F-4A79-9F95-E25314E8430A}" presName="root" presStyleCnt="0">
        <dgm:presLayoutVars>
          <dgm:dir/>
          <dgm:resizeHandles val="exact"/>
        </dgm:presLayoutVars>
      </dgm:prSet>
      <dgm:spPr/>
    </dgm:pt>
    <dgm:pt modelId="{00B4D7B5-DE7C-4013-9366-614062B6F6B3}" type="pres">
      <dgm:prSet presAssocID="{8FAC8D4E-CCAA-4178-85AF-3CCAF7A3BBE3}" presName="compNode" presStyleCnt="0"/>
      <dgm:spPr/>
    </dgm:pt>
    <dgm:pt modelId="{6FE3C21E-7A4C-41A7-A9DF-AC7AD1F1C906}" type="pres">
      <dgm:prSet presAssocID="{8FAC8D4E-CCAA-4178-85AF-3CCAF7A3BBE3}" presName="iconBgRect" presStyleLbl="bgShp" presStyleIdx="0" presStyleCnt="3"/>
      <dgm:spPr/>
    </dgm:pt>
    <dgm:pt modelId="{95A814BB-5FB6-4166-BA81-1E2582FA09C4}" type="pres">
      <dgm:prSet presAssocID="{8FAC8D4E-CCAA-4178-85AF-3CCAF7A3BB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99272F9-4EF6-4349-9C48-7F6A1D3B7207}" type="pres">
      <dgm:prSet presAssocID="{8FAC8D4E-CCAA-4178-85AF-3CCAF7A3BBE3}" presName="spaceRect" presStyleCnt="0"/>
      <dgm:spPr/>
    </dgm:pt>
    <dgm:pt modelId="{7FF453B5-E3B6-4812-ADB2-C3D3923A2129}" type="pres">
      <dgm:prSet presAssocID="{8FAC8D4E-CCAA-4178-85AF-3CCAF7A3BBE3}" presName="textRect" presStyleLbl="revTx" presStyleIdx="0" presStyleCnt="3">
        <dgm:presLayoutVars>
          <dgm:chMax val="1"/>
          <dgm:chPref val="1"/>
        </dgm:presLayoutVars>
      </dgm:prSet>
      <dgm:spPr/>
    </dgm:pt>
    <dgm:pt modelId="{08C907D0-85E9-4E2D-B3EB-AA448D94B9E2}" type="pres">
      <dgm:prSet presAssocID="{274F1DE9-CA3B-46A0-87AD-FAFC5A1FB414}" presName="sibTrans" presStyleCnt="0"/>
      <dgm:spPr/>
    </dgm:pt>
    <dgm:pt modelId="{39CCC605-9DD8-4487-82EF-A2AFCDA84B15}" type="pres">
      <dgm:prSet presAssocID="{ED76262A-8890-4C1A-A0FA-67B24A18302F}" presName="compNode" presStyleCnt="0"/>
      <dgm:spPr/>
    </dgm:pt>
    <dgm:pt modelId="{E2D542E7-DA2B-4233-885A-F65AA7506327}" type="pres">
      <dgm:prSet presAssocID="{ED76262A-8890-4C1A-A0FA-67B24A18302F}" presName="iconBgRect" presStyleLbl="bgShp" presStyleIdx="1" presStyleCnt="3"/>
      <dgm:spPr/>
    </dgm:pt>
    <dgm:pt modelId="{B83E8BD7-1B88-4A86-BF42-824EC0E03C3F}" type="pres">
      <dgm:prSet presAssocID="{ED76262A-8890-4C1A-A0FA-67B24A1830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E12AC64-AC0A-492E-BB93-2A019089515B}" type="pres">
      <dgm:prSet presAssocID="{ED76262A-8890-4C1A-A0FA-67B24A18302F}" presName="spaceRect" presStyleCnt="0"/>
      <dgm:spPr/>
    </dgm:pt>
    <dgm:pt modelId="{75BD8F35-450A-4DFE-9961-1A7AE6A3B515}" type="pres">
      <dgm:prSet presAssocID="{ED76262A-8890-4C1A-A0FA-67B24A18302F}" presName="textRect" presStyleLbl="revTx" presStyleIdx="1" presStyleCnt="3">
        <dgm:presLayoutVars>
          <dgm:chMax val="1"/>
          <dgm:chPref val="1"/>
        </dgm:presLayoutVars>
      </dgm:prSet>
      <dgm:spPr/>
    </dgm:pt>
    <dgm:pt modelId="{C88FFAC5-580B-42E5-82D1-A0CF58E6FB35}" type="pres">
      <dgm:prSet presAssocID="{17032D16-9F12-4DF0-A028-7B6EC2A21F76}" presName="sibTrans" presStyleCnt="0"/>
      <dgm:spPr/>
    </dgm:pt>
    <dgm:pt modelId="{2E975BE3-E372-4C45-9CEA-B3C6B6B87765}" type="pres">
      <dgm:prSet presAssocID="{11B59C9A-134D-4E6F-B20C-2D1411F0A6FA}" presName="compNode" presStyleCnt="0"/>
      <dgm:spPr/>
    </dgm:pt>
    <dgm:pt modelId="{DEB3E55E-677A-4374-AE19-E5D54B410F13}" type="pres">
      <dgm:prSet presAssocID="{11B59C9A-134D-4E6F-B20C-2D1411F0A6FA}" presName="iconBgRect" presStyleLbl="bgShp" presStyleIdx="2" presStyleCnt="3"/>
      <dgm:spPr/>
    </dgm:pt>
    <dgm:pt modelId="{CDBA9D29-086D-46F9-8862-032EEF1DE695}" type="pres">
      <dgm:prSet presAssocID="{11B59C9A-134D-4E6F-B20C-2D1411F0A6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7DEF25-A169-4D42-833F-51C695B0F4F0}" type="pres">
      <dgm:prSet presAssocID="{11B59C9A-134D-4E6F-B20C-2D1411F0A6FA}" presName="spaceRect" presStyleCnt="0"/>
      <dgm:spPr/>
    </dgm:pt>
    <dgm:pt modelId="{0C99BD97-C13E-44C2-913C-2AD7FCC25321}" type="pres">
      <dgm:prSet presAssocID="{11B59C9A-134D-4E6F-B20C-2D1411F0A6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3B0304-4B54-4815-A838-77F51BE1D07B}" type="presOf" srcId="{1650D887-8D7F-4A79-9F95-E25314E8430A}" destId="{FC322322-461A-4051-8F2B-962B02750F87}" srcOrd="0" destOrd="0" presId="urn:microsoft.com/office/officeart/2018/5/layout/IconCircleLabelList"/>
    <dgm:cxn modelId="{D865E230-28EA-45E7-84F8-23FA887E92D8}" type="presOf" srcId="{8FAC8D4E-CCAA-4178-85AF-3CCAF7A3BBE3}" destId="{7FF453B5-E3B6-4812-ADB2-C3D3923A2129}" srcOrd="0" destOrd="0" presId="urn:microsoft.com/office/officeart/2018/5/layout/IconCircleLabelList"/>
    <dgm:cxn modelId="{51834893-DF3D-4195-AE66-7FFCF6E5691D}" srcId="{1650D887-8D7F-4A79-9F95-E25314E8430A}" destId="{8FAC8D4E-CCAA-4178-85AF-3CCAF7A3BBE3}" srcOrd="0" destOrd="0" parTransId="{65AF0568-71D8-4411-8B1F-0E70456D0D68}" sibTransId="{274F1DE9-CA3B-46A0-87AD-FAFC5A1FB414}"/>
    <dgm:cxn modelId="{8BB43BA6-696C-4CEC-8DD2-8454D5D4DCB6}" srcId="{1650D887-8D7F-4A79-9F95-E25314E8430A}" destId="{ED76262A-8890-4C1A-A0FA-67B24A18302F}" srcOrd="1" destOrd="0" parTransId="{EBB70B62-58AF-4E94-920E-D6F1D8EC933A}" sibTransId="{17032D16-9F12-4DF0-A028-7B6EC2A21F76}"/>
    <dgm:cxn modelId="{BC46EDB5-B6F4-4EDC-A4E0-1846285DEDC7}" type="presOf" srcId="{ED76262A-8890-4C1A-A0FA-67B24A18302F}" destId="{75BD8F35-450A-4DFE-9961-1A7AE6A3B515}" srcOrd="0" destOrd="0" presId="urn:microsoft.com/office/officeart/2018/5/layout/IconCircleLabelList"/>
    <dgm:cxn modelId="{7E8C47CF-B937-41DA-AFC5-53702CC487BF}" srcId="{1650D887-8D7F-4A79-9F95-E25314E8430A}" destId="{11B59C9A-134D-4E6F-B20C-2D1411F0A6FA}" srcOrd="2" destOrd="0" parTransId="{EE4A53D8-81B9-4722-BAF9-EF1DFE363964}" sibTransId="{756BC31E-48E0-493F-87F1-10FBF5C22FE4}"/>
    <dgm:cxn modelId="{E40F7ACF-61FF-4958-9B01-CB2DFD925A7B}" type="presOf" srcId="{11B59C9A-134D-4E6F-B20C-2D1411F0A6FA}" destId="{0C99BD97-C13E-44C2-913C-2AD7FCC25321}" srcOrd="0" destOrd="0" presId="urn:microsoft.com/office/officeart/2018/5/layout/IconCircleLabelList"/>
    <dgm:cxn modelId="{69BF64A7-EFCB-48A6-9B84-3572BACFD85A}" type="presParOf" srcId="{FC322322-461A-4051-8F2B-962B02750F87}" destId="{00B4D7B5-DE7C-4013-9366-614062B6F6B3}" srcOrd="0" destOrd="0" presId="urn:microsoft.com/office/officeart/2018/5/layout/IconCircleLabelList"/>
    <dgm:cxn modelId="{79CDC71C-9A5E-4869-9AB0-4E0F2598DDF0}" type="presParOf" srcId="{00B4D7B5-DE7C-4013-9366-614062B6F6B3}" destId="{6FE3C21E-7A4C-41A7-A9DF-AC7AD1F1C906}" srcOrd="0" destOrd="0" presId="urn:microsoft.com/office/officeart/2018/5/layout/IconCircleLabelList"/>
    <dgm:cxn modelId="{13946AD6-7A03-4343-AC44-54EBD69CD1C4}" type="presParOf" srcId="{00B4D7B5-DE7C-4013-9366-614062B6F6B3}" destId="{95A814BB-5FB6-4166-BA81-1E2582FA09C4}" srcOrd="1" destOrd="0" presId="urn:microsoft.com/office/officeart/2018/5/layout/IconCircleLabelList"/>
    <dgm:cxn modelId="{EC622BF6-BF21-4CEF-936B-2D95A61A446A}" type="presParOf" srcId="{00B4D7B5-DE7C-4013-9366-614062B6F6B3}" destId="{199272F9-4EF6-4349-9C48-7F6A1D3B7207}" srcOrd="2" destOrd="0" presId="urn:microsoft.com/office/officeart/2018/5/layout/IconCircleLabelList"/>
    <dgm:cxn modelId="{6D530C48-0571-4EDF-BDC0-89254CD94461}" type="presParOf" srcId="{00B4D7B5-DE7C-4013-9366-614062B6F6B3}" destId="{7FF453B5-E3B6-4812-ADB2-C3D3923A2129}" srcOrd="3" destOrd="0" presId="urn:microsoft.com/office/officeart/2018/5/layout/IconCircleLabelList"/>
    <dgm:cxn modelId="{EAFFEA0D-3541-45E7-973D-1253C320B74D}" type="presParOf" srcId="{FC322322-461A-4051-8F2B-962B02750F87}" destId="{08C907D0-85E9-4E2D-B3EB-AA448D94B9E2}" srcOrd="1" destOrd="0" presId="urn:microsoft.com/office/officeart/2018/5/layout/IconCircleLabelList"/>
    <dgm:cxn modelId="{32C611E7-4D96-4658-80DE-7DDFFFCDE464}" type="presParOf" srcId="{FC322322-461A-4051-8F2B-962B02750F87}" destId="{39CCC605-9DD8-4487-82EF-A2AFCDA84B15}" srcOrd="2" destOrd="0" presId="urn:microsoft.com/office/officeart/2018/5/layout/IconCircleLabelList"/>
    <dgm:cxn modelId="{53138B2D-4082-4B02-904D-8D15EA016F96}" type="presParOf" srcId="{39CCC605-9DD8-4487-82EF-A2AFCDA84B15}" destId="{E2D542E7-DA2B-4233-885A-F65AA7506327}" srcOrd="0" destOrd="0" presId="urn:microsoft.com/office/officeart/2018/5/layout/IconCircleLabelList"/>
    <dgm:cxn modelId="{6954224C-5910-4ABF-B80C-89089D6EA109}" type="presParOf" srcId="{39CCC605-9DD8-4487-82EF-A2AFCDA84B15}" destId="{B83E8BD7-1B88-4A86-BF42-824EC0E03C3F}" srcOrd="1" destOrd="0" presId="urn:microsoft.com/office/officeart/2018/5/layout/IconCircleLabelList"/>
    <dgm:cxn modelId="{648906AE-1813-45E3-A9B2-1E63E10898FE}" type="presParOf" srcId="{39CCC605-9DD8-4487-82EF-A2AFCDA84B15}" destId="{BE12AC64-AC0A-492E-BB93-2A019089515B}" srcOrd="2" destOrd="0" presId="urn:microsoft.com/office/officeart/2018/5/layout/IconCircleLabelList"/>
    <dgm:cxn modelId="{81B3D927-411A-42F8-B687-B04B590C4A6C}" type="presParOf" srcId="{39CCC605-9DD8-4487-82EF-A2AFCDA84B15}" destId="{75BD8F35-450A-4DFE-9961-1A7AE6A3B515}" srcOrd="3" destOrd="0" presId="urn:microsoft.com/office/officeart/2018/5/layout/IconCircleLabelList"/>
    <dgm:cxn modelId="{5ED90A07-C4A5-48DE-9B0E-C619CF3F226B}" type="presParOf" srcId="{FC322322-461A-4051-8F2B-962B02750F87}" destId="{C88FFAC5-580B-42E5-82D1-A0CF58E6FB35}" srcOrd="3" destOrd="0" presId="urn:microsoft.com/office/officeart/2018/5/layout/IconCircleLabelList"/>
    <dgm:cxn modelId="{D1CB1E27-3168-4D94-AA51-EC89A5F95ED4}" type="presParOf" srcId="{FC322322-461A-4051-8F2B-962B02750F87}" destId="{2E975BE3-E372-4C45-9CEA-B3C6B6B87765}" srcOrd="4" destOrd="0" presId="urn:microsoft.com/office/officeart/2018/5/layout/IconCircleLabelList"/>
    <dgm:cxn modelId="{1D4EC5C0-F1C8-4613-ABC0-729292B62825}" type="presParOf" srcId="{2E975BE3-E372-4C45-9CEA-B3C6B6B87765}" destId="{DEB3E55E-677A-4374-AE19-E5D54B410F13}" srcOrd="0" destOrd="0" presId="urn:microsoft.com/office/officeart/2018/5/layout/IconCircleLabelList"/>
    <dgm:cxn modelId="{23C596EA-DD86-42C9-8DF9-D09772239C7B}" type="presParOf" srcId="{2E975BE3-E372-4C45-9CEA-B3C6B6B87765}" destId="{CDBA9D29-086D-46F9-8862-032EEF1DE695}" srcOrd="1" destOrd="0" presId="urn:microsoft.com/office/officeart/2018/5/layout/IconCircleLabelList"/>
    <dgm:cxn modelId="{39695512-3E35-42D9-9C7F-882C46807701}" type="presParOf" srcId="{2E975BE3-E372-4C45-9CEA-B3C6B6B87765}" destId="{1D7DEF25-A169-4D42-833F-51C695B0F4F0}" srcOrd="2" destOrd="0" presId="urn:microsoft.com/office/officeart/2018/5/layout/IconCircleLabelList"/>
    <dgm:cxn modelId="{9E85A33A-A909-40FA-9364-C02F623EA406}" type="presParOf" srcId="{2E975BE3-E372-4C45-9CEA-B3C6B6B87765}" destId="{0C99BD97-C13E-44C2-913C-2AD7FCC253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7E788-C7C3-430D-8CB1-C25A79A7EF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CB0C73-0BA8-4730-9496-EF842CFE1EE8}">
      <dgm:prSet/>
      <dgm:spPr/>
      <dgm:t>
        <a:bodyPr/>
        <a:lstStyle/>
        <a:p>
          <a:r>
            <a:rPr lang="en-IN" b="0" i="0"/>
            <a:t>Linear Regression </a:t>
          </a:r>
          <a:endParaRPr lang="en-US"/>
        </a:p>
      </dgm:t>
    </dgm:pt>
    <dgm:pt modelId="{6F02EFA6-4E3E-42A1-8E24-49F6108E014F}" type="parTrans" cxnId="{71B99903-71E9-43DA-8EB8-5540CE608AEE}">
      <dgm:prSet/>
      <dgm:spPr/>
      <dgm:t>
        <a:bodyPr/>
        <a:lstStyle/>
        <a:p>
          <a:endParaRPr lang="en-US"/>
        </a:p>
      </dgm:t>
    </dgm:pt>
    <dgm:pt modelId="{B7A774FF-59FF-460D-9A4A-27950BE612E4}" type="sibTrans" cxnId="{71B99903-71E9-43DA-8EB8-5540CE608AEE}">
      <dgm:prSet/>
      <dgm:spPr/>
      <dgm:t>
        <a:bodyPr/>
        <a:lstStyle/>
        <a:p>
          <a:endParaRPr lang="en-US"/>
        </a:p>
      </dgm:t>
    </dgm:pt>
    <dgm:pt modelId="{EAA1B3F6-66EF-4947-9AE4-4FBF7532FC09}">
      <dgm:prSet/>
      <dgm:spPr/>
      <dgm:t>
        <a:bodyPr/>
        <a:lstStyle/>
        <a:p>
          <a:r>
            <a:rPr lang="en-IN" b="0" i="0"/>
            <a:t>Logistic Regression </a:t>
          </a:r>
          <a:endParaRPr lang="en-US"/>
        </a:p>
      </dgm:t>
    </dgm:pt>
    <dgm:pt modelId="{EE59825E-8201-44D9-9E55-6078FBCACED0}" type="parTrans" cxnId="{8CAE3A8B-C950-4D8C-B559-56715CF6592F}">
      <dgm:prSet/>
      <dgm:spPr/>
      <dgm:t>
        <a:bodyPr/>
        <a:lstStyle/>
        <a:p>
          <a:endParaRPr lang="en-US"/>
        </a:p>
      </dgm:t>
    </dgm:pt>
    <dgm:pt modelId="{6E9F3387-C10B-43EA-9FE2-5A6CD9CAF964}" type="sibTrans" cxnId="{8CAE3A8B-C950-4D8C-B559-56715CF6592F}">
      <dgm:prSet/>
      <dgm:spPr/>
      <dgm:t>
        <a:bodyPr/>
        <a:lstStyle/>
        <a:p>
          <a:endParaRPr lang="en-US"/>
        </a:p>
      </dgm:t>
    </dgm:pt>
    <dgm:pt modelId="{170D6163-83C2-4E59-AE94-56D839413432}">
      <dgm:prSet/>
      <dgm:spPr/>
      <dgm:t>
        <a:bodyPr/>
        <a:lstStyle/>
        <a:p>
          <a:r>
            <a:rPr lang="en-IN" b="0" i="0"/>
            <a:t>Decision Tree </a:t>
          </a:r>
          <a:endParaRPr lang="en-US"/>
        </a:p>
      </dgm:t>
    </dgm:pt>
    <dgm:pt modelId="{F357265A-043F-444A-B881-0FBF39FD2763}" type="parTrans" cxnId="{68570326-3C1A-4C1F-B1DF-C09655F42CF2}">
      <dgm:prSet/>
      <dgm:spPr/>
      <dgm:t>
        <a:bodyPr/>
        <a:lstStyle/>
        <a:p>
          <a:endParaRPr lang="en-US"/>
        </a:p>
      </dgm:t>
    </dgm:pt>
    <dgm:pt modelId="{9957771B-3084-489E-8342-51E7B96F5B77}" type="sibTrans" cxnId="{68570326-3C1A-4C1F-B1DF-C09655F42CF2}">
      <dgm:prSet/>
      <dgm:spPr/>
      <dgm:t>
        <a:bodyPr/>
        <a:lstStyle/>
        <a:p>
          <a:endParaRPr lang="en-US"/>
        </a:p>
      </dgm:t>
    </dgm:pt>
    <dgm:pt modelId="{3E622858-7995-481E-9441-1BD6805C6A17}">
      <dgm:prSet/>
      <dgm:spPr/>
      <dgm:t>
        <a:bodyPr/>
        <a:lstStyle/>
        <a:p>
          <a:r>
            <a:rPr lang="en-IN" b="0" i="0"/>
            <a:t>Random Forest </a:t>
          </a:r>
          <a:endParaRPr lang="en-US"/>
        </a:p>
      </dgm:t>
    </dgm:pt>
    <dgm:pt modelId="{C05CCD7B-7EC4-4AEE-9E37-2EE41598E09D}" type="parTrans" cxnId="{7CFB5912-0C60-48C8-9A23-879B448BA8BB}">
      <dgm:prSet/>
      <dgm:spPr/>
      <dgm:t>
        <a:bodyPr/>
        <a:lstStyle/>
        <a:p>
          <a:endParaRPr lang="en-US"/>
        </a:p>
      </dgm:t>
    </dgm:pt>
    <dgm:pt modelId="{C7D147C1-6BDF-4E59-B03C-8489D72DA5A6}" type="sibTrans" cxnId="{7CFB5912-0C60-48C8-9A23-879B448BA8BB}">
      <dgm:prSet/>
      <dgm:spPr/>
      <dgm:t>
        <a:bodyPr/>
        <a:lstStyle/>
        <a:p>
          <a:endParaRPr lang="en-US"/>
        </a:p>
      </dgm:t>
    </dgm:pt>
    <dgm:pt modelId="{C16A4447-E539-43A5-93A9-1562B34F927A}">
      <dgm:prSet/>
      <dgm:spPr/>
      <dgm:t>
        <a:bodyPr/>
        <a:lstStyle/>
        <a:p>
          <a:r>
            <a:rPr lang="en-IN" b="0" i="0" dirty="0"/>
            <a:t>KNN </a:t>
          </a:r>
          <a:endParaRPr lang="en-US" dirty="0"/>
        </a:p>
      </dgm:t>
    </dgm:pt>
    <dgm:pt modelId="{0B5E806E-77E0-45FC-A339-3FBA7264F00C}" type="parTrans" cxnId="{484B987E-D97E-4016-B1A2-526E3ECFBB3C}">
      <dgm:prSet/>
      <dgm:spPr/>
      <dgm:t>
        <a:bodyPr/>
        <a:lstStyle/>
        <a:p>
          <a:endParaRPr lang="en-US"/>
        </a:p>
      </dgm:t>
    </dgm:pt>
    <dgm:pt modelId="{891ED8BE-051A-4A28-9838-91ECBDE750F6}" type="sibTrans" cxnId="{484B987E-D97E-4016-B1A2-526E3ECFBB3C}">
      <dgm:prSet/>
      <dgm:spPr/>
      <dgm:t>
        <a:bodyPr/>
        <a:lstStyle/>
        <a:p>
          <a:endParaRPr lang="en-US"/>
        </a:p>
      </dgm:t>
    </dgm:pt>
    <dgm:pt modelId="{BC2827A2-22E6-4B61-8962-3AAE42E60C54}">
      <dgm:prSet/>
      <dgm:spPr/>
      <dgm:t>
        <a:bodyPr/>
        <a:lstStyle/>
        <a:p>
          <a:r>
            <a:rPr lang="en-IN" b="0" i="0"/>
            <a:t>SVM</a:t>
          </a:r>
          <a:endParaRPr lang="en-US"/>
        </a:p>
      </dgm:t>
    </dgm:pt>
    <dgm:pt modelId="{EE0B11A4-D684-4DEE-96E8-158217EA2924}" type="parTrans" cxnId="{253618F3-69C7-4F60-BEAB-E2528A6A857E}">
      <dgm:prSet/>
      <dgm:spPr/>
      <dgm:t>
        <a:bodyPr/>
        <a:lstStyle/>
        <a:p>
          <a:endParaRPr lang="en-US"/>
        </a:p>
      </dgm:t>
    </dgm:pt>
    <dgm:pt modelId="{354381D7-9E19-469C-B193-681D75330361}" type="sibTrans" cxnId="{253618F3-69C7-4F60-BEAB-E2528A6A857E}">
      <dgm:prSet/>
      <dgm:spPr/>
      <dgm:t>
        <a:bodyPr/>
        <a:lstStyle/>
        <a:p>
          <a:endParaRPr lang="en-US"/>
        </a:p>
      </dgm:t>
    </dgm:pt>
    <dgm:pt modelId="{78FC5CC4-98DE-4875-99F2-18BDE2C32CAD}" type="pres">
      <dgm:prSet presAssocID="{E697E788-C7C3-430D-8CB1-C25A79A7EFF8}" presName="linear" presStyleCnt="0">
        <dgm:presLayoutVars>
          <dgm:animLvl val="lvl"/>
          <dgm:resizeHandles val="exact"/>
        </dgm:presLayoutVars>
      </dgm:prSet>
      <dgm:spPr/>
    </dgm:pt>
    <dgm:pt modelId="{AAA6C56B-B5B0-4760-BB31-8797E77FDBD2}" type="pres">
      <dgm:prSet presAssocID="{4DCB0C73-0BA8-4730-9496-EF842CFE1EE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1D8E56-1DAA-4F29-84A1-4E20617B5603}" type="pres">
      <dgm:prSet presAssocID="{B7A774FF-59FF-460D-9A4A-27950BE612E4}" presName="spacer" presStyleCnt="0"/>
      <dgm:spPr/>
    </dgm:pt>
    <dgm:pt modelId="{ED3B9B45-819D-4525-958A-C7BD2FA898DC}" type="pres">
      <dgm:prSet presAssocID="{EAA1B3F6-66EF-4947-9AE4-4FBF7532FC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220C98E-6FAE-444E-B30C-BFA54287549F}" type="pres">
      <dgm:prSet presAssocID="{6E9F3387-C10B-43EA-9FE2-5A6CD9CAF964}" presName="spacer" presStyleCnt="0"/>
      <dgm:spPr/>
    </dgm:pt>
    <dgm:pt modelId="{73179398-264D-4176-98F5-16EA13C46D4E}" type="pres">
      <dgm:prSet presAssocID="{170D6163-83C2-4E59-AE94-56D83941343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6187EA5-AC72-4F8A-80EE-644956AF3C1F}" type="pres">
      <dgm:prSet presAssocID="{9957771B-3084-489E-8342-51E7B96F5B77}" presName="spacer" presStyleCnt="0"/>
      <dgm:spPr/>
    </dgm:pt>
    <dgm:pt modelId="{F5AE8396-0B2F-47B6-9286-8B3E93A0C5FB}" type="pres">
      <dgm:prSet presAssocID="{3E622858-7995-481E-9441-1BD6805C6A1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4FE2C5-BF71-4139-AC8E-67E0CCEBF994}" type="pres">
      <dgm:prSet presAssocID="{C7D147C1-6BDF-4E59-B03C-8489D72DA5A6}" presName="spacer" presStyleCnt="0"/>
      <dgm:spPr/>
    </dgm:pt>
    <dgm:pt modelId="{A9ED9871-D285-4600-8D89-7C816F7EEA68}" type="pres">
      <dgm:prSet presAssocID="{C16A4447-E539-43A5-93A9-1562B34F927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2D1DBE-0E59-428F-82A5-2688C19C6F19}" type="pres">
      <dgm:prSet presAssocID="{891ED8BE-051A-4A28-9838-91ECBDE750F6}" presName="spacer" presStyleCnt="0"/>
      <dgm:spPr/>
    </dgm:pt>
    <dgm:pt modelId="{D4F3E024-A991-4195-B5D2-18A5DBE86374}" type="pres">
      <dgm:prSet presAssocID="{BC2827A2-22E6-4B61-8962-3AAE42E60C5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1B99903-71E9-43DA-8EB8-5540CE608AEE}" srcId="{E697E788-C7C3-430D-8CB1-C25A79A7EFF8}" destId="{4DCB0C73-0BA8-4730-9496-EF842CFE1EE8}" srcOrd="0" destOrd="0" parTransId="{6F02EFA6-4E3E-42A1-8E24-49F6108E014F}" sibTransId="{B7A774FF-59FF-460D-9A4A-27950BE612E4}"/>
    <dgm:cxn modelId="{7CFB5912-0C60-48C8-9A23-879B448BA8BB}" srcId="{E697E788-C7C3-430D-8CB1-C25A79A7EFF8}" destId="{3E622858-7995-481E-9441-1BD6805C6A17}" srcOrd="3" destOrd="0" parTransId="{C05CCD7B-7EC4-4AEE-9E37-2EE41598E09D}" sibTransId="{C7D147C1-6BDF-4E59-B03C-8489D72DA5A6}"/>
    <dgm:cxn modelId="{A6CCB516-4676-44E3-BEAF-FCC335510EB5}" type="presOf" srcId="{3E622858-7995-481E-9441-1BD6805C6A17}" destId="{F5AE8396-0B2F-47B6-9286-8B3E93A0C5FB}" srcOrd="0" destOrd="0" presId="urn:microsoft.com/office/officeart/2005/8/layout/vList2"/>
    <dgm:cxn modelId="{CF95DB1F-858C-4C96-8775-CF21B3C65684}" type="presOf" srcId="{C16A4447-E539-43A5-93A9-1562B34F927A}" destId="{A9ED9871-D285-4600-8D89-7C816F7EEA68}" srcOrd="0" destOrd="0" presId="urn:microsoft.com/office/officeart/2005/8/layout/vList2"/>
    <dgm:cxn modelId="{68570326-3C1A-4C1F-B1DF-C09655F42CF2}" srcId="{E697E788-C7C3-430D-8CB1-C25A79A7EFF8}" destId="{170D6163-83C2-4E59-AE94-56D839413432}" srcOrd="2" destOrd="0" parTransId="{F357265A-043F-444A-B881-0FBF39FD2763}" sibTransId="{9957771B-3084-489E-8342-51E7B96F5B77}"/>
    <dgm:cxn modelId="{8492696B-500F-4AAB-BA8E-489BF8A88FF4}" type="presOf" srcId="{EAA1B3F6-66EF-4947-9AE4-4FBF7532FC09}" destId="{ED3B9B45-819D-4525-958A-C7BD2FA898DC}" srcOrd="0" destOrd="0" presId="urn:microsoft.com/office/officeart/2005/8/layout/vList2"/>
    <dgm:cxn modelId="{ACF6DB4F-2849-403C-A93B-6B9507E5E2E8}" type="presOf" srcId="{BC2827A2-22E6-4B61-8962-3AAE42E60C54}" destId="{D4F3E024-A991-4195-B5D2-18A5DBE86374}" srcOrd="0" destOrd="0" presId="urn:microsoft.com/office/officeart/2005/8/layout/vList2"/>
    <dgm:cxn modelId="{981EF774-EF87-4532-9E79-D04217195936}" type="presOf" srcId="{170D6163-83C2-4E59-AE94-56D839413432}" destId="{73179398-264D-4176-98F5-16EA13C46D4E}" srcOrd="0" destOrd="0" presId="urn:microsoft.com/office/officeart/2005/8/layout/vList2"/>
    <dgm:cxn modelId="{484B987E-D97E-4016-B1A2-526E3ECFBB3C}" srcId="{E697E788-C7C3-430D-8CB1-C25A79A7EFF8}" destId="{C16A4447-E539-43A5-93A9-1562B34F927A}" srcOrd="4" destOrd="0" parTransId="{0B5E806E-77E0-45FC-A339-3FBA7264F00C}" sibTransId="{891ED8BE-051A-4A28-9838-91ECBDE750F6}"/>
    <dgm:cxn modelId="{6E3DC07E-E3EA-447E-B0B3-C519B28D1640}" type="presOf" srcId="{4DCB0C73-0BA8-4730-9496-EF842CFE1EE8}" destId="{AAA6C56B-B5B0-4760-BB31-8797E77FDBD2}" srcOrd="0" destOrd="0" presId="urn:microsoft.com/office/officeart/2005/8/layout/vList2"/>
    <dgm:cxn modelId="{8CAE3A8B-C950-4D8C-B559-56715CF6592F}" srcId="{E697E788-C7C3-430D-8CB1-C25A79A7EFF8}" destId="{EAA1B3F6-66EF-4947-9AE4-4FBF7532FC09}" srcOrd="1" destOrd="0" parTransId="{EE59825E-8201-44D9-9E55-6078FBCACED0}" sibTransId="{6E9F3387-C10B-43EA-9FE2-5A6CD9CAF964}"/>
    <dgm:cxn modelId="{8ED4C8E9-0732-41F4-ACB3-F360C62F240E}" type="presOf" srcId="{E697E788-C7C3-430D-8CB1-C25A79A7EFF8}" destId="{78FC5CC4-98DE-4875-99F2-18BDE2C32CAD}" srcOrd="0" destOrd="0" presId="urn:microsoft.com/office/officeart/2005/8/layout/vList2"/>
    <dgm:cxn modelId="{253618F3-69C7-4F60-BEAB-E2528A6A857E}" srcId="{E697E788-C7C3-430D-8CB1-C25A79A7EFF8}" destId="{BC2827A2-22E6-4B61-8962-3AAE42E60C54}" srcOrd="5" destOrd="0" parTransId="{EE0B11A4-D684-4DEE-96E8-158217EA2924}" sibTransId="{354381D7-9E19-469C-B193-681D75330361}"/>
    <dgm:cxn modelId="{100AC6D8-EBFB-4FC9-905E-DCC0BC454B05}" type="presParOf" srcId="{78FC5CC4-98DE-4875-99F2-18BDE2C32CAD}" destId="{AAA6C56B-B5B0-4760-BB31-8797E77FDBD2}" srcOrd="0" destOrd="0" presId="urn:microsoft.com/office/officeart/2005/8/layout/vList2"/>
    <dgm:cxn modelId="{47BC5806-9FCD-4513-8663-FD2AD1719E1B}" type="presParOf" srcId="{78FC5CC4-98DE-4875-99F2-18BDE2C32CAD}" destId="{7E1D8E56-1DAA-4F29-84A1-4E20617B5603}" srcOrd="1" destOrd="0" presId="urn:microsoft.com/office/officeart/2005/8/layout/vList2"/>
    <dgm:cxn modelId="{61FD6D33-6805-484F-BBA5-CA5671BB0019}" type="presParOf" srcId="{78FC5CC4-98DE-4875-99F2-18BDE2C32CAD}" destId="{ED3B9B45-819D-4525-958A-C7BD2FA898DC}" srcOrd="2" destOrd="0" presId="urn:microsoft.com/office/officeart/2005/8/layout/vList2"/>
    <dgm:cxn modelId="{F648C4DE-89B8-42AD-8A38-C6D35187FE5B}" type="presParOf" srcId="{78FC5CC4-98DE-4875-99F2-18BDE2C32CAD}" destId="{F220C98E-6FAE-444E-B30C-BFA54287549F}" srcOrd="3" destOrd="0" presId="urn:microsoft.com/office/officeart/2005/8/layout/vList2"/>
    <dgm:cxn modelId="{231CAF2C-D740-454F-AC59-94DA752F4559}" type="presParOf" srcId="{78FC5CC4-98DE-4875-99F2-18BDE2C32CAD}" destId="{73179398-264D-4176-98F5-16EA13C46D4E}" srcOrd="4" destOrd="0" presId="urn:microsoft.com/office/officeart/2005/8/layout/vList2"/>
    <dgm:cxn modelId="{54B5592D-AAC4-46B1-9BA5-E995569E45DE}" type="presParOf" srcId="{78FC5CC4-98DE-4875-99F2-18BDE2C32CAD}" destId="{E6187EA5-AC72-4F8A-80EE-644956AF3C1F}" srcOrd="5" destOrd="0" presId="urn:microsoft.com/office/officeart/2005/8/layout/vList2"/>
    <dgm:cxn modelId="{F341C116-7D04-4B77-9332-31425FB21C9C}" type="presParOf" srcId="{78FC5CC4-98DE-4875-99F2-18BDE2C32CAD}" destId="{F5AE8396-0B2F-47B6-9286-8B3E93A0C5FB}" srcOrd="6" destOrd="0" presId="urn:microsoft.com/office/officeart/2005/8/layout/vList2"/>
    <dgm:cxn modelId="{95658803-1A53-4215-A168-84043DCD4C2E}" type="presParOf" srcId="{78FC5CC4-98DE-4875-99F2-18BDE2C32CAD}" destId="{5F4FE2C5-BF71-4139-AC8E-67E0CCEBF994}" srcOrd="7" destOrd="0" presId="urn:microsoft.com/office/officeart/2005/8/layout/vList2"/>
    <dgm:cxn modelId="{F81FCE4D-A093-49FD-903C-C95732DEDEB9}" type="presParOf" srcId="{78FC5CC4-98DE-4875-99F2-18BDE2C32CAD}" destId="{A9ED9871-D285-4600-8D89-7C816F7EEA68}" srcOrd="8" destOrd="0" presId="urn:microsoft.com/office/officeart/2005/8/layout/vList2"/>
    <dgm:cxn modelId="{5F0C5466-2042-4CEF-87E6-0B1503840074}" type="presParOf" srcId="{78FC5CC4-98DE-4875-99F2-18BDE2C32CAD}" destId="{E32D1DBE-0E59-428F-82A5-2688C19C6F19}" srcOrd="9" destOrd="0" presId="urn:microsoft.com/office/officeart/2005/8/layout/vList2"/>
    <dgm:cxn modelId="{FD7774CE-1D1E-4CAC-AF1B-349BD4AC950E}" type="presParOf" srcId="{78FC5CC4-98DE-4875-99F2-18BDE2C32CAD}" destId="{D4F3E024-A991-4195-B5D2-18A5DBE863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3C21E-7A4C-41A7-A9DF-AC7AD1F1C90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814BB-5FB6-4166-BA81-1E2582FA09C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453B5-E3B6-4812-ADB2-C3D3923A212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Name: Pranav Ghatigar</a:t>
          </a:r>
          <a:endParaRPr lang="en-US" sz="2300" kern="1200"/>
        </a:p>
      </dsp:txBody>
      <dsp:txXfrm>
        <a:off x="93445" y="3018902"/>
        <a:ext cx="3206250" cy="720000"/>
      </dsp:txXfrm>
    </dsp:sp>
    <dsp:sp modelId="{E2D542E7-DA2B-4233-885A-F65AA7506327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E8BD7-1B88-4A86-BF42-824EC0E03C3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8F35-450A-4DFE-9961-1A7AE6A3B515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Studying at Dayananda Sagar University</a:t>
          </a:r>
          <a:endParaRPr lang="en-US" sz="2300" kern="1200"/>
        </a:p>
      </dsp:txBody>
      <dsp:txXfrm>
        <a:off x="3860789" y="3018902"/>
        <a:ext cx="3206250" cy="720000"/>
      </dsp:txXfrm>
    </dsp:sp>
    <dsp:sp modelId="{DEB3E55E-677A-4374-AE19-E5D54B410F13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A9D29-086D-46F9-8862-032EEF1DE69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9BD97-C13E-44C2-913C-2AD7FCC2532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Computer Science and Engineering ’24</a:t>
          </a:r>
          <a:endParaRPr lang="en-US" sz="23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6C56B-B5B0-4760-BB31-8797E77FDBD2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Linear Regression </a:t>
          </a:r>
          <a:endParaRPr lang="en-US" sz="3400" kern="1200"/>
        </a:p>
      </dsp:txBody>
      <dsp:txXfrm>
        <a:off x="39809" y="100882"/>
        <a:ext cx="6184022" cy="735872"/>
      </dsp:txXfrm>
    </dsp:sp>
    <dsp:sp modelId="{ED3B9B45-819D-4525-958A-C7BD2FA898DC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Logistic Regression </a:t>
          </a:r>
          <a:endParaRPr lang="en-US" sz="3400" kern="1200"/>
        </a:p>
      </dsp:txBody>
      <dsp:txXfrm>
        <a:off x="39809" y="1014292"/>
        <a:ext cx="6184022" cy="735872"/>
      </dsp:txXfrm>
    </dsp:sp>
    <dsp:sp modelId="{73179398-264D-4176-98F5-16EA13C46D4E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Decision Tree </a:t>
          </a:r>
          <a:endParaRPr lang="en-US" sz="3400" kern="1200"/>
        </a:p>
      </dsp:txBody>
      <dsp:txXfrm>
        <a:off x="39809" y="1927702"/>
        <a:ext cx="6184022" cy="735872"/>
      </dsp:txXfrm>
    </dsp:sp>
    <dsp:sp modelId="{F5AE8396-0B2F-47B6-9286-8B3E93A0C5FB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Random Forest </a:t>
          </a:r>
          <a:endParaRPr lang="en-US" sz="3400" kern="1200"/>
        </a:p>
      </dsp:txBody>
      <dsp:txXfrm>
        <a:off x="39809" y="2841112"/>
        <a:ext cx="6184022" cy="735872"/>
      </dsp:txXfrm>
    </dsp:sp>
    <dsp:sp modelId="{A9ED9871-D285-4600-8D89-7C816F7EEA68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dirty="0"/>
            <a:t>KNN </a:t>
          </a:r>
          <a:endParaRPr lang="en-US" sz="3400" kern="1200" dirty="0"/>
        </a:p>
      </dsp:txBody>
      <dsp:txXfrm>
        <a:off x="39809" y="3754523"/>
        <a:ext cx="6184022" cy="735872"/>
      </dsp:txXfrm>
    </dsp:sp>
    <dsp:sp modelId="{D4F3E024-A991-4195-B5D2-18A5DBE86374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SVM</a:t>
          </a:r>
          <a:endParaRPr lang="en-US" sz="3400" kern="1200"/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93C0-6718-4A87-A1D0-1E19E058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F1378-953E-4E4B-AA6D-4E5AB111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260F-CD76-4CC4-AD73-3980478A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6731-2BFA-48A6-B572-F7AC6E58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2130-0F3B-41BF-9A1E-660945EC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93EC-D970-497A-B773-1BB54690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D613-459D-46A7-BCC5-2FDB7130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8CB1-93B1-41E4-8A67-4111EF3F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04C3-0A28-4807-9079-F9AEE964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81A2-9589-4C09-BEF3-44507450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B51B-0E6F-4575-86F8-31A16837C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71791-E875-4A93-95C0-602F77213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A63F-7953-48EE-9EAC-86AED9FA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6FC6-620D-49E9-9536-F735FD58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DA70-30D6-43D6-BC77-8B2E634B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4DAB-8011-4313-8B19-639F7FF5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F179-3C47-43F0-A326-7F19AD1B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75A7-65A0-4175-90E3-D14A2092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5832-5B7B-49E6-A930-B8D3D0C7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9A4F-691B-40ED-9E58-50B74180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336E-6569-4154-80AD-1A5F2EBE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45F1-6178-47B3-9DAD-D45A2E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61DB-098C-4A0D-854A-93A0BC4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9144-6B3A-47A7-9773-17855529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9433-5A74-4AEC-9856-738FE409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59DC-46E4-4E82-AF2F-8656B56A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6605-EBD5-453D-8AD2-755232321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BAC1-4968-430A-A25B-6DF7CEFB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E7EB-CB18-4C3C-8A20-BFB10624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2767-1C24-4D6C-B782-02E0B589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8FCA-1B63-4B1D-96A7-EF0DBD45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2DB-CF46-42C3-BCA3-CFA59548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9AC8-D32B-4ED1-B028-45EC5149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EAC3C-0C17-46B3-8DF8-3CE22D35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AF624-8C73-4D70-8C4E-A939D4350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78FDF-55B0-4A62-A761-CE4E417C4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23104-CE0F-4292-A665-03CA8504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B449F-7F9C-42E9-BC71-99BA8D25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28F27-0196-4FB2-A4F5-2252AF1E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B87B-AF08-4A04-B211-6822ED53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E5CC0-2DAE-4E13-AE8F-421F39E5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4C258-1B69-4FB2-92A8-2BE605D6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09EF2-C10E-4EA0-B072-A0405E0C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FB3D-2670-434D-A96D-59076F26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6625B-2AD8-4021-B3F9-0A5F078F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FD424-2376-43AA-A17F-9CE2E8BB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D28C-4834-432E-BB7F-30F051A2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4F47-F02A-4E6C-A7FC-2DCE2412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56814-AC65-4275-8446-2A6EF3633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0DC3-ED58-4264-9492-596CCB28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19E0-D742-4F7B-93F1-1405E712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05F2-7533-4699-962C-0AB026DF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576C-537C-4EAE-AFE9-9E7C0C25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E86E4-9C3C-4F42-BCDD-7811B3FE5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F81D-CD6A-4DE8-BB06-445CF49B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99EE9-6CFA-41B4-9300-C2634A87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9CA5-2E00-404C-88BD-DE73507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20EA-F048-4144-861F-C076085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0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8605F-C13D-4DF0-B256-F30877B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E5E3-CC46-4CE2-B200-17DC4E2C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ADE4-CEC9-42C6-999A-CBAA8D83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469F-4B0A-4425-A85D-796914CF5180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D601-0BC8-42C8-A30A-566B84934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1DE3-5711-44AA-A1C9-79DFA9F5B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9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D573-A70C-4D70-8404-B204DDC5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8DA38-D784-4195-BDE0-5FA6E6E5E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Machine Learning Wallpapers - Top Free Machine Learning Backgrounds -  WallpaperAccess">
            <a:extLst>
              <a:ext uri="{FF2B5EF4-FFF2-40B4-BE49-F238E27FC236}">
                <a16:creationId xmlns:a16="http://schemas.microsoft.com/office/drawing/2014/main" id="{010A672B-636B-47D1-84FC-F5156BFD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9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AAD9F-77D9-4EB6-A76F-EBE55574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19D81E-ECBF-48A8-A245-F1A203241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32988"/>
            <a:ext cx="7608304" cy="5062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718D3-5EE1-4162-A64E-0B726292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598B-786E-4722-83C9-E410DFA9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/>
              <a:t>Supervised Learning – A type of learning where features and labels are given to the ML algorithm and prediction takes place.</a:t>
            </a:r>
          </a:p>
          <a:p>
            <a:r>
              <a:rPr lang="en-IN" sz="2400"/>
              <a:t>Unsupervised Learning – A type of learning where only features and given to the ML algorithm and prediction takes place.</a:t>
            </a:r>
          </a:p>
          <a:p>
            <a:r>
              <a:rPr lang="en-IN" sz="2400"/>
              <a:t>Reinforcement Learning – A type of learning which is about taking the right actions in order to maximize cumulative reward.</a:t>
            </a:r>
          </a:p>
        </p:txBody>
      </p:sp>
    </p:spTree>
    <p:extLst>
      <p:ext uri="{BB962C8B-B14F-4D97-AF65-F5344CB8AC3E}">
        <p14:creationId xmlns:p14="http://schemas.microsoft.com/office/powerpoint/2010/main" val="16434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iagram&#10;&#10;Description automatically generated">
            <a:extLst>
              <a:ext uri="{FF2B5EF4-FFF2-40B4-BE49-F238E27FC236}">
                <a16:creationId xmlns:a16="http://schemas.microsoft.com/office/drawing/2014/main" id="{6B16215D-5FC1-42AB-B500-165255DB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4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0E50-6874-497B-88D6-5F186A2C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151D-71DA-4DA9-942F-224883BC3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Data warehousing is the process of constructing and using a data warehouse. </a:t>
            </a:r>
          </a:p>
          <a:p>
            <a:r>
              <a:rPr lang="en-IN" sz="2400" dirty="0"/>
              <a:t>A data warehouse is constructed by collecting data from multiple sources which can be used to </a:t>
            </a:r>
          </a:p>
          <a:p>
            <a:pPr lvl="1"/>
            <a:r>
              <a:rPr lang="en-IN" dirty="0"/>
              <a:t>Analyse reports </a:t>
            </a:r>
          </a:p>
          <a:p>
            <a:pPr lvl="1"/>
            <a:r>
              <a:rPr lang="en-IN" dirty="0"/>
              <a:t>Structured queries</a:t>
            </a:r>
          </a:p>
          <a:p>
            <a:pPr lvl="1"/>
            <a:r>
              <a:rPr lang="en-IN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75303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A4A49-E81B-48C1-A3AC-6F564DA6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CBB9-64C3-40BB-9C78-B4EC7B58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It is the process of extracting data from data warehouse to discover hidden patterns in large data set using methods such as machine learning, statistics and DBMS.</a:t>
            </a:r>
          </a:p>
          <a:p>
            <a:r>
              <a:rPr lang="en-IN" sz="2400" dirty="0"/>
              <a:t>Some tools such as, </a:t>
            </a:r>
            <a:r>
              <a:rPr lang="en-IN" sz="2400" dirty="0" err="1"/>
              <a:t>Xplenty</a:t>
            </a:r>
            <a:r>
              <a:rPr lang="en-IN" sz="2400" dirty="0"/>
              <a:t>, IBM Cognos, Apache </a:t>
            </a:r>
            <a:r>
              <a:rPr lang="en-IN" sz="2400" dirty="0" err="1"/>
              <a:t>Kylin</a:t>
            </a:r>
            <a:r>
              <a:rPr lang="en-IN" sz="2400" dirty="0"/>
              <a:t> are used.</a:t>
            </a:r>
          </a:p>
        </p:txBody>
      </p:sp>
    </p:spTree>
    <p:extLst>
      <p:ext uri="{BB962C8B-B14F-4D97-AF65-F5344CB8AC3E}">
        <p14:creationId xmlns:p14="http://schemas.microsoft.com/office/powerpoint/2010/main" val="228075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100" name="Picture 4" descr="What is a Data Warehouse? | IBM">
            <a:extLst>
              <a:ext uri="{FF2B5EF4-FFF2-40B4-BE49-F238E27FC236}">
                <a16:creationId xmlns:a16="http://schemas.microsoft.com/office/drawing/2014/main" id="{29D526E3-A2EA-47D3-8136-08C298F98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144" y="916674"/>
            <a:ext cx="7075359" cy="5023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0393A-EE31-4145-A803-3E6AEBC6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bg1"/>
                </a:solidFill>
              </a:rPr>
              <a:t>ML algorithms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C33851F-75ED-4DF3-9A68-2E0EEC99F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804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65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E1034-3CDE-4BE3-AE83-8407A6FE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05B4-0226-4135-AB83-9A41A4C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IBM Plex Sans"/>
              </a:rPr>
              <a:t>U</a:t>
            </a:r>
            <a:r>
              <a:rPr lang="en-IN" sz="2000" b="0" i="0" dirty="0">
                <a:effectLst/>
                <a:latin typeface="IBM Plex Sans"/>
              </a:rPr>
              <a:t>sed to predict the value of a variable based on the value of previous continuous data.</a:t>
            </a:r>
          </a:p>
          <a:p>
            <a:r>
              <a:rPr lang="en-IN" sz="2000" dirty="0">
                <a:latin typeface="IBM Plex Sans"/>
              </a:rPr>
              <a:t>Sample code: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from </a:t>
            </a:r>
            <a:r>
              <a:rPr lang="en-IN" sz="2000" dirty="0" err="1">
                <a:latin typeface="IBM Plex Sans"/>
              </a:rPr>
              <a:t>sklearn</a:t>
            </a:r>
            <a:r>
              <a:rPr lang="en-IN" sz="2000" dirty="0">
                <a:latin typeface="IBM Plex Sans"/>
              </a:rPr>
              <a:t> import </a:t>
            </a:r>
            <a:r>
              <a:rPr lang="en-IN" sz="2000" dirty="0" err="1">
                <a:latin typeface="IBM Plex Sans"/>
              </a:rPr>
              <a:t>linear_model</a:t>
            </a:r>
            <a:endParaRPr lang="en-IN" sz="2000" dirty="0">
              <a:latin typeface="IBM Plex Sans"/>
            </a:endParaRP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x = [[4], [5], [6], [7], [8], [9]]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y = [12, 15, 18, 21, 24, 27]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classifier = </a:t>
            </a:r>
            <a:r>
              <a:rPr lang="en-IN" sz="2000" dirty="0" err="1">
                <a:latin typeface="IBM Plex Sans"/>
              </a:rPr>
              <a:t>linear_model.LinearRegression</a:t>
            </a:r>
            <a:r>
              <a:rPr lang="en-IN" sz="2000" dirty="0">
                <a:latin typeface="IBM Plex Sans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</a:t>
            </a:r>
            <a:r>
              <a:rPr lang="en-IN" sz="2000" dirty="0" err="1">
                <a:latin typeface="IBM Plex Sans"/>
              </a:rPr>
              <a:t>classifier.fit</a:t>
            </a:r>
            <a:r>
              <a:rPr lang="en-IN" sz="2000" dirty="0">
                <a:latin typeface="IBM Plex Sans"/>
              </a:rPr>
              <a:t>(x, y)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</a:t>
            </a:r>
            <a:r>
              <a:rPr lang="en-IN" sz="2000" dirty="0" err="1">
                <a:latin typeface="IBM Plex Sans"/>
              </a:rPr>
              <a:t>X_marks</a:t>
            </a:r>
            <a:r>
              <a:rPr lang="en-IN" sz="2000" dirty="0">
                <a:latin typeface="IBM Plex Sans"/>
              </a:rPr>
              <a:t> = [[13]]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print(</a:t>
            </a:r>
            <a:r>
              <a:rPr lang="en-IN" sz="2000" dirty="0" err="1">
                <a:latin typeface="IBM Plex Sans"/>
              </a:rPr>
              <a:t>classifier.predict</a:t>
            </a:r>
            <a:r>
              <a:rPr lang="en-IN" sz="2000" dirty="0">
                <a:latin typeface="IBM Plex Sans"/>
              </a:rPr>
              <a:t>(</a:t>
            </a:r>
            <a:r>
              <a:rPr lang="en-IN" sz="2000" dirty="0" err="1">
                <a:latin typeface="IBM Plex Sans"/>
              </a:rPr>
              <a:t>X_marks</a:t>
            </a:r>
            <a:r>
              <a:rPr lang="en-IN" sz="2000" dirty="0">
                <a:latin typeface="IBM Plex Sans"/>
              </a:rPr>
              <a:t>))</a:t>
            </a:r>
          </a:p>
          <a:p>
            <a:pPr marL="0" indent="0">
              <a:buNone/>
            </a:pPr>
            <a:endParaRPr lang="en-IN" sz="2000" dirty="0">
              <a:latin typeface="IBM Plex San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C51F3F-41AD-4BD9-B477-60FD2C71C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57" y="5226005"/>
            <a:ext cx="4552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5C4DD-DF74-4422-96CE-B0FC7220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9820-3E15-4B29-8B3B-6508D265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Logistic regression is a process of </a:t>
            </a:r>
            <a:r>
              <a:rPr lang="en-IN" sz="2000" dirty="0" err="1"/>
              <a:t>modeling</a:t>
            </a:r>
            <a:r>
              <a:rPr lang="en-IN" sz="2000" dirty="0"/>
              <a:t> the probability of a discrete outcome given an input variable.</a:t>
            </a:r>
          </a:p>
          <a:p>
            <a:r>
              <a:rPr lang="en-IN" sz="2000" dirty="0"/>
              <a:t>That is pass or fail, true or false, cat or dog, etc.</a:t>
            </a:r>
          </a:p>
          <a:p>
            <a:r>
              <a:rPr lang="en-IN" sz="2000" dirty="0"/>
              <a:t>Sample code:</a:t>
            </a:r>
          </a:p>
          <a:p>
            <a:pPr marL="0" indent="0">
              <a:buNone/>
            </a:pPr>
            <a:r>
              <a:rPr lang="en-IN" sz="2000" dirty="0"/>
              <a:t>	from </a:t>
            </a:r>
            <a:r>
              <a:rPr lang="en-IN" sz="2000" dirty="0" err="1"/>
              <a:t>sklearn.linear_model</a:t>
            </a:r>
            <a:r>
              <a:rPr lang="en-IN" sz="2000" dirty="0"/>
              <a:t> import </a:t>
            </a:r>
            <a:r>
              <a:rPr lang="en-IN" sz="2000" dirty="0" err="1"/>
              <a:t>LogisticRegression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2000" dirty="0"/>
              <a:t>	y = [0, 1, 1, 1, 0, 0, 1]</a:t>
            </a:r>
          </a:p>
          <a:p>
            <a:pPr marL="0" indent="0">
              <a:buNone/>
            </a:pPr>
            <a:r>
              <a:rPr lang="en-IN" sz="2000" dirty="0"/>
              <a:t>	classifier = </a:t>
            </a:r>
            <a:r>
              <a:rPr lang="en-IN" sz="2000" dirty="0" err="1"/>
              <a:t>LogisticRegression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classifier.fit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X_marks</a:t>
            </a:r>
            <a:r>
              <a:rPr lang="en-IN" sz="2000" dirty="0"/>
              <a:t> = [[50]]</a:t>
            </a:r>
          </a:p>
          <a:p>
            <a:pPr marL="0" indent="0">
              <a:buNone/>
            </a:pPr>
            <a:r>
              <a:rPr lang="en-IN" sz="2000" dirty="0"/>
              <a:t>	print(</a:t>
            </a:r>
            <a:r>
              <a:rPr lang="en-IN" sz="2000" dirty="0" err="1"/>
              <a:t>classifier.predict</a:t>
            </a:r>
            <a:r>
              <a:rPr lang="en-IN" sz="2000" dirty="0"/>
              <a:t>(</a:t>
            </a:r>
            <a:r>
              <a:rPr lang="en-IN" sz="2000" dirty="0" err="1"/>
              <a:t>X_marks</a:t>
            </a:r>
            <a:r>
              <a:rPr lang="en-IN" sz="2000" dirty="0"/>
              <a:t>))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35C6AD-69E7-494B-A691-7697E890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10" y="5309702"/>
            <a:ext cx="3867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93535-6721-4927-8703-9456A823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2254-EDC1-483F-8273-71156F86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7209021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It has a tree like structure which builds the best attribute as root, then splits the dataset into subsets.</a:t>
            </a:r>
          </a:p>
          <a:p>
            <a:r>
              <a:rPr lang="en-IN" sz="2000" dirty="0"/>
              <a:t>Usually used to predict class or value of target variable.</a:t>
            </a:r>
          </a:p>
          <a:p>
            <a:r>
              <a:rPr lang="en-IN" sz="2000" dirty="0"/>
              <a:t>Sample code:</a:t>
            </a:r>
          </a:p>
          <a:p>
            <a:pPr marL="0" indent="0">
              <a:buNone/>
            </a:pPr>
            <a:r>
              <a:rPr lang="en-IN" sz="2000" dirty="0"/>
              <a:t>	from </a:t>
            </a:r>
            <a:r>
              <a:rPr lang="en-IN" sz="2000" dirty="0" err="1"/>
              <a:t>sklearn.tree</a:t>
            </a:r>
            <a:r>
              <a:rPr lang="en-IN" sz="2000" dirty="0"/>
              <a:t> import </a:t>
            </a:r>
            <a:r>
              <a:rPr lang="en-IN" sz="2000" dirty="0" err="1"/>
              <a:t>DecisionTreeClassifier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2000" dirty="0"/>
              <a:t>	y = [0, 1, 1, 1, 0, 0, 1]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RandomForestRegModel</a:t>
            </a:r>
            <a:r>
              <a:rPr lang="en-IN" sz="2000" dirty="0"/>
              <a:t> = 	</a:t>
            </a:r>
            <a:r>
              <a:rPr lang="en-IN" sz="2000" dirty="0" err="1"/>
              <a:t>DecisionTreeClassifier</a:t>
            </a:r>
            <a:r>
              <a:rPr lang="en-IN" sz="2000" dirty="0"/>
              <a:t>(criterion='entropy',</a:t>
            </a:r>
            <a:r>
              <a:rPr lang="en-IN" sz="2000" dirty="0" err="1"/>
              <a:t>random_state</a:t>
            </a:r>
            <a:r>
              <a:rPr lang="en-IN" sz="2000" dirty="0"/>
              <a:t>=0)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RandomForestRegModel.fit</a:t>
            </a:r>
            <a:r>
              <a:rPr lang="en-IN" sz="2000" dirty="0"/>
              <a:t>(X, y)</a:t>
            </a:r>
          </a:p>
          <a:p>
            <a:pPr marL="0" indent="0">
              <a:buNone/>
            </a:pPr>
            <a:r>
              <a:rPr lang="en-IN" sz="2000" dirty="0"/>
              <a:t>	print(</a:t>
            </a:r>
            <a:r>
              <a:rPr lang="en-IN" sz="2000" dirty="0" err="1"/>
              <a:t>RandomForestRegModel.predict</a:t>
            </a:r>
            <a:r>
              <a:rPr lang="en-IN" sz="2000" dirty="0"/>
              <a:t>([50]))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6B13B4E-C25F-4EFC-8572-A0F4875DA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16" y="5253169"/>
            <a:ext cx="4552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E5B33-F3C2-4B01-8533-2B17D941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8DF8C7-D49C-40E4-AEE1-D3FA9729B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723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15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AA0D8-F392-4479-9116-D30031B1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1F21-9401-44B6-B454-1C1BFAF5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It comes under supervised classification algorithm.</a:t>
            </a:r>
          </a:p>
          <a:p>
            <a:r>
              <a:rPr lang="en-IN" sz="2000" dirty="0"/>
              <a:t>Multiple number of decision trees together forms a random forest. It uses the rule of each randomly created decision tree and stores the predicted outcome and the most voted prediction is the final.</a:t>
            </a:r>
          </a:p>
          <a:p>
            <a:r>
              <a:rPr lang="en-IN" sz="2000" dirty="0"/>
              <a:t>Sample code:</a:t>
            </a:r>
          </a:p>
          <a:p>
            <a:pPr marL="0" indent="0">
              <a:buNone/>
            </a:pPr>
            <a:r>
              <a:rPr lang="en-IN" sz="2000" dirty="0"/>
              <a:t>from </a:t>
            </a:r>
            <a:r>
              <a:rPr lang="en-IN" sz="2000" dirty="0" err="1"/>
              <a:t>sklearn.ensemble</a:t>
            </a:r>
            <a:r>
              <a:rPr lang="en-IN" sz="2000" dirty="0"/>
              <a:t> import </a:t>
            </a:r>
            <a:r>
              <a:rPr lang="en-IN" sz="2000" dirty="0" err="1"/>
              <a:t>RandomForestRegressor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2000" dirty="0"/>
              <a:t>	y = [0, 1, 1, 1, 0, 0, 1]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RandomForestRegModel</a:t>
            </a:r>
            <a:r>
              <a:rPr lang="en-IN" sz="2000" dirty="0"/>
              <a:t>= </a:t>
            </a:r>
            <a:r>
              <a:rPr lang="en-IN" sz="2000" dirty="0" err="1"/>
              <a:t>RandomForestRegressor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RandomForestRegModel.fit</a:t>
            </a:r>
            <a:r>
              <a:rPr lang="en-IN" sz="2000" dirty="0"/>
              <a:t>(X, y)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X_marks</a:t>
            </a:r>
            <a:r>
              <a:rPr lang="en-IN" sz="2000" dirty="0"/>
              <a:t> = [[50]]</a:t>
            </a:r>
          </a:p>
          <a:p>
            <a:pPr marL="0" indent="0">
              <a:buNone/>
            </a:pPr>
            <a:r>
              <a:rPr lang="en-IN" sz="2000" dirty="0"/>
              <a:t>	print(</a:t>
            </a:r>
            <a:r>
              <a:rPr lang="en-IN" sz="2000" dirty="0" err="1"/>
              <a:t>RandomForestRegModel.predict</a:t>
            </a:r>
            <a:r>
              <a:rPr lang="en-IN" sz="2000" dirty="0"/>
              <a:t>(</a:t>
            </a:r>
            <a:r>
              <a:rPr lang="en-IN" sz="2000" dirty="0" err="1"/>
              <a:t>X_marks</a:t>
            </a:r>
            <a:r>
              <a:rPr lang="en-IN" sz="2000" dirty="0"/>
              <a:t>))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9FA41A-EEF8-4692-BFF4-866FF170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57" y="5607005"/>
            <a:ext cx="4629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7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518AB-8899-47B9-B971-D6725DE3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KNN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k-Nearest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18A5-886C-4848-A0C5-483D1DF7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1900" dirty="0"/>
              <a:t>Used for classification and regression.</a:t>
            </a:r>
          </a:p>
          <a:p>
            <a:r>
              <a:rPr lang="en-IN" sz="1900" dirty="0"/>
              <a:t>It simply compares the stored cases with the new data for majority of ‘k’- neighbours.</a:t>
            </a:r>
          </a:p>
          <a:p>
            <a:r>
              <a:rPr lang="en-IN" sz="1900" dirty="0"/>
              <a:t>Sample code:</a:t>
            </a:r>
          </a:p>
          <a:p>
            <a:pPr marL="0" indent="0">
              <a:buNone/>
            </a:pPr>
            <a:r>
              <a:rPr lang="en-IN" sz="1900" dirty="0"/>
              <a:t>	from </a:t>
            </a:r>
            <a:r>
              <a:rPr lang="en-IN" sz="1900" dirty="0" err="1"/>
              <a:t>sklearn.tree</a:t>
            </a:r>
            <a:r>
              <a:rPr lang="en-IN" sz="1900" dirty="0"/>
              <a:t> import </a:t>
            </a:r>
            <a:r>
              <a:rPr lang="en-IN" sz="1900" dirty="0" err="1"/>
              <a:t>DecisionTreeClassifier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	from </a:t>
            </a:r>
            <a:r>
              <a:rPr lang="en-IN" sz="1900" dirty="0" err="1"/>
              <a:t>sklearn.neighbors</a:t>
            </a:r>
            <a:r>
              <a:rPr lang="en-IN" sz="1900" dirty="0"/>
              <a:t> import </a:t>
            </a:r>
            <a:r>
              <a:rPr lang="en-IN" sz="1900" dirty="0" err="1"/>
              <a:t>KNeighborsClassifier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1900" dirty="0"/>
              <a:t>	y = [0, 1, 1, 1, 0, 0, 1]</a:t>
            </a:r>
          </a:p>
          <a:p>
            <a:pPr marL="0" indent="0">
              <a:buNone/>
            </a:pPr>
            <a:r>
              <a:rPr lang="en-IN" sz="1900" dirty="0"/>
              <a:t>	classifier = </a:t>
            </a:r>
            <a:r>
              <a:rPr lang="en-IN" sz="1900" dirty="0" err="1"/>
              <a:t>KNeighborsClassifier</a:t>
            </a:r>
            <a:r>
              <a:rPr lang="en-IN" sz="1900" dirty="0"/>
              <a:t>(</a:t>
            </a:r>
            <a:r>
              <a:rPr lang="en-IN" sz="1900" dirty="0" err="1"/>
              <a:t>n_neighbors</a:t>
            </a:r>
            <a:r>
              <a:rPr lang="en-IN" sz="1900" dirty="0"/>
              <a:t>=5,  				metric='</a:t>
            </a:r>
            <a:r>
              <a:rPr lang="en-IN" sz="1900" dirty="0" err="1"/>
              <a:t>minkowski</a:t>
            </a:r>
            <a:r>
              <a:rPr lang="en-IN" sz="1900" dirty="0"/>
              <a:t>', p=2)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classifier.fit</a:t>
            </a:r>
            <a:r>
              <a:rPr lang="en-IN" sz="1900" dirty="0"/>
              <a:t>(X, y)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X_marks</a:t>
            </a:r>
            <a:r>
              <a:rPr lang="en-IN" sz="1900" dirty="0"/>
              <a:t> = [[50]]</a:t>
            </a:r>
          </a:p>
          <a:p>
            <a:pPr marL="0" indent="0">
              <a:buNone/>
            </a:pPr>
            <a:r>
              <a:rPr lang="en-IN" sz="1900" dirty="0"/>
              <a:t>	print(</a:t>
            </a:r>
            <a:r>
              <a:rPr lang="en-IN" sz="1900" dirty="0" err="1"/>
              <a:t>classifier.predict</a:t>
            </a:r>
            <a:r>
              <a:rPr lang="en-IN" sz="1900" dirty="0"/>
              <a:t>(</a:t>
            </a:r>
            <a:r>
              <a:rPr lang="en-IN" sz="1900" dirty="0" err="1"/>
              <a:t>X_marks</a:t>
            </a:r>
            <a:r>
              <a:rPr lang="en-IN" sz="1900" dirty="0"/>
              <a:t>))</a:t>
            </a:r>
          </a:p>
          <a:p>
            <a:pPr marL="0" indent="0">
              <a:buNone/>
            </a:pPr>
            <a:endParaRPr lang="en-IN" sz="19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84C3D3-6200-4AF4-8E52-1DEEBCBE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72" y="5548619"/>
            <a:ext cx="36290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1D61-8061-41C1-A7F8-E7E98626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AB1B-38C8-42E5-AFCC-3F9D8D83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Stands for Support Vector Machine.</a:t>
            </a:r>
          </a:p>
          <a:p>
            <a:r>
              <a:rPr lang="en-IN" sz="2000" dirty="0"/>
              <a:t>It ais a binary classifier. It differentiates the to closest given data-points.</a:t>
            </a:r>
          </a:p>
          <a:p>
            <a:r>
              <a:rPr lang="en-IN" sz="2000" dirty="0"/>
              <a:t>Sample code:</a:t>
            </a:r>
          </a:p>
          <a:p>
            <a:pPr marL="0" indent="0">
              <a:buNone/>
            </a:pPr>
            <a:r>
              <a:rPr lang="en-IN" sz="2000" dirty="0"/>
              <a:t>	from </a:t>
            </a:r>
            <a:r>
              <a:rPr lang="en-IN" sz="2000" dirty="0" err="1"/>
              <a:t>sklearn.svm</a:t>
            </a:r>
            <a:r>
              <a:rPr lang="en-IN" sz="2000" dirty="0"/>
              <a:t> import SVC</a:t>
            </a:r>
          </a:p>
          <a:p>
            <a:pPr marL="0" indent="0">
              <a:buNone/>
            </a:pPr>
            <a:r>
              <a:rPr lang="en-IN" sz="20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2000" dirty="0"/>
              <a:t>	y = [0, 1, 1, 1, 0, 0, 1]</a:t>
            </a:r>
          </a:p>
          <a:p>
            <a:pPr marL="0" indent="0">
              <a:buNone/>
            </a:pPr>
            <a:r>
              <a:rPr lang="en-IN" sz="2000" dirty="0"/>
              <a:t>	classifier = SVC(kernel='linear', </a:t>
            </a:r>
            <a:r>
              <a:rPr lang="en-IN" sz="2000" dirty="0" err="1"/>
              <a:t>random_state</a:t>
            </a:r>
            <a:r>
              <a:rPr lang="en-IN" sz="2000" dirty="0"/>
              <a:t>=0)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classifier.fit</a:t>
            </a:r>
            <a:r>
              <a:rPr lang="en-IN" sz="2000" dirty="0"/>
              <a:t>(X, y)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X_marks</a:t>
            </a:r>
            <a:r>
              <a:rPr lang="en-IN" sz="2000" dirty="0"/>
              <a:t> = [[55]]</a:t>
            </a:r>
          </a:p>
          <a:p>
            <a:pPr marL="0" indent="0">
              <a:buNone/>
            </a:pPr>
            <a:r>
              <a:rPr lang="en-IN" sz="2000" dirty="0"/>
              <a:t>	print(</a:t>
            </a:r>
            <a:r>
              <a:rPr lang="en-IN" sz="2000" dirty="0" err="1"/>
              <a:t>classifier.predict</a:t>
            </a:r>
            <a:r>
              <a:rPr lang="en-IN" sz="2000" dirty="0"/>
              <a:t>(</a:t>
            </a:r>
            <a:r>
              <a:rPr lang="en-IN" sz="2000" dirty="0" err="1"/>
              <a:t>X_marks</a:t>
            </a:r>
            <a:r>
              <a:rPr lang="en-IN" sz="2000" dirty="0"/>
              <a:t>))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33D0DB-5A05-4F60-9F65-E68E30C04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72" y="5329369"/>
            <a:ext cx="36290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50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F3424-8F87-4CFE-BEBD-248ADC4E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C0FD-73E5-48C9-93CD-2592D0C5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b="0" i="0">
                <a:effectLst/>
                <a:latin typeface="Poppins"/>
              </a:rPr>
              <a:t>Machine learning is important because of its wide range of applications and its incredible ability to adapt and provide solutions to complex problems efficiently, effectively and quickly.</a:t>
            </a:r>
          </a:p>
          <a:p>
            <a:r>
              <a:rPr lang="en-IN" sz="2000"/>
              <a:t>It can increase the value of your embedded analytics in many areas, such as natural language interfaces, automatic outlier detection, recommendation system and many more. </a:t>
            </a:r>
          </a:p>
          <a:p>
            <a:r>
              <a:rPr lang="en-IN" sz="2000"/>
              <a:t>All of these features help speed user insights and reduce decision bias.</a:t>
            </a:r>
          </a:p>
        </p:txBody>
      </p:sp>
    </p:spTree>
    <p:extLst>
      <p:ext uri="{BB962C8B-B14F-4D97-AF65-F5344CB8AC3E}">
        <p14:creationId xmlns:p14="http://schemas.microsoft.com/office/powerpoint/2010/main" val="207158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024D2-F130-40D1-AC37-4C9808F9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Applications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E2D1-D70C-4A70-BB8A-3F5D7AD1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They are used from day-to-day life </a:t>
            </a:r>
          </a:p>
          <a:p>
            <a:pPr lvl="1"/>
            <a:r>
              <a:rPr lang="en-IN" sz="2000" dirty="0"/>
              <a:t>Speech Recognition:</a:t>
            </a:r>
          </a:p>
          <a:p>
            <a:pPr lvl="2"/>
            <a:r>
              <a:rPr lang="en-IN" dirty="0"/>
              <a:t>Virtual Assistant – Siri, Alexa</a:t>
            </a:r>
          </a:p>
          <a:p>
            <a:pPr lvl="2"/>
            <a:r>
              <a:rPr lang="en-IN" dirty="0"/>
              <a:t>Text-to-speech and vice versa</a:t>
            </a:r>
          </a:p>
          <a:p>
            <a:pPr lvl="1"/>
            <a:r>
              <a:rPr lang="en-IN" sz="2000" dirty="0"/>
              <a:t>Computer Vision:</a:t>
            </a:r>
          </a:p>
          <a:p>
            <a:pPr lvl="2"/>
            <a:r>
              <a:rPr lang="en-IN" dirty="0"/>
              <a:t>Face Detection</a:t>
            </a:r>
          </a:p>
          <a:p>
            <a:pPr lvl="2"/>
            <a:r>
              <a:rPr lang="en-IN" dirty="0"/>
              <a:t>Hand Writing and fingerprint</a:t>
            </a:r>
          </a:p>
          <a:p>
            <a:pPr lvl="1"/>
            <a:r>
              <a:rPr lang="en-IN" sz="2000" dirty="0"/>
              <a:t>Business Intelligence</a:t>
            </a:r>
          </a:p>
          <a:p>
            <a:pPr lvl="2"/>
            <a:r>
              <a:rPr lang="en-IN" dirty="0"/>
              <a:t>Customer Support</a:t>
            </a:r>
          </a:p>
          <a:p>
            <a:pPr lvl="2"/>
            <a:r>
              <a:rPr lang="en-IN" dirty="0"/>
              <a:t>Product Recommendation</a:t>
            </a:r>
          </a:p>
          <a:p>
            <a:pPr lvl="2"/>
            <a:r>
              <a:rPr lang="en-IN" dirty="0"/>
              <a:t>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76283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F13FD-2D1B-45B6-ABF9-269EDB4A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Applications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1F4D-53E8-47A0-81A2-AC2AB814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en-IN" sz="2000" dirty="0"/>
              <a:t>Banking:</a:t>
            </a:r>
          </a:p>
          <a:p>
            <a:pPr lvl="2"/>
            <a:r>
              <a:rPr lang="en-IN" dirty="0"/>
              <a:t>Fraud Monitoring</a:t>
            </a:r>
          </a:p>
          <a:p>
            <a:pPr lvl="2"/>
            <a:r>
              <a:rPr lang="en-IN" dirty="0"/>
              <a:t>Data Security</a:t>
            </a:r>
          </a:p>
          <a:p>
            <a:pPr lvl="2"/>
            <a:r>
              <a:rPr lang="en-IN" dirty="0"/>
              <a:t>Financial Trading</a:t>
            </a:r>
          </a:p>
          <a:p>
            <a:pPr lvl="1"/>
            <a:r>
              <a:rPr lang="en-IN" sz="2000" dirty="0"/>
              <a:t>Health Care:</a:t>
            </a:r>
          </a:p>
          <a:p>
            <a:pPr lvl="2"/>
            <a:r>
              <a:rPr lang="en-IN" dirty="0"/>
              <a:t>Disease Identification and Diagnosis</a:t>
            </a:r>
          </a:p>
          <a:p>
            <a:pPr lvl="2"/>
            <a:r>
              <a:rPr lang="en-IN" dirty="0"/>
              <a:t>Robotic Surgery</a:t>
            </a:r>
          </a:p>
          <a:p>
            <a:pPr lvl="2"/>
            <a:r>
              <a:rPr lang="en-IN" dirty="0"/>
              <a:t>Wearable Tech</a:t>
            </a:r>
          </a:p>
        </p:txBody>
      </p:sp>
    </p:spTree>
    <p:extLst>
      <p:ext uri="{BB962C8B-B14F-4D97-AF65-F5344CB8AC3E}">
        <p14:creationId xmlns:p14="http://schemas.microsoft.com/office/powerpoint/2010/main" val="217239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00859-C213-4141-B446-B67ED21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DCAB-CFF1-46A8-9F84-B6DE30249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r>
              <a:rPr lang="en-IN" sz="1800" b="0" i="0" dirty="0">
                <a:effectLst/>
                <a:latin typeface="Roboto" panose="02000000000000000000" pitchFamily="2" charset="0"/>
              </a:rPr>
              <a:t>Introduction to Machine learning</a:t>
            </a:r>
          </a:p>
          <a:p>
            <a:r>
              <a:rPr lang="en-IN" sz="1800" b="0" i="0" dirty="0">
                <a:effectLst/>
                <a:latin typeface="Roboto" panose="02000000000000000000" pitchFamily="2" charset="0"/>
              </a:rPr>
              <a:t>Supervised, unsupervised and Reinforcement Learning</a:t>
            </a:r>
          </a:p>
          <a:p>
            <a:r>
              <a:rPr lang="en-IN" sz="1800" dirty="0">
                <a:latin typeface="Roboto" panose="02000000000000000000" pitchFamily="2" charset="0"/>
              </a:rPr>
              <a:t>D</a:t>
            </a:r>
            <a:r>
              <a:rPr lang="en-IN" sz="1800" b="0" i="0" dirty="0">
                <a:effectLst/>
                <a:latin typeface="Roboto" panose="02000000000000000000" pitchFamily="2" charset="0"/>
              </a:rPr>
              <a:t>ata warehouse and data mining</a:t>
            </a:r>
          </a:p>
          <a:p>
            <a:r>
              <a:rPr lang="en-IN" sz="1800" dirty="0">
                <a:latin typeface="Roboto" panose="02000000000000000000" pitchFamily="2" charset="0"/>
              </a:rPr>
              <a:t>I</a:t>
            </a:r>
            <a:r>
              <a:rPr lang="en-IN" sz="1800" b="0" i="0" dirty="0">
                <a:effectLst/>
                <a:latin typeface="Roboto" panose="02000000000000000000" pitchFamily="2" charset="0"/>
              </a:rPr>
              <a:t>mplementation of the following Algorithms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Linear Regression 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Logistic Regression 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Decision Tree 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Random Forest </a:t>
            </a:r>
          </a:p>
          <a:p>
            <a:pPr lvl="1"/>
            <a:r>
              <a:rPr lang="en-IN" sz="1800" dirty="0">
                <a:latin typeface="Roboto" panose="02000000000000000000" pitchFamily="2" charset="0"/>
              </a:rPr>
              <a:t>K</a:t>
            </a:r>
            <a:r>
              <a:rPr lang="en-IN" sz="1800" b="0" i="0" dirty="0">
                <a:effectLst/>
                <a:latin typeface="Roboto" panose="02000000000000000000" pitchFamily="2" charset="0"/>
              </a:rPr>
              <a:t>NN 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SVM</a:t>
            </a:r>
          </a:p>
          <a:p>
            <a:r>
              <a:rPr lang="en-IN" sz="1800" dirty="0">
                <a:latin typeface="Roboto" panose="02000000000000000000" pitchFamily="2" charset="0"/>
              </a:rPr>
              <a:t>Applications Of Machine Learning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20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4032F-D4AC-4A05-88EC-5147B13D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5ECB-C4AE-4657-AE2D-EFC7F372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b="0" i="0">
                <a:effectLst/>
                <a:latin typeface="Arial" panose="020B0604020202020204" pitchFamily="34" charset="0"/>
              </a:rPr>
              <a:t>It is the study of computer algorithms that can improve automatically through experience and by the use of data.</a:t>
            </a:r>
          </a:p>
          <a:p>
            <a:r>
              <a:rPr lang="en-IN" sz="2400">
                <a:latin typeface="Arial" panose="020B0604020202020204" pitchFamily="34" charset="0"/>
              </a:rPr>
              <a:t>Machine learning is a field of computer science that uses statistical techniques to give computer systems the ability to learn without explicit programming.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319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3D6D5-B748-44A4-BC6D-D8E92022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Traditional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9CFA5C-5059-4F7B-B81D-2311DF61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68707"/>
            <a:ext cx="7347537" cy="45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9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7B241-4A88-493A-9891-AA83D062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1E4C76-6AF5-4878-86D9-40E2BFA60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9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8CB8BF-20A2-4211-B695-E629F36CF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229" y="916674"/>
            <a:ext cx="7253190" cy="5023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5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Types of Machine Learning - Supervised, Unsupervised, Reinforcement -  TechVidvan">
            <a:extLst>
              <a:ext uri="{FF2B5EF4-FFF2-40B4-BE49-F238E27FC236}">
                <a16:creationId xmlns:a16="http://schemas.microsoft.com/office/drawing/2014/main" id="{6498E526-C397-4F87-AEF1-6E969BD2147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026429"/>
            <a:ext cx="7735248" cy="4803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8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Unsupervised Learning - Machine Learning Algorithms - TechVidvan">
            <a:extLst>
              <a:ext uri="{FF2B5EF4-FFF2-40B4-BE49-F238E27FC236}">
                <a16:creationId xmlns:a16="http://schemas.microsoft.com/office/drawing/2014/main" id="{76C01841-174D-4CFB-A6CF-31463D96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8578" y="1313447"/>
            <a:ext cx="8691501" cy="3244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1128</Words>
  <Application>Microsoft Office PowerPoint</Application>
  <PresentationFormat>Widescreen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Meiryo</vt:lpstr>
      <vt:lpstr>Arial</vt:lpstr>
      <vt:lpstr>Calibri</vt:lpstr>
      <vt:lpstr>Calibri Light</vt:lpstr>
      <vt:lpstr>IBM Plex Sans</vt:lpstr>
      <vt:lpstr>Poppins</vt:lpstr>
      <vt:lpstr>Roboto</vt:lpstr>
      <vt:lpstr>Office Theme</vt:lpstr>
      <vt:lpstr>PowerPoint Presentation</vt:lpstr>
      <vt:lpstr>About me</vt:lpstr>
      <vt:lpstr>Content</vt:lpstr>
      <vt:lpstr>What is Machine Learning</vt:lpstr>
      <vt:lpstr>VS Traditional Programming</vt:lpstr>
      <vt:lpstr>Types</vt:lpstr>
      <vt:lpstr>PowerPoint Presentation</vt:lpstr>
      <vt:lpstr>PowerPoint Presentation</vt:lpstr>
      <vt:lpstr>PowerPoint Presentation</vt:lpstr>
      <vt:lpstr>Reinforcement Learning</vt:lpstr>
      <vt:lpstr>Definitions </vt:lpstr>
      <vt:lpstr>PowerPoint Presentation</vt:lpstr>
      <vt:lpstr>Data Warehouse</vt:lpstr>
      <vt:lpstr>Data Mining</vt:lpstr>
      <vt:lpstr>PowerPoint Presentation</vt:lpstr>
      <vt:lpstr>ML algorithms</vt:lpstr>
      <vt:lpstr>Linear Regression</vt:lpstr>
      <vt:lpstr>Logistic Regression</vt:lpstr>
      <vt:lpstr>Decision tree</vt:lpstr>
      <vt:lpstr>Random Forest</vt:lpstr>
      <vt:lpstr>KNN k-Nearest Neighbours</vt:lpstr>
      <vt:lpstr>SVM</vt:lpstr>
      <vt:lpstr>But why?</vt:lpstr>
      <vt:lpstr>Applications of ML</vt:lpstr>
      <vt:lpstr>Applications of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 G</dc:creator>
  <cp:lastModifiedBy>Nagaraj G</cp:lastModifiedBy>
  <cp:revision>31</cp:revision>
  <dcterms:created xsi:type="dcterms:W3CDTF">2021-08-24T13:20:37Z</dcterms:created>
  <dcterms:modified xsi:type="dcterms:W3CDTF">2021-08-30T02:18:18Z</dcterms:modified>
</cp:coreProperties>
</file>