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B82D-CA8B-4C4C-9918-E4D51B51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A84E6-8C05-49A0-A640-B158D0434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9304-D12B-45E4-AFBF-99376590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5AED-D145-41A9-A7AD-A4C513C0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3FAD-F03E-48B0-9E84-382E3A2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4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6BD5-077B-4C0F-8E46-5EC13572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60F8-B677-4BF7-8AD2-9737F741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3055-FF57-468A-96EC-970885B9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6932-2E3F-433F-84E6-B7ABED2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4565-ADD8-4A94-A2DA-D39E36FE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DD56-259F-43C1-AFD3-CA8CAAA6B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4DDFF-C839-4678-94AC-B2F68E24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7910-01CC-4F2B-BF0E-2CCA521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BCFA-898A-4499-B7D4-2F296DF1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926C-5556-4505-818E-99F3206D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1696-9E70-4F12-95DE-5DC43FAE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5F37-37B6-45B1-8D40-7E5B6B6A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013C-2738-4DA3-A393-C80F29B7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C06D-63F3-497B-924B-BBC8862E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F6B59-FB35-4D72-9187-D726DC07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9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0313-96A8-4A79-A81A-A554837F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30E9-475D-48D6-83DA-0A621BC6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C50C-7247-45B4-A5F5-DE5B832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B558-2303-4A16-A160-2DFEFC60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BBAC-73E7-4992-80EA-3D0136A0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2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26C-976F-4964-AC18-6C3481BC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5075-51B4-4A3D-8D40-9D788F952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B22E-25FA-4486-9AEF-414A8BD77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1183-11F5-42F0-BF15-0A576C81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51AA-380D-4DDC-9D43-354DCE05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45D7-5B27-4A1D-B93C-84D917C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5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278E-BD2F-486A-944F-7B45D868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DEF2-7A64-40EB-BBF4-A649041E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B9724-8293-4264-8163-0EAC8BDC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6AF6A-E050-4C27-9F99-378FBE024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9A821-468D-488D-A5FB-92D4FAF9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DDE1C-B798-462F-B836-BC8FF159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CE1D3-9386-4A6D-8D7B-69AB6C9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07A5D-1D52-43B2-90B6-8460B15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0515-6C06-4EE9-98DD-D7FB8355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99CED-C02A-4793-A609-D0928625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A94D8-D757-476C-9270-B90608C1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2A3A5-1351-4DCC-9389-8FD90F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E0480-E067-4D14-8223-384C427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1950F-77D3-4345-BF65-59B3E844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46B39-513F-49D6-9E8E-F4D4BAC7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0CC-4566-4D48-9D35-32878C22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32B6-BE81-424D-AFE6-002826CE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6281E-6ACA-419C-9098-BDC5FFC2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1641-28F5-4497-BE7E-27FB0E06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712A-30D5-4F6D-85CA-F261CC15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8D06-7C35-4683-9202-CD7F048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02B8-D50D-4431-903B-727B18D4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CC571-C167-4041-A558-005CA60DF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1844-CF7C-4E2B-B121-F32ECF79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FBF8-3F33-43D2-9877-1E0C2E72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0A79-A2AB-4369-895A-25B06656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F3124-93F7-460E-8491-9BAF2E91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71B35-6064-4704-B03A-645045A3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A430-A46A-4C68-87E0-4CF1836F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ADC7-C290-445E-867C-FDE918E9A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D6BB-E7BB-4426-B1C0-4F12FD839ADB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82FE-979C-44E2-AEB4-75CB9E810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6A38-DE6E-4DF5-BEDE-5D00BB345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E91A-660D-4DD8-B7D2-006F3F5D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6514-F19D-40B0-A552-6CC94B457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26C75-7BFF-45D0-9B37-F2BACCF4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Introduction to Deep Learning. Deep Learning has become the main… | by  Ilija Mihajlovic | HackerNoon.com | Medium">
            <a:extLst>
              <a:ext uri="{FF2B5EF4-FFF2-40B4-BE49-F238E27FC236}">
                <a16:creationId xmlns:a16="http://schemas.microsoft.com/office/drawing/2014/main" id="{A3AF5D64-1182-4685-9271-C7362E9F0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5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45790-A0FF-42A8-A06D-2C80141D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Transfer Function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8D6E-E375-44BF-8416-543AE9A5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100" dirty="0">
                <a:solidFill>
                  <a:schemeClr val="tx2"/>
                </a:solidFill>
              </a:rPr>
              <a:t>Tanh-</a:t>
            </a:r>
          </a:p>
          <a:p>
            <a:pPr lvl="1"/>
            <a:r>
              <a:rPr lang="en-IN" sz="2100" dirty="0">
                <a:solidFill>
                  <a:schemeClr val="tx2"/>
                </a:solidFill>
              </a:rPr>
              <a:t>It’s superior to sigmoid function in which the mean of its output is very close to zero. </a:t>
            </a:r>
          </a:p>
          <a:p>
            <a:pPr lvl="1"/>
            <a:r>
              <a:rPr lang="en-IN" sz="2100" dirty="0">
                <a:solidFill>
                  <a:schemeClr val="tx2"/>
                </a:solidFill>
              </a:rPr>
              <a:t>The disadvantage that it shares with sigmoid function is that the gradient is very small on good portion of the domain.</a:t>
            </a:r>
          </a:p>
        </p:txBody>
      </p:sp>
    </p:spTree>
    <p:extLst>
      <p:ext uri="{BB962C8B-B14F-4D97-AF65-F5344CB8AC3E}">
        <p14:creationId xmlns:p14="http://schemas.microsoft.com/office/powerpoint/2010/main" val="296338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19114-16C8-4C09-B8C4-47A02F44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More related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4FD3-4A3D-480C-9F5B-ADD44A4D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2200" b="1" dirty="0">
                <a:solidFill>
                  <a:schemeClr val="tx2"/>
                </a:solidFill>
              </a:rPr>
              <a:t>Underfit-</a:t>
            </a:r>
            <a:r>
              <a:rPr lang="en-IN" sz="2200" dirty="0">
                <a:solidFill>
                  <a:schemeClr val="tx2"/>
                </a:solidFill>
              </a:rPr>
              <a:t> An underfit machine learning model is not a suitable model and will be obvious as it will have poor performance on the training data.</a:t>
            </a:r>
          </a:p>
          <a:p>
            <a:r>
              <a:rPr lang="en-IN" sz="2200" b="1" dirty="0">
                <a:solidFill>
                  <a:schemeClr val="tx2"/>
                </a:solidFill>
              </a:rPr>
              <a:t>Overfit-</a:t>
            </a:r>
            <a:r>
              <a:rPr lang="en-IN" sz="2200" dirty="0">
                <a:solidFill>
                  <a:schemeClr val="tx2"/>
                </a:solidFill>
              </a:rPr>
              <a:t> Overfitting happens when a model learns the detail and noise in the training data to the extent that it negatively impacts the performance of the model on new data.</a:t>
            </a:r>
          </a:p>
          <a:p>
            <a:r>
              <a:rPr lang="en-IN" sz="2200" b="1" dirty="0">
                <a:solidFill>
                  <a:schemeClr val="tx2"/>
                </a:solidFill>
              </a:rPr>
              <a:t>Optimal Fit- </a:t>
            </a:r>
            <a:r>
              <a:rPr lang="en-IN" sz="2200" dirty="0">
                <a:solidFill>
                  <a:schemeClr val="tx2"/>
                </a:solidFill>
              </a:rPr>
              <a:t>It is the sweet spot in fitting where the error is not too big or too small.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L | Underfitting and Overfitting - GeeksforGeeks">
            <a:extLst>
              <a:ext uri="{FF2B5EF4-FFF2-40B4-BE49-F238E27FC236}">
                <a16:creationId xmlns:a16="http://schemas.microsoft.com/office/drawing/2014/main" id="{4B41F2FF-4ADC-4E73-9E9E-CB3F660E6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93460"/>
            <a:ext cx="10905066" cy="447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B4F83-BE5A-4DB7-ABF1-E7E0AD65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CF03-1FE6-4272-A507-81752B5F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4" y="2214034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2200" dirty="0">
                <a:solidFill>
                  <a:schemeClr val="tx2"/>
                </a:solidFill>
              </a:rPr>
              <a:t>Dropout is a technique used to prevent a model from overfitting.</a:t>
            </a:r>
          </a:p>
          <a:p>
            <a:r>
              <a:rPr lang="en-IN" sz="2200" dirty="0">
                <a:solidFill>
                  <a:schemeClr val="tx2"/>
                </a:solidFill>
              </a:rPr>
              <a:t> Dropout works by randomly setting the outgoing edges of hidden units (neurons that make up hidden layers) to 0 at each update of the training phase.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ircles with Lines">
            <a:extLst>
              <a:ext uri="{FF2B5EF4-FFF2-40B4-BE49-F238E27FC236}">
                <a16:creationId xmlns:a16="http://schemas.microsoft.com/office/drawing/2014/main" id="{7D17583B-A068-49BA-BCAC-21287F6A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E1EBC-204F-4E3F-882E-BC65464E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Linear Regression Code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4800E5-FF26-42AF-B2C6-F41B7FBF1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pandas as pd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numpy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as np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from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keras.models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import Sequential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from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keras.layers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import Dense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data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pd.read_csv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('Linear_Regression.csv')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print(data)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data.drop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("Y", axis=1)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y = data["Y"]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model = Sequential()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model.add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(Dense(150,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input_dim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=1, activation="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model.add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(Dense(150, activation="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model.add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(Dense(50, activation="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model.add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(Dense(1))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model.compile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(loss="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mean_squared_error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", optimizer="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", metrics=["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mean_squared_error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model.fit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(x, y, epochs=200)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x = [[400]]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model.predict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(x))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E77B4-341E-4FE3-B956-C65603AB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Linear Regression Output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B416E-7DF8-4B12-87C5-EA2128D5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680" y="1928813"/>
            <a:ext cx="7345679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248BC-3F1E-42F5-A62D-4A565A23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Classification Code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3116C-C61A-4BCE-9B1F-8E0149C5C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pandas as pd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from keras.models import Sequential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from keras.layers import Dense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data = pd.read_csv('diabetes.csv')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print(data)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x = data.drop("Outcome", axis=1)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y = data["Outcome"]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model = Sequential()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model.add(Dense(100, input_dim=8, activation="relu"))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model.add(Dense(100, activation="relu"))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model.add(Dense(1, activation="sigmoid"))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model.compile(loss="binary_crossentropy", optimizer="adam", metrics=["accuracy"])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model.fit(x, y, epochs=159, batch_size=10)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_, accuracy = model.evaluate(x, y)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print("Model accuracy: %.2f" % (accuracy * 100))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predictions = model.predict(x)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print([round(x[0]) for x in predictions])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3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7E5B3-B037-4265-80A1-C21320E8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Classification output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C748E-61A1-4D96-A4C5-05E11D96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928813"/>
            <a:ext cx="863600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03CDD-E58D-493B-9D44-CCDF5B1F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About 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123DC9B-902A-4107-9CA8-F37A300B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Name: Pranav Ghatigar</a:t>
            </a:r>
          </a:p>
          <a:p>
            <a:r>
              <a:rPr lang="en-IN" sz="2000" dirty="0">
                <a:solidFill>
                  <a:schemeClr val="tx2"/>
                </a:solidFill>
              </a:rPr>
              <a:t>Studying at Dayananda Sagar University</a:t>
            </a:r>
          </a:p>
          <a:p>
            <a:r>
              <a:rPr lang="en-IN" sz="2000" dirty="0">
                <a:solidFill>
                  <a:schemeClr val="tx2"/>
                </a:solidFill>
              </a:rPr>
              <a:t>Computer Science and Engineering’24</a:t>
            </a:r>
          </a:p>
          <a:p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6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27FF-4ABA-4DA4-9AAA-B1631CE8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4863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Content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B3AEEB5B-0A23-4E48-ABCE-70B35E0C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968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1. </a:t>
            </a:r>
            <a:r>
              <a:rPr lang="en-IN" sz="2000" dirty="0">
                <a:solidFill>
                  <a:schemeClr val="tx2"/>
                </a:solidFill>
              </a:rPr>
              <a:t>Explain deep neural network with diagram and how to tune DNNs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</a:rPr>
              <a:t>2. Explain - Forward, Backward Propagation, Loss, Metrics, accuracy in Deep Learning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</a:rPr>
              <a:t>3. Explain following Transfer functions - Sigmoid, </a:t>
            </a:r>
            <a:r>
              <a:rPr lang="en-IN" sz="2000" dirty="0" err="1">
                <a:solidFill>
                  <a:schemeClr val="tx2"/>
                </a:solidFill>
              </a:rPr>
              <a:t>Relu</a:t>
            </a:r>
            <a:r>
              <a:rPr lang="en-IN" sz="2000" dirty="0">
                <a:solidFill>
                  <a:schemeClr val="tx2"/>
                </a:solidFill>
              </a:rPr>
              <a:t> and Tanh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</a:rPr>
              <a:t>4. What is meant by overfit, underfit, optimal fit, dropout in Deep Learning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</a:rPr>
              <a:t>5. Implement DNN for classification and Linear regression using </a:t>
            </a:r>
            <a:r>
              <a:rPr lang="en-IN" sz="2000" dirty="0" err="1">
                <a:solidFill>
                  <a:schemeClr val="tx2"/>
                </a:solidFill>
              </a:rPr>
              <a:t>Keras</a:t>
            </a:r>
            <a:r>
              <a:rPr lang="en-IN" sz="2000" dirty="0">
                <a:solidFill>
                  <a:schemeClr val="tx2"/>
                </a:solidFill>
              </a:rPr>
              <a:t> taking any dataset from Kaggle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14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45052-CE4B-4DF3-8A11-607B3709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62724"/>
            <a:ext cx="9833548" cy="1346402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DNN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5583-8C27-474E-8B03-E4D436EF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27005"/>
            <a:ext cx="9833548" cy="2693976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A Deep Neural Network (DNN) is an Artificial Neural Network (ANN) with multiple layers between the input and output layers. </a:t>
            </a:r>
          </a:p>
          <a:p>
            <a:r>
              <a:rPr lang="en-IN" sz="2000" dirty="0">
                <a:solidFill>
                  <a:schemeClr val="tx2"/>
                </a:solidFill>
              </a:rPr>
              <a:t>There are different types of neural networks but they always consist of the same components: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Neurons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Synapses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Weights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Biases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functions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Layman&amp;#39;s Guide to Deep Neural Networks | by Jojo John Moolayil | Towards  Data Science">
            <a:extLst>
              <a:ext uri="{FF2B5EF4-FFF2-40B4-BE49-F238E27FC236}">
                <a16:creationId xmlns:a16="http://schemas.microsoft.com/office/drawing/2014/main" id="{3DF61FA5-657D-4742-AB75-CBCC4C249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054" y="457200"/>
            <a:ext cx="1085589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0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776A5-2A7C-45F0-AE01-9F2868CD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Tuning of DNN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26DF-E561-4410-8079-51B0DE5C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684" y="1553133"/>
            <a:ext cx="7091655" cy="4093953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There are many techniques used to tune our neural network.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Normalizing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Supplying more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Changing the weights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Changing the activation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Increasing the number of neurons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tx2"/>
                </a:solidFill>
              </a:rPr>
              <a:t>Increase hidden layers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0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3A5DE-3140-427A-AA15-7175B56C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3223-996D-4601-9116-4160B355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 b="1"/>
              <a:t>Forward Propagation- </a:t>
            </a:r>
            <a:r>
              <a:rPr lang="en-IN" sz="2000"/>
              <a:t>The input X provides the initial information that then propagates to the hidden units at each layer and finally produce the output y.</a:t>
            </a:r>
          </a:p>
          <a:p>
            <a:r>
              <a:rPr lang="en-IN" sz="2000" b="1"/>
              <a:t>Backward Propagation- </a:t>
            </a:r>
            <a:r>
              <a:rPr lang="en-IN" sz="2000"/>
              <a:t>Allows the information to go back from the cost backward through the network in order to compute the gradient.</a:t>
            </a:r>
          </a:p>
          <a:p>
            <a:r>
              <a:rPr lang="en-IN" sz="2000" b="1"/>
              <a:t>Loss- </a:t>
            </a:r>
            <a:r>
              <a:rPr lang="en-IN" sz="2000"/>
              <a:t>Loss is nothing but a prediction error of Neural Network and the method to calculate the loss is called Loss Function.</a:t>
            </a:r>
          </a:p>
          <a:p>
            <a:r>
              <a:rPr lang="en-IN" sz="2000" b="1"/>
              <a:t>Metrics-</a:t>
            </a:r>
            <a:r>
              <a:rPr lang="en-IN" sz="2000"/>
              <a:t> A metric is a function that is used to judge the performance of your model. </a:t>
            </a:r>
          </a:p>
          <a:p>
            <a:r>
              <a:rPr lang="en-IN" sz="2000" b="1"/>
              <a:t>Accuracy-</a:t>
            </a:r>
            <a:r>
              <a:rPr lang="en-IN" sz="2000"/>
              <a:t> The ratio of all correct predictions to all predictions.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88976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1BFB-4094-4B31-AD7C-AFC0605D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Transfer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E3D-897C-457C-8E6E-AEA63B01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Sigmoid Function-</a:t>
            </a:r>
          </a:p>
          <a:p>
            <a:pPr lvl="1"/>
            <a:r>
              <a:rPr lang="en-IN" sz="2000" b="0" i="0" dirty="0">
                <a:solidFill>
                  <a:schemeClr val="tx2"/>
                </a:solidFill>
                <a:effectLst/>
                <a:latin typeface="charter"/>
              </a:rPr>
              <a:t>It’s recommended to be used only on the output layer so that we can easily interpret the output as probabilities since it has restricted output between 0 and 1. </a:t>
            </a:r>
          </a:p>
          <a:p>
            <a:pPr lvl="1"/>
            <a:r>
              <a:rPr lang="en-IN" sz="2000" b="0" i="0" dirty="0">
                <a:solidFill>
                  <a:schemeClr val="tx2"/>
                </a:solidFill>
                <a:effectLst/>
                <a:latin typeface="charter"/>
              </a:rPr>
              <a:t>One of the main disadvantages for using sigmoid function on hidden layers is that the gradient is very close to zero over a large portion of its domain which makes it slow and harder for the learning algorithm to learn.</a:t>
            </a:r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5EDBCFAA-0026-4FE4-AF62-37A59A84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AC408-18D4-483A-9D1C-3A6D6EEA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Transfer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6432-E925-4946-80D7-315EE4C1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 err="1">
                <a:solidFill>
                  <a:schemeClr val="tx2"/>
                </a:solidFill>
              </a:rPr>
              <a:t>ReLU</a:t>
            </a:r>
            <a:r>
              <a:rPr lang="en-IN" sz="2000" dirty="0">
                <a:solidFill>
                  <a:schemeClr val="tx2"/>
                </a:solidFill>
              </a:rPr>
              <a:t>-</a:t>
            </a:r>
          </a:p>
          <a:p>
            <a:pPr lvl="1"/>
            <a:r>
              <a:rPr lang="en-IN" sz="2000" dirty="0">
                <a:solidFill>
                  <a:schemeClr val="tx2"/>
                </a:solidFill>
              </a:rPr>
              <a:t>It stands for </a:t>
            </a:r>
            <a:r>
              <a:rPr lang="en-IN" sz="2000" dirty="0" err="1">
                <a:solidFill>
                  <a:schemeClr val="tx2"/>
                </a:solidFill>
              </a:rPr>
              <a:t>REctified</a:t>
            </a:r>
            <a:r>
              <a:rPr lang="en-IN" sz="2000" dirty="0">
                <a:solidFill>
                  <a:schemeClr val="tx2"/>
                </a:solidFill>
              </a:rPr>
              <a:t> Linear Unit.</a:t>
            </a:r>
          </a:p>
          <a:p>
            <a:pPr lvl="1"/>
            <a:r>
              <a:rPr lang="en-IN" sz="2000" b="0" i="0" dirty="0">
                <a:solidFill>
                  <a:schemeClr val="tx2"/>
                </a:solidFill>
                <a:effectLst/>
                <a:latin typeface="charter"/>
              </a:rPr>
              <a:t>The models that are close to linear are easy to optimize. </a:t>
            </a:r>
          </a:p>
          <a:p>
            <a:pPr lvl="1"/>
            <a:r>
              <a:rPr lang="en-IN" sz="2000" b="0" i="0" dirty="0">
                <a:solidFill>
                  <a:schemeClr val="tx2"/>
                </a:solidFill>
                <a:effectLst/>
                <a:latin typeface="charter"/>
              </a:rPr>
              <a:t>Since </a:t>
            </a:r>
            <a:r>
              <a:rPr lang="en-IN" sz="2000" b="0" i="0" dirty="0" err="1">
                <a:solidFill>
                  <a:schemeClr val="tx2"/>
                </a:solidFill>
                <a:effectLst/>
                <a:latin typeface="charter"/>
              </a:rPr>
              <a:t>ReLU</a:t>
            </a:r>
            <a:r>
              <a:rPr lang="en-IN" sz="2000" b="0" i="0" dirty="0">
                <a:solidFill>
                  <a:schemeClr val="tx2"/>
                </a:solidFill>
                <a:effectLst/>
                <a:latin typeface="charter"/>
              </a:rPr>
              <a:t> shares a lot of the properties of linear functions, it tends to work well on most of the problems. </a:t>
            </a:r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mbine">
            <a:extLst>
              <a:ext uri="{FF2B5EF4-FFF2-40B4-BE49-F238E27FC236}">
                <a16:creationId xmlns:a16="http://schemas.microsoft.com/office/drawing/2014/main" id="{ED629172-AC17-4CD6-8A05-7DDEA7650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941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JetBrains Mono</vt:lpstr>
      <vt:lpstr>Wingdings</vt:lpstr>
      <vt:lpstr>Office Theme</vt:lpstr>
      <vt:lpstr>PowerPoint Presentation</vt:lpstr>
      <vt:lpstr>About Me</vt:lpstr>
      <vt:lpstr>Content</vt:lpstr>
      <vt:lpstr>DNN</vt:lpstr>
      <vt:lpstr>PowerPoint Presentation</vt:lpstr>
      <vt:lpstr>Tuning of DNN</vt:lpstr>
      <vt:lpstr>Important terms</vt:lpstr>
      <vt:lpstr>Transfer Functions</vt:lpstr>
      <vt:lpstr>Transfer function</vt:lpstr>
      <vt:lpstr>Transfer Function</vt:lpstr>
      <vt:lpstr>More related terms</vt:lpstr>
      <vt:lpstr>PowerPoint Presentation</vt:lpstr>
      <vt:lpstr>DROPOUT</vt:lpstr>
      <vt:lpstr>Linear Regression Code</vt:lpstr>
      <vt:lpstr>Linear Regression Output</vt:lpstr>
      <vt:lpstr>Classification Code</vt:lpstr>
      <vt:lpstr>Classification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 G</dc:creator>
  <cp:lastModifiedBy>Nagaraj G</cp:lastModifiedBy>
  <cp:revision>14</cp:revision>
  <dcterms:created xsi:type="dcterms:W3CDTF">2021-09-19T05:28:17Z</dcterms:created>
  <dcterms:modified xsi:type="dcterms:W3CDTF">2021-09-24T03:09:11Z</dcterms:modified>
</cp:coreProperties>
</file>