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
  </p:notesMasterIdLst>
  <p:sldIdLst>
    <p:sldId id="256" r:id="rId2"/>
  </p:sldIdLst>
  <p:sldSz cx="36576000" cy="27432000"/>
  <p:notesSz cx="7772400" cy="10058400"/>
  <p:defaultTextStyle>
    <a:defPPr>
      <a:defRPr lang="en-US"/>
    </a:defPPr>
    <a:lvl1pPr algn="l" defTabSz="380963" rtl="0" fontAlgn="base">
      <a:spcBef>
        <a:spcPct val="0"/>
      </a:spcBef>
      <a:spcAft>
        <a:spcPct val="0"/>
      </a:spcAft>
      <a:defRPr kern="1200">
        <a:solidFill>
          <a:schemeClr val="tx1"/>
        </a:solidFill>
        <a:latin typeface="Arial" pitchFamily="-111" charset="0"/>
        <a:ea typeface="DejaVu Sans" charset="0"/>
        <a:cs typeface="DejaVu Sans" charset="0"/>
      </a:defRPr>
    </a:lvl1pPr>
    <a:lvl2pPr marL="380963" algn="l" defTabSz="380963" rtl="0" fontAlgn="base">
      <a:spcBef>
        <a:spcPct val="0"/>
      </a:spcBef>
      <a:spcAft>
        <a:spcPct val="0"/>
      </a:spcAft>
      <a:defRPr kern="1200">
        <a:solidFill>
          <a:schemeClr val="tx1"/>
        </a:solidFill>
        <a:latin typeface="Arial" pitchFamily="-111" charset="0"/>
        <a:ea typeface="DejaVu Sans" charset="0"/>
        <a:cs typeface="DejaVu Sans" charset="0"/>
      </a:defRPr>
    </a:lvl2pPr>
    <a:lvl3pPr marL="761925" algn="l" defTabSz="380963" rtl="0" fontAlgn="base">
      <a:spcBef>
        <a:spcPct val="0"/>
      </a:spcBef>
      <a:spcAft>
        <a:spcPct val="0"/>
      </a:spcAft>
      <a:defRPr kern="1200">
        <a:solidFill>
          <a:schemeClr val="tx1"/>
        </a:solidFill>
        <a:latin typeface="Arial" pitchFamily="-111" charset="0"/>
        <a:ea typeface="DejaVu Sans" charset="0"/>
        <a:cs typeface="DejaVu Sans" charset="0"/>
      </a:defRPr>
    </a:lvl3pPr>
    <a:lvl4pPr marL="1142887" algn="l" defTabSz="380963" rtl="0" fontAlgn="base">
      <a:spcBef>
        <a:spcPct val="0"/>
      </a:spcBef>
      <a:spcAft>
        <a:spcPct val="0"/>
      </a:spcAft>
      <a:defRPr kern="1200">
        <a:solidFill>
          <a:schemeClr val="tx1"/>
        </a:solidFill>
        <a:latin typeface="Arial" pitchFamily="-111" charset="0"/>
        <a:ea typeface="DejaVu Sans" charset="0"/>
        <a:cs typeface="DejaVu Sans" charset="0"/>
      </a:defRPr>
    </a:lvl4pPr>
    <a:lvl5pPr marL="1523850" algn="l" defTabSz="380963" rtl="0" fontAlgn="base">
      <a:spcBef>
        <a:spcPct val="0"/>
      </a:spcBef>
      <a:spcAft>
        <a:spcPct val="0"/>
      </a:spcAft>
      <a:defRPr kern="1200">
        <a:solidFill>
          <a:schemeClr val="tx1"/>
        </a:solidFill>
        <a:latin typeface="Arial" pitchFamily="-111" charset="0"/>
        <a:ea typeface="DejaVu Sans" charset="0"/>
        <a:cs typeface="DejaVu Sans" charset="0"/>
      </a:defRPr>
    </a:lvl5pPr>
    <a:lvl6pPr marL="1904812" algn="l" defTabSz="380963" rtl="0" eaLnBrk="1" latinLnBrk="0" hangingPunct="1">
      <a:defRPr kern="1200">
        <a:solidFill>
          <a:schemeClr val="tx1"/>
        </a:solidFill>
        <a:latin typeface="Arial" pitchFamily="-111" charset="0"/>
        <a:ea typeface="DejaVu Sans" charset="0"/>
        <a:cs typeface="DejaVu Sans" charset="0"/>
      </a:defRPr>
    </a:lvl6pPr>
    <a:lvl7pPr marL="2285775" algn="l" defTabSz="380963" rtl="0" eaLnBrk="1" latinLnBrk="0" hangingPunct="1">
      <a:defRPr kern="1200">
        <a:solidFill>
          <a:schemeClr val="tx1"/>
        </a:solidFill>
        <a:latin typeface="Arial" pitchFamily="-111" charset="0"/>
        <a:ea typeface="DejaVu Sans" charset="0"/>
        <a:cs typeface="DejaVu Sans" charset="0"/>
      </a:defRPr>
    </a:lvl7pPr>
    <a:lvl8pPr marL="2666737" algn="l" defTabSz="380963" rtl="0" eaLnBrk="1" latinLnBrk="0" hangingPunct="1">
      <a:defRPr kern="1200">
        <a:solidFill>
          <a:schemeClr val="tx1"/>
        </a:solidFill>
        <a:latin typeface="Arial" pitchFamily="-111" charset="0"/>
        <a:ea typeface="DejaVu Sans" charset="0"/>
        <a:cs typeface="DejaVu Sans" charset="0"/>
      </a:defRPr>
    </a:lvl8pPr>
    <a:lvl9pPr marL="3047699" algn="l" defTabSz="380963" rtl="0" eaLnBrk="1" latinLnBrk="0" hangingPunct="1">
      <a:defRPr kern="1200">
        <a:solidFill>
          <a:schemeClr val="tx1"/>
        </a:solidFill>
        <a:latin typeface="Arial" pitchFamily="-111" charset="0"/>
        <a:ea typeface="DejaVu Sans" charset="0"/>
        <a:cs typeface="DejaVu Sans" charset="0"/>
      </a:defRPr>
    </a:lvl9pPr>
  </p:defaultTextStyle>
  <p:extLst>
    <p:ext uri="{EFAFB233-063F-42B5-8137-9DF3F51BA10A}">
      <p15:sldGuideLst xmlns:p15="http://schemas.microsoft.com/office/powerpoint/2012/main">
        <p15:guide id="1" orient="horz" pos="864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480"/>
    <a:srgbClr val="B4455A"/>
    <a:srgbClr val="8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9" autoAdjust="0"/>
    <p:restoredTop sz="94660"/>
  </p:normalViewPr>
  <p:slideViewPr>
    <p:cSldViewPr snapToGrid="0" snapToObjects="1">
      <p:cViewPr>
        <p:scale>
          <a:sx n="66" d="100"/>
          <a:sy n="66" d="100"/>
        </p:scale>
        <p:origin x="-3018" y="60"/>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71A9164F-6062-4939-9E7C-E788D992CFF1}" type="datetimeFigureOut">
              <a:rPr lang="en-US" smtClean="0"/>
              <a:t>4/18/2020</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C2596AD-FBF5-4854-919C-20ECDF4577E0}" type="slidenum">
              <a:rPr lang="en-US" smtClean="0"/>
              <a:t>‹#›</a:t>
            </a:fld>
            <a:endParaRPr lang="en-US"/>
          </a:p>
        </p:txBody>
      </p:sp>
    </p:spTree>
    <p:extLst>
      <p:ext uri="{BB962C8B-B14F-4D97-AF65-F5344CB8AC3E}">
        <p14:creationId xmlns:p14="http://schemas.microsoft.com/office/powerpoint/2010/main" val="494678694"/>
      </p:ext>
    </p:extLst>
  </p:cSld>
  <p:clrMap bg1="lt1" tx1="dk1" bg2="lt2" tx2="dk2" accent1="accent1" accent2="accent2" accent3="accent3" accent4="accent4" accent5="accent5" accent6="accent6" hlink="hlink" folHlink="folHlink"/>
  <p:notesStyle>
    <a:lvl1pPr marL="0" algn="l" defTabSz="761925" rtl="0" eaLnBrk="1" latinLnBrk="0" hangingPunct="1">
      <a:defRPr sz="1000" kern="1200">
        <a:solidFill>
          <a:schemeClr val="tx1"/>
        </a:solidFill>
        <a:latin typeface="+mn-lt"/>
        <a:ea typeface="+mn-ea"/>
        <a:cs typeface="+mn-cs"/>
      </a:defRPr>
    </a:lvl1pPr>
    <a:lvl2pPr marL="380963" algn="l" defTabSz="761925" rtl="0" eaLnBrk="1" latinLnBrk="0" hangingPunct="1">
      <a:defRPr sz="1000" kern="1200">
        <a:solidFill>
          <a:schemeClr val="tx1"/>
        </a:solidFill>
        <a:latin typeface="+mn-lt"/>
        <a:ea typeface="+mn-ea"/>
        <a:cs typeface="+mn-cs"/>
      </a:defRPr>
    </a:lvl2pPr>
    <a:lvl3pPr marL="761925" algn="l" defTabSz="761925" rtl="0" eaLnBrk="1" latinLnBrk="0" hangingPunct="1">
      <a:defRPr sz="1000" kern="1200">
        <a:solidFill>
          <a:schemeClr val="tx1"/>
        </a:solidFill>
        <a:latin typeface="+mn-lt"/>
        <a:ea typeface="+mn-ea"/>
        <a:cs typeface="+mn-cs"/>
      </a:defRPr>
    </a:lvl3pPr>
    <a:lvl4pPr marL="1142887" algn="l" defTabSz="761925" rtl="0" eaLnBrk="1" latinLnBrk="0" hangingPunct="1">
      <a:defRPr sz="1000" kern="1200">
        <a:solidFill>
          <a:schemeClr val="tx1"/>
        </a:solidFill>
        <a:latin typeface="+mn-lt"/>
        <a:ea typeface="+mn-ea"/>
        <a:cs typeface="+mn-cs"/>
      </a:defRPr>
    </a:lvl4pPr>
    <a:lvl5pPr marL="1523850" algn="l" defTabSz="761925" rtl="0" eaLnBrk="1" latinLnBrk="0" hangingPunct="1">
      <a:defRPr sz="1000" kern="1200">
        <a:solidFill>
          <a:schemeClr val="tx1"/>
        </a:solidFill>
        <a:latin typeface="+mn-lt"/>
        <a:ea typeface="+mn-ea"/>
        <a:cs typeface="+mn-cs"/>
      </a:defRPr>
    </a:lvl5pPr>
    <a:lvl6pPr marL="1904812" algn="l" defTabSz="761925" rtl="0" eaLnBrk="1" latinLnBrk="0" hangingPunct="1">
      <a:defRPr sz="1000" kern="1200">
        <a:solidFill>
          <a:schemeClr val="tx1"/>
        </a:solidFill>
        <a:latin typeface="+mn-lt"/>
        <a:ea typeface="+mn-ea"/>
        <a:cs typeface="+mn-cs"/>
      </a:defRPr>
    </a:lvl6pPr>
    <a:lvl7pPr marL="2285775" algn="l" defTabSz="761925" rtl="0" eaLnBrk="1" latinLnBrk="0" hangingPunct="1">
      <a:defRPr sz="1000" kern="1200">
        <a:solidFill>
          <a:schemeClr val="tx1"/>
        </a:solidFill>
        <a:latin typeface="+mn-lt"/>
        <a:ea typeface="+mn-ea"/>
        <a:cs typeface="+mn-cs"/>
      </a:defRPr>
    </a:lvl7pPr>
    <a:lvl8pPr marL="2666737" algn="l" defTabSz="761925" rtl="0" eaLnBrk="1" latinLnBrk="0" hangingPunct="1">
      <a:defRPr sz="1000" kern="1200">
        <a:solidFill>
          <a:schemeClr val="tx1"/>
        </a:solidFill>
        <a:latin typeface="+mn-lt"/>
        <a:ea typeface="+mn-ea"/>
        <a:cs typeface="+mn-cs"/>
      </a:defRPr>
    </a:lvl8pPr>
    <a:lvl9pPr marL="3047699" algn="l" defTabSz="76192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596AD-FBF5-4854-919C-20ECDF4577E0}" type="slidenum">
              <a:rPr lang="en-US" smtClean="0"/>
              <a:t>1</a:t>
            </a:fld>
            <a:endParaRPr lang="en-US"/>
          </a:p>
        </p:txBody>
      </p:sp>
    </p:spTree>
    <p:extLst>
      <p:ext uri="{BB962C8B-B14F-4D97-AF65-F5344CB8AC3E}">
        <p14:creationId xmlns:p14="http://schemas.microsoft.com/office/powerpoint/2010/main" val="138691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63369-2878-4B93-99A3-771C56153E97}"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2EEF5-2992-46C1-B662-EADD8C7CED85}" type="slidenum">
              <a:rPr lang="en-US" smtClean="0"/>
              <a:t>‹#›</a:t>
            </a:fld>
            <a:endParaRPr lang="en-US"/>
          </a:p>
        </p:txBody>
      </p:sp>
    </p:spTree>
    <p:extLst>
      <p:ext uri="{BB962C8B-B14F-4D97-AF65-F5344CB8AC3E}">
        <p14:creationId xmlns:p14="http://schemas.microsoft.com/office/powerpoint/2010/main" val="382021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C66C6-2FA0-5744-8AC7-5AD7F361DA93}" type="datetimeFigureOut">
              <a:rPr lang="en-US" smtClean="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27417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C66C6-2FA0-5744-8AC7-5AD7F361DA93}" type="datetimeFigureOut">
              <a:rPr lang="en-US" smtClean="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1219199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41711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C66C6-2FA0-5744-8AC7-5AD7F361DA93}" type="datetimeFigureOut">
              <a:rPr lang="en-US" smtClean="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67243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63369-2878-4B93-99A3-771C56153E97}"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2EEF5-2992-46C1-B662-EADD8C7CED85}" type="slidenum">
              <a:rPr lang="en-US" smtClean="0"/>
              <a:t>‹#›</a:t>
            </a:fld>
            <a:endParaRPr lang="en-US"/>
          </a:p>
        </p:txBody>
      </p:sp>
      <p:sp>
        <p:nvSpPr>
          <p:cNvPr id="7" name="Rectangle 6"/>
          <p:cNvSpPr>
            <a:spLocks noChangeAspect="1"/>
          </p:cNvSpPr>
          <p:nvPr userDrawn="1"/>
        </p:nvSpPr>
        <p:spPr>
          <a:xfrm flipV="1">
            <a:off x="0" y="25336500"/>
            <a:ext cx="36576000" cy="2095500"/>
          </a:xfrm>
          <a:prstGeom prst="rect">
            <a:avLst/>
          </a:prstGeom>
          <a:gradFill flip="none" rotWithShape="1">
            <a:gsLst>
              <a:gs pos="90000">
                <a:srgbClr val="032480"/>
              </a:gs>
              <a:gs pos="100000">
                <a:srgbClr val="032480">
                  <a:alpha val="0"/>
                </a:srgbClr>
              </a:gs>
              <a:gs pos="0">
                <a:srgbClr val="032480">
                  <a:alpha val="6500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bg1"/>
              </a:solidFill>
            </a:endParaRPr>
          </a:p>
        </p:txBody>
      </p:sp>
      <p:pic>
        <p:nvPicPr>
          <p:cNvPr id="8" name="Picture 12" descr="nsf1.eps"/>
          <p:cNvPicPr>
            <a:picLocks noChangeAspect="1"/>
          </p:cNvPicPr>
          <p:nvPr userDrawn="1"/>
        </p:nvPicPr>
        <p:blipFill>
          <a:blip r:embed="rId2"/>
          <a:srcRect/>
          <a:stretch>
            <a:fillRect/>
          </a:stretch>
        </p:blipFill>
        <p:spPr bwMode="auto">
          <a:xfrm>
            <a:off x="34596193" y="25854057"/>
            <a:ext cx="1217803" cy="1217802"/>
          </a:xfrm>
          <a:prstGeom prst="rect">
            <a:avLst/>
          </a:prstGeom>
          <a:noFill/>
          <a:ln w="9525">
            <a:noFill/>
            <a:miter lim="800000"/>
            <a:headEnd/>
            <a:tailEnd/>
          </a:ln>
        </p:spPr>
      </p:pic>
      <p:sp>
        <p:nvSpPr>
          <p:cNvPr id="9" name="TextBox 13"/>
          <p:cNvSpPr txBox="1">
            <a:spLocks noChangeArrowheads="1"/>
          </p:cNvSpPr>
          <p:nvPr userDrawn="1"/>
        </p:nvSpPr>
        <p:spPr bwMode="auto">
          <a:xfrm>
            <a:off x="28088162" y="26162758"/>
            <a:ext cx="6236866" cy="686598"/>
          </a:xfrm>
          <a:prstGeom prst="rect">
            <a:avLst/>
          </a:prstGeom>
          <a:noFill/>
          <a:ln w="9525">
            <a:noFill/>
            <a:miter lim="800000"/>
            <a:headEnd/>
            <a:tailEnd/>
          </a:ln>
        </p:spPr>
        <p:txBody>
          <a:bodyPr wrap="square">
            <a:prstTxWarp prst="textNoShape">
              <a:avLst/>
            </a:prstTxWarp>
            <a:spAutoFit/>
          </a:bodyPr>
          <a:lstStyle/>
          <a:p>
            <a:r>
              <a:rPr lang="en-US" sz="1931" dirty="0">
                <a:solidFill>
                  <a:srgbClr val="FFFFFF"/>
                </a:solidFill>
                <a:latin typeface="Helvetica" pitchFamily="-111" charset="0"/>
                <a:ea typeface="Helvetica" pitchFamily="-111" charset="0"/>
                <a:cs typeface="Helvetica" pitchFamily="-111" charset="0"/>
              </a:rPr>
              <a:t>This project is funded by the NSF through the Physics Frontier Center Program </a:t>
            </a:r>
          </a:p>
        </p:txBody>
      </p:sp>
    </p:spTree>
    <p:extLst>
      <p:ext uri="{BB962C8B-B14F-4D97-AF65-F5344CB8AC3E}">
        <p14:creationId xmlns:p14="http://schemas.microsoft.com/office/powerpoint/2010/main" val="208130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FC66C6-2FA0-5744-8AC7-5AD7F361DA93}" type="datetimeFigureOut">
              <a:rPr lang="en-US" smtClean="0"/>
              <a:pPr/>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279076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C66C6-2FA0-5744-8AC7-5AD7F361DA93}" type="datetimeFigureOut">
              <a:rPr lang="en-US" smtClean="0"/>
              <a:pPr/>
              <a:t>4/18/2020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69381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FC66C6-2FA0-5744-8AC7-5AD7F361DA93}" type="datetimeFigureOut">
              <a:rPr lang="en-US" smtClean="0"/>
              <a:pPr/>
              <a:t>4/18/2020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53064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C66C6-2FA0-5744-8AC7-5AD7F361DA93}" type="datetimeFigureOut">
              <a:rPr lang="en-US" smtClean="0"/>
              <a:pPr/>
              <a:t>4/18/2020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668668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DFC66C6-2FA0-5744-8AC7-5AD7F361DA93}" type="datetimeFigureOut">
              <a:rPr lang="en-US" smtClean="0"/>
              <a:pPr/>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408254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DFC66C6-2FA0-5744-8AC7-5AD7F361DA93}" type="datetimeFigureOut">
              <a:rPr lang="en-US" smtClean="0"/>
              <a:pPr/>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247107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5DFC66C6-2FA0-5744-8AC7-5AD7F361DA93}" type="datetimeFigureOut">
              <a:rPr lang="en-US" smtClean="0"/>
              <a:pPr/>
              <a:t>4/18/2020</a:t>
            </a:fld>
            <a:endParaRPr lang="en-US" dirty="0"/>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0A5C9300-2B3A-7243-9FBA-B5A52625D785}" type="slidenum">
              <a:rPr lang="en-US" smtClean="0"/>
              <a:pPr/>
              <a:t>‹#›</a:t>
            </a:fld>
            <a:endParaRPr lang="en-US" dirty="0"/>
          </a:p>
        </p:txBody>
      </p:sp>
      <p:sp>
        <p:nvSpPr>
          <p:cNvPr id="7" name="Rectangle 6"/>
          <p:cNvSpPr/>
          <p:nvPr userDrawn="1"/>
        </p:nvSpPr>
        <p:spPr>
          <a:xfrm>
            <a:off x="1" y="1"/>
            <a:ext cx="36576000" cy="2910205"/>
          </a:xfrm>
          <a:prstGeom prst="rect">
            <a:avLst/>
          </a:prstGeom>
          <a:gradFill flip="none" rotWithShape="1">
            <a:gsLst>
              <a:gs pos="75000">
                <a:srgbClr val="032480">
                  <a:alpha val="65000"/>
                </a:srgbClr>
              </a:gs>
              <a:gs pos="100000">
                <a:srgbClr val="032480">
                  <a:alpha val="0"/>
                </a:srgbClr>
              </a:gs>
              <a:gs pos="53000">
                <a:srgbClr val="032480"/>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a:spLocks/>
          </p:cNvSpPr>
          <p:nvPr userDrawn="1"/>
        </p:nvSpPr>
        <p:spPr>
          <a:xfrm flipV="1">
            <a:off x="1" y="26118963"/>
            <a:ext cx="36576000" cy="1313036"/>
          </a:xfrm>
          <a:prstGeom prst="rect">
            <a:avLst/>
          </a:prstGeom>
          <a:solidFill>
            <a:srgbClr val="03248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bg1"/>
              </a:solidFill>
            </a:endParaRPr>
          </a:p>
        </p:txBody>
      </p:sp>
      <p:pic>
        <p:nvPicPr>
          <p:cNvPr id="9" name="Picture 12" descr="nsf1.eps"/>
          <p:cNvPicPr>
            <a:picLocks noChangeAspect="1"/>
          </p:cNvPicPr>
          <p:nvPr userDrawn="1"/>
        </p:nvPicPr>
        <p:blipFill>
          <a:blip r:embed="rId15"/>
          <a:srcRect/>
          <a:stretch>
            <a:fillRect/>
          </a:stretch>
        </p:blipFill>
        <p:spPr bwMode="auto">
          <a:xfrm>
            <a:off x="34824098" y="26155492"/>
            <a:ext cx="1217803" cy="1217802"/>
          </a:xfrm>
          <a:prstGeom prst="rect">
            <a:avLst/>
          </a:prstGeom>
          <a:noFill/>
          <a:ln w="9525">
            <a:noFill/>
            <a:miter lim="800000"/>
            <a:headEnd/>
            <a:tailEnd/>
          </a:ln>
        </p:spPr>
      </p:pic>
      <p:sp>
        <p:nvSpPr>
          <p:cNvPr id="10" name="TextBox 13"/>
          <p:cNvSpPr txBox="1">
            <a:spLocks noChangeArrowheads="1"/>
          </p:cNvSpPr>
          <p:nvPr userDrawn="1"/>
        </p:nvSpPr>
        <p:spPr bwMode="auto">
          <a:xfrm>
            <a:off x="27092774" y="26317448"/>
            <a:ext cx="7654427" cy="941412"/>
          </a:xfrm>
          <a:prstGeom prst="rect">
            <a:avLst/>
          </a:prstGeom>
          <a:noFill/>
          <a:ln w="9525">
            <a:noFill/>
            <a:miter lim="800000"/>
            <a:headEnd/>
            <a:tailEnd/>
          </a:ln>
        </p:spPr>
        <p:txBody>
          <a:bodyPr wrap="square">
            <a:prstTxWarp prst="textNoShape">
              <a:avLst/>
            </a:prstTxWarp>
            <a:spAutoFit/>
          </a:bodyPr>
          <a:lstStyle/>
          <a:p>
            <a:pPr algn="ctr"/>
            <a:r>
              <a:rPr lang="en-US" sz="1839" kern="1200" dirty="0">
                <a:solidFill>
                  <a:srgbClr val="FFFFFF"/>
                </a:solidFill>
                <a:effectLst/>
                <a:latin typeface="Arial" pitchFamily="-111" charset="0"/>
                <a:ea typeface="DejaVu Sans" charset="0"/>
                <a:cs typeface="DejaVu Sans" charset="0"/>
              </a:rPr>
              <a:t>This material is based upon work supported by the National Science Foundation under Grant No. PHY-1430152 (JINA Center for the Evolution of the Elements).</a:t>
            </a:r>
            <a:endParaRPr lang="en-US" sz="2207" dirty="0">
              <a:solidFill>
                <a:srgbClr val="FFFFFF"/>
              </a:solidFill>
              <a:latin typeface="Helvetica" pitchFamily="-111" charset="0"/>
              <a:ea typeface="Helvetica" pitchFamily="-111" charset="0"/>
              <a:cs typeface="Helvetica" pitchFamily="-111" charset="0"/>
            </a:endParaRPr>
          </a:p>
        </p:txBody>
      </p:sp>
      <p:pic>
        <p:nvPicPr>
          <p:cNvPr id="11" name="Picture 10" descr="JINA CEE only_rgb_vert.pn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04088" y="190500"/>
            <a:ext cx="2169886" cy="2476500"/>
          </a:xfrm>
          <a:prstGeom prst="rect">
            <a:avLst/>
          </a:prstGeom>
        </p:spPr>
      </p:pic>
    </p:spTree>
    <p:extLst>
      <p:ext uri="{BB962C8B-B14F-4D97-AF65-F5344CB8AC3E}">
        <p14:creationId xmlns:p14="http://schemas.microsoft.com/office/powerpoint/2010/main" val="422910476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60" r:id="rId13"/>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006871" y="0"/>
            <a:ext cx="14595430" cy="3194592"/>
          </a:xfrm>
          <a:prstGeom prst="rect">
            <a:avLst/>
          </a:prstGeom>
          <a:noFill/>
        </p:spPr>
        <p:txBody>
          <a:bodyPr wrap="square" rtlCol="0">
            <a:spAutoFit/>
          </a:bodyPr>
          <a:lstStyle/>
          <a:p>
            <a:pPr algn="ctr"/>
            <a:r>
              <a:rPr lang="en-US" sz="6000" b="1" dirty="0">
                <a:solidFill>
                  <a:schemeClr val="bg1"/>
                </a:solidFill>
                <a:latin typeface="Tahoma" pitchFamily="-111" charset="0"/>
              </a:rPr>
              <a:t>Lanthanide Database for Abundances in Neutron Star Mergers</a:t>
            </a:r>
            <a:r>
              <a:rPr lang="en-US" sz="4414" b="1" dirty="0">
                <a:solidFill>
                  <a:schemeClr val="bg1"/>
                </a:solidFill>
                <a:latin typeface="Tahoma" pitchFamily="-111" charset="0"/>
              </a:rPr>
              <a:t>
</a:t>
            </a:r>
            <a:r>
              <a:rPr lang="en-US" sz="2759" b="1" dirty="0">
                <a:solidFill>
                  <a:schemeClr val="bg1"/>
                </a:solidFill>
                <a:latin typeface="Tahoma" pitchFamily="-111" charset="0"/>
              </a:rPr>
              <a:t>Pranav Nalamwar(</a:t>
            </a:r>
            <a:r>
              <a:rPr lang="en-US" sz="2759" b="1" dirty="0" err="1">
                <a:solidFill>
                  <a:schemeClr val="bg1"/>
                </a:solidFill>
                <a:latin typeface="Tahoma" pitchFamily="-111" charset="0"/>
              </a:rPr>
              <a:t>Nalamwar@</a:t>
            </a:r>
            <a:r>
              <a:rPr lang="en-US" sz="2759" b="1" err="1">
                <a:solidFill>
                  <a:schemeClr val="bg1"/>
                </a:solidFill>
                <a:latin typeface="Tahoma" pitchFamily="-111" charset="0"/>
              </a:rPr>
              <a:t>msu</a:t>
            </a:r>
            <a:r>
              <a:rPr lang="en-US" sz="2759" b="1">
                <a:solidFill>
                  <a:schemeClr val="bg1"/>
                </a:solidFill>
                <a:latin typeface="Tahoma" pitchFamily="-111" charset="0"/>
              </a:rPr>
              <a:t>.edu)</a:t>
            </a:r>
            <a:endParaRPr lang="en-US" sz="2759" b="1" dirty="0">
              <a:solidFill>
                <a:schemeClr val="bg1"/>
              </a:solidFill>
              <a:latin typeface="Tahoma" pitchFamily="-111" charset="0"/>
            </a:endParaRPr>
          </a:p>
          <a:p>
            <a:pPr algn="ctr"/>
            <a:r>
              <a:rPr lang="en-US" dirty="0">
                <a:solidFill>
                  <a:srgbClr val="FFFFFF"/>
                </a:solidFill>
                <a:latin typeface="Tahoma" pitchFamily="-111" charset="0"/>
                <a:ea typeface="Tahoma" pitchFamily="-111" charset="0"/>
                <a:cs typeface="Tahoma" pitchFamily="-111" charset="0"/>
              </a:rPr>
              <a:t>1 Department of Physics, Michigan State University, East Lansing, MI, 48823, USA. </a:t>
            </a:r>
          </a:p>
          <a:p>
            <a:pPr algn="ctr"/>
            <a:r>
              <a:rPr lang="en-US" dirty="0">
                <a:solidFill>
                  <a:srgbClr val="FFFFFF"/>
                </a:solidFill>
                <a:latin typeface="Tahoma" pitchFamily="-111" charset="0"/>
                <a:ea typeface="Tahoma" pitchFamily="-111" charset="0"/>
                <a:cs typeface="Tahoma" pitchFamily="-111" charset="0"/>
              </a:rPr>
              <a:t>2 JINA-CEE, Michigan State University, East Lansing, MI, 48823, USA.</a:t>
            </a:r>
          </a:p>
          <a:p>
            <a:endParaRPr lang="en-US" dirty="0"/>
          </a:p>
        </p:txBody>
      </p:sp>
      <p:pic>
        <p:nvPicPr>
          <p:cNvPr id="1026" name="Picture 2" descr="Michigan State Spartans - Wikipedia">
            <a:extLst>
              <a:ext uri="{FF2B5EF4-FFF2-40B4-BE49-F238E27FC236}">
                <a16:creationId xmlns:a16="http://schemas.microsoft.com/office/drawing/2014/main" id="{B5038714-3662-4402-B8AC-5A62AB146F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5645" y="0"/>
            <a:ext cx="2470355" cy="28470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EF5D9D-3139-40ED-94C8-A3D54234BD43}"/>
              </a:ext>
            </a:extLst>
          </p:cNvPr>
          <p:cNvSpPr txBox="1"/>
          <p:nvPr/>
        </p:nvSpPr>
        <p:spPr>
          <a:xfrm>
            <a:off x="47113" y="2880216"/>
            <a:ext cx="12449687" cy="30377547"/>
          </a:xfrm>
          <a:prstGeom prst="rect">
            <a:avLst/>
          </a:prstGeom>
          <a:noFill/>
        </p:spPr>
        <p:txBody>
          <a:bodyPr wrap="square" rtlCol="0">
            <a:spAutoFit/>
          </a:bodyPr>
          <a:lstStyle/>
          <a:p>
            <a:pPr algn="ctr"/>
            <a:r>
              <a:rPr lang="en-US" sz="5400" b="1" baseline="-25000" dirty="0">
                <a:solidFill>
                  <a:srgbClr val="FF0000"/>
                </a:solidFill>
                <a:latin typeface="Times New Roman" panose="02020603050405020304" pitchFamily="18" charset="0"/>
                <a:cs typeface="Times New Roman" panose="02020603050405020304" pitchFamily="18" charset="0"/>
              </a:rPr>
              <a:t>Origin of the Heavy Elements</a:t>
            </a:r>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Supernovae, or the explosions marking the deaths of heavy stars, formed the heavier elements through the rapid neutron capture process, or r-process(see Fig.1 for formed elements). Atoms capture neutrons in a neutron-rich environment, creating a radioactive isotope that later decays into stable ones. However, a new class of astronomical event seems to be the source of the remaining r-process elements: neutron star mergers. These neutron star mergers(NSMs) are often the most neutron-rich events in the universe, so they are necessary for the formation of the rather heavy elements(see Fig.1), most notably the lanthanides and actinides. Understanding all the details to this event will uncover why there is a large abundance of elements like gold and uranium. There have been two confirmed NSMs, most notably GW170817 in 2017. This merger also had an associated kilonova, the optical transient AT2017gfo. The kilonova light curve, which shows its brightness over time, is a direct result of r-process elements, especially the lanthanides. How bright and in what bands the kilonova is in is determined by the composition and distribution of the lanthanides. By studying its optical spectra(from here on, spectra refers to optical spectra), one can deduce which elements were created in the merger event as these atoms emit light contributing to this observed spectra.</a:t>
            </a: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r>
              <a:rPr lang="en-US" sz="3600" baseline="-25000" dirty="0">
                <a:latin typeface="Times New Roman" panose="02020603050405020304" pitchFamily="18" charset="0"/>
                <a:cs typeface="Times New Roman" panose="02020603050405020304" pitchFamily="18" charset="0"/>
              </a:rPr>
              <a:t>	</a:t>
            </a:r>
            <a:r>
              <a:rPr lang="en-US" sz="5400" b="1" baseline="-25000" dirty="0">
                <a:solidFill>
                  <a:srgbClr val="FF0000"/>
                </a:solidFill>
                <a:latin typeface="Times New Roman" panose="02020603050405020304" pitchFamily="18" charset="0"/>
                <a:cs typeface="Times New Roman" panose="02020603050405020304" pitchFamily="18" charset="0"/>
              </a:rPr>
              <a:t>Motivation</a:t>
            </a:r>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Understanding how the r-process operates in NSMs is necessary to detailing how these heavy elements form. Our goal is to look at which ionization states and isoelectronic states of which elements dominate the merger mixture at late times. Between 1 hour to 2 weeks after the merger, many of the newly formed isotopes don’t have significant variations in their abundance, indicating they contribute both to the optical spectra observed and the overall abundance of the heavy elements(see Fig.3). The kilonova light curve for GW170817 is rather detailed but due to the numerous contributing lines present, the ionization states specific to the lanthanides that are important to the late time merger material should be studied(see Fig.2). Many NSM and kilonova codes use varying atomic databases for opacity and spectra calculations, so by uncovering which ionization states are important, we can measure their properties in a laboratory to benchmark all the atomic calculations used by these codes. </a:t>
            </a:r>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algn="ctr"/>
            <a:endParaRPr lang="en-US" sz="3600" u="sng"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A6FFC207-9DA1-48D2-826C-A24BA30131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490" y="9030233"/>
            <a:ext cx="9069810" cy="45349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1036520-EDD3-4817-869B-E047350D6392}"/>
              </a:ext>
            </a:extLst>
          </p:cNvPr>
          <p:cNvPicPr>
            <a:picLocks noChangeAspect="1"/>
          </p:cNvPicPr>
          <p:nvPr/>
        </p:nvPicPr>
        <p:blipFill rotWithShape="1">
          <a:blip r:embed="rId5"/>
          <a:srcRect l="29167" t="40370" r="50000" b="25746"/>
          <a:stretch/>
        </p:blipFill>
        <p:spPr>
          <a:xfrm>
            <a:off x="161247" y="19369061"/>
            <a:ext cx="6896199" cy="5413535"/>
          </a:xfrm>
          <a:prstGeom prst="rect">
            <a:avLst/>
          </a:prstGeom>
        </p:spPr>
      </p:pic>
      <p:sp>
        <p:nvSpPr>
          <p:cNvPr id="11" name="TextBox 10">
            <a:extLst>
              <a:ext uri="{FF2B5EF4-FFF2-40B4-BE49-F238E27FC236}">
                <a16:creationId xmlns:a16="http://schemas.microsoft.com/office/drawing/2014/main" id="{50A6FF22-2EB0-403B-8D68-68D73A5BABBA}"/>
              </a:ext>
            </a:extLst>
          </p:cNvPr>
          <p:cNvSpPr txBox="1"/>
          <p:nvPr/>
        </p:nvSpPr>
        <p:spPr>
          <a:xfrm>
            <a:off x="1012238" y="24998039"/>
            <a:ext cx="5042460" cy="76944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2: This light curve by Kasen et al.</a:t>
            </a:r>
            <a:r>
              <a:rPr lang="en-US" sz="1600" baseline="30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depicts the changes in the amount of light emitted by the ejecta mass, each with different fractions of lanthanides.</a:t>
            </a:r>
          </a:p>
        </p:txBody>
      </p:sp>
      <p:sp>
        <p:nvSpPr>
          <p:cNvPr id="15" name="TextBox 14">
            <a:extLst>
              <a:ext uri="{FF2B5EF4-FFF2-40B4-BE49-F238E27FC236}">
                <a16:creationId xmlns:a16="http://schemas.microsoft.com/office/drawing/2014/main" id="{6C68979A-A921-4DF6-B932-E94ECC45B500}"/>
              </a:ext>
            </a:extLst>
          </p:cNvPr>
          <p:cNvSpPr txBox="1"/>
          <p:nvPr/>
        </p:nvSpPr>
        <p:spPr>
          <a:xfrm>
            <a:off x="13036553" y="2880216"/>
            <a:ext cx="12449687" cy="23729573"/>
          </a:xfrm>
          <a:prstGeom prst="rect">
            <a:avLst/>
          </a:prstGeom>
          <a:noFill/>
        </p:spPr>
        <p:txBody>
          <a:bodyPr wrap="square" rtlCol="0">
            <a:spAutoFit/>
          </a:bodyPr>
          <a:lstStyle/>
          <a:p>
            <a:pPr algn="ctr"/>
            <a:r>
              <a:rPr lang="en-US" sz="5400" b="1" baseline="-25000" dirty="0">
                <a:solidFill>
                  <a:srgbClr val="FF0000"/>
                </a:solidFill>
                <a:latin typeface="Times New Roman" panose="02020603050405020304" pitchFamily="18" charset="0"/>
                <a:cs typeface="Times New Roman" panose="02020603050405020304" pitchFamily="18" charset="0"/>
              </a:rPr>
              <a:t>Methodology and Procedure</a:t>
            </a:r>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Skynet</a:t>
            </a:r>
            <a:r>
              <a:rPr lang="en-US" sz="2000" baseline="30000" dirty="0">
                <a:latin typeface="Times New Roman" panose="02020603050405020304" pitchFamily="18" charset="0"/>
                <a:cs typeface="Times New Roman" panose="02020603050405020304" pitchFamily="18" charset="0"/>
              </a:rPr>
              <a:t>4</a:t>
            </a:r>
            <a:r>
              <a:rPr lang="en-US" sz="3600" baseline="-25000" dirty="0">
                <a:latin typeface="Times New Roman" panose="02020603050405020304" pitchFamily="18" charset="0"/>
                <a:cs typeface="Times New Roman" panose="02020603050405020304" pitchFamily="18" charset="0"/>
              </a:rPr>
              <a:t>, a nuclear reaction network code developed by Jonas Lippuner and Luke Roberts, was utilized to output all the elemental abundances for hydrogen all the way to elements beyond oganesson. The inputs used for Skynet are the starting temperature, electron fraction, entropy, and expansion timescale, which were set to values of 6 GK, .01, 10k_b/baryon, and 7.1 </a:t>
            </a:r>
            <a:r>
              <a:rPr lang="en-US" sz="3600" baseline="-25000" dirty="0" err="1">
                <a:latin typeface="Times New Roman" panose="02020603050405020304" pitchFamily="18" charset="0"/>
                <a:cs typeface="Times New Roman" panose="02020603050405020304" pitchFamily="18" charset="0"/>
              </a:rPr>
              <a:t>ms</a:t>
            </a:r>
            <a:r>
              <a:rPr lang="en-US" sz="3600" baseline="-25000" dirty="0">
                <a:latin typeface="Times New Roman" panose="02020603050405020304" pitchFamily="18" charset="0"/>
                <a:cs typeface="Times New Roman" panose="02020603050405020304" pitchFamily="18" charset="0"/>
              </a:rPr>
              <a:t>, respectively. The Saha equation is utilized here since there is a useful relationship between the nth and (n+1)th ionization states. By solving the Saha equations, we built an abundance function that simply requires the user to input any number of elements they want and which ones to consider.  An important idea to note is that the abundance calculation code only utilizes data for elements 1 to 103 since we are focused on the lanthanides and actinides only. </a:t>
            </a: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algn="ctr"/>
            <a:endParaRPr lang="en-US" sz="3600" u="sng"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r>
              <a:rPr lang="en-US" sz="5400" b="1" baseline="-25000" dirty="0">
                <a:solidFill>
                  <a:srgbClr val="FF0000"/>
                </a:solidFill>
                <a:latin typeface="Times New Roman" panose="02020603050405020304" pitchFamily="18" charset="0"/>
                <a:cs typeface="Times New Roman" panose="02020603050405020304" pitchFamily="18" charset="0"/>
              </a:rPr>
              <a:t>Results and Analysis</a:t>
            </a:r>
          </a:p>
          <a:p>
            <a:r>
              <a:rPr lang="en-US" sz="3600" baseline="-25000" dirty="0">
                <a:latin typeface="Times New Roman" panose="02020603050405020304" pitchFamily="18" charset="0"/>
                <a:cs typeface="Times New Roman" panose="02020603050405020304" pitchFamily="18" charset="0"/>
              </a:rPr>
              <a:t>Our calculations yielded abundances of all ionization states for all elements between hydrogen and lawrencium inclusive. For all elements, the abundances for late times after approximately 10</a:t>
            </a:r>
            <a:r>
              <a:rPr lang="en-US" sz="2200" dirty="0">
                <a:latin typeface="Times New Roman" panose="02020603050405020304" pitchFamily="18" charset="0"/>
                <a:cs typeface="Times New Roman" panose="02020603050405020304" pitchFamily="18" charset="0"/>
              </a:rPr>
              <a:t>-4</a:t>
            </a:r>
            <a:r>
              <a:rPr lang="en-US" sz="2200" baseline="-25000" dirty="0">
                <a:latin typeface="Times New Roman" panose="02020603050405020304" pitchFamily="18" charset="0"/>
                <a:cs typeface="Times New Roman" panose="02020603050405020304" pitchFamily="18" charset="0"/>
              </a:rPr>
              <a:t> </a:t>
            </a:r>
            <a:r>
              <a:rPr lang="en-US" sz="3600" baseline="-25000" dirty="0">
                <a:latin typeface="Times New Roman" panose="02020603050405020304" pitchFamily="18" charset="0"/>
                <a:cs typeface="Times New Roman" panose="02020603050405020304" pitchFamily="18" charset="0"/>
              </a:rPr>
              <a:t>sec or below 10</a:t>
            </a:r>
            <a:r>
              <a:rPr lang="en-US" sz="2400" baseline="30000" dirty="0">
                <a:latin typeface="Times New Roman" panose="02020603050405020304" pitchFamily="18" charset="0"/>
                <a:cs typeface="Times New Roman" panose="02020603050405020304" pitchFamily="18" charset="0"/>
              </a:rPr>
              <a:t>1</a:t>
            </a:r>
            <a:r>
              <a:rPr lang="en-US" sz="2400" baseline="-25000" dirty="0">
                <a:latin typeface="Times New Roman" panose="02020603050405020304" pitchFamily="18" charset="0"/>
                <a:cs typeface="Times New Roman" panose="02020603050405020304" pitchFamily="18" charset="0"/>
              </a:rPr>
              <a:t> </a:t>
            </a:r>
            <a:r>
              <a:rPr lang="en-US" sz="3600" baseline="-25000" dirty="0">
                <a:latin typeface="Times New Roman" panose="02020603050405020304" pitchFamily="18" charset="0"/>
                <a:cs typeface="Times New Roman" panose="02020603050405020304" pitchFamily="18" charset="0"/>
              </a:rPr>
              <a:t>eV are negligible besides the charge neutral state. For early times, so for temperatures larger than 10</a:t>
            </a:r>
            <a:r>
              <a:rPr lang="en-US" sz="2200" dirty="0">
                <a:latin typeface="Times New Roman" panose="02020603050405020304" pitchFamily="18" charset="0"/>
                <a:cs typeface="Times New Roman" panose="02020603050405020304" pitchFamily="18" charset="0"/>
              </a:rPr>
              <a:t>4</a:t>
            </a:r>
            <a:r>
              <a:rPr lang="en-US" sz="3600" baseline="-25000" dirty="0">
                <a:latin typeface="Times New Roman" panose="02020603050405020304" pitchFamily="18" charset="0"/>
                <a:cs typeface="Times New Roman" panose="02020603050405020304" pitchFamily="18" charset="0"/>
              </a:rPr>
              <a:t> eV or before 10</a:t>
            </a:r>
            <a:r>
              <a:rPr lang="en-US" sz="2200" dirty="0">
                <a:latin typeface="Times New Roman" panose="02020603050405020304" pitchFamily="18" charset="0"/>
                <a:cs typeface="Times New Roman" panose="02020603050405020304" pitchFamily="18" charset="0"/>
              </a:rPr>
              <a:t>-2 </a:t>
            </a:r>
            <a:r>
              <a:rPr lang="en-US" sz="3600" baseline="-25000" dirty="0">
                <a:latin typeface="Times New Roman" panose="02020603050405020304" pitchFamily="18" charset="0"/>
                <a:cs typeface="Times New Roman" panose="02020603050405020304" pitchFamily="18" charset="0"/>
              </a:rPr>
              <a:t>sec, the abundances for most ionization states of any element are 0 except for the much more energetic ionization states and the fully ionized ones. Note that all the abundances should be negligible besides the fully ionized one at early times, but we did not account for electron degeneracy in the mixture. The free and bound electron fractions are calculated independent to Skynet output and contribute to the trends of the total electron fraction. The electron fraction is one of the important aspects of the Saha equation since it is an indicator of how the electrons are distributed in the medium. It affects how abundant certain states can be. All the elements’ ionization state abundances follow the same pattern: as the energy of the system decreases, a given ionization state becomes less dominant at the same time the lower states become significant, thus producing these peaks of the abundances. In fact, the crossing where the dominant species changes is approximately where the transition energy occurs. According to the ionization state calculations, the top 17 states are significant for times of 1 hour to 2 weeks. </a:t>
            </a: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D4D356B-4CC1-4655-8EB6-E88861D0089B}"/>
              </a:ext>
            </a:extLst>
          </p:cNvPr>
          <p:cNvSpPr txBox="1"/>
          <p:nvPr/>
        </p:nvSpPr>
        <p:spPr>
          <a:xfrm>
            <a:off x="20278419" y="12529026"/>
            <a:ext cx="4729852"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4: Plot of abundances for all lanthanides over time (left) based on output from Skynet. Note that the abundances at early times is noise considering there are values lower than 10</a:t>
            </a:r>
            <a:r>
              <a:rPr lang="en-US" baseline="30000" dirty="0">
                <a:latin typeface="Times New Roman" panose="02020603050405020304" pitchFamily="18" charset="0"/>
                <a:cs typeface="Times New Roman" panose="02020603050405020304" pitchFamily="18" charset="0"/>
              </a:rPr>
              <a:t>-20</a:t>
            </a:r>
            <a:r>
              <a:rPr lang="en-US" dirty="0">
                <a:latin typeface="Times New Roman" panose="02020603050405020304" pitchFamily="18" charset="0"/>
                <a:cs typeface="Times New Roman" panose="02020603050405020304" pitchFamily="18" charset="0"/>
              </a:rPr>
              <a:t>. Values become significant around 10</a:t>
            </a:r>
            <a:r>
              <a:rPr lang="en-US" baseline="300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sec.</a:t>
            </a:r>
            <a:r>
              <a:rPr lang="en-US" baseline="300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8C9A236-8C9B-49A0-82F9-32EC5A2EB277}"/>
              </a:ext>
            </a:extLst>
          </p:cNvPr>
          <p:cNvPicPr>
            <a:picLocks noChangeAspect="1"/>
          </p:cNvPicPr>
          <p:nvPr/>
        </p:nvPicPr>
        <p:blipFill>
          <a:blip r:embed="rId6"/>
          <a:stretch>
            <a:fillRect/>
          </a:stretch>
        </p:blipFill>
        <p:spPr>
          <a:xfrm>
            <a:off x="14723718" y="7134921"/>
            <a:ext cx="8993531" cy="1028270"/>
          </a:xfrm>
          <a:prstGeom prst="rect">
            <a:avLst/>
          </a:prstGeom>
        </p:spPr>
      </p:pic>
      <p:sp>
        <p:nvSpPr>
          <p:cNvPr id="16" name="TextBox 15">
            <a:extLst>
              <a:ext uri="{FF2B5EF4-FFF2-40B4-BE49-F238E27FC236}">
                <a16:creationId xmlns:a16="http://schemas.microsoft.com/office/drawing/2014/main" id="{AC09FDE7-D737-4E67-90DD-9B0CC5216A0F}"/>
              </a:ext>
            </a:extLst>
          </p:cNvPr>
          <p:cNvSpPr txBox="1"/>
          <p:nvPr/>
        </p:nvSpPr>
        <p:spPr>
          <a:xfrm>
            <a:off x="26025993" y="2880216"/>
            <a:ext cx="10502894" cy="31998503"/>
          </a:xfrm>
          <a:prstGeom prst="rect">
            <a:avLst/>
          </a:prstGeom>
          <a:noFill/>
        </p:spPr>
        <p:txBody>
          <a:bodyPr wrap="square" rtlCol="0">
            <a:spAutoFit/>
          </a:bodyPr>
          <a:lstStyle/>
          <a:p>
            <a:pPr algn="ctr"/>
            <a:r>
              <a:rPr lang="en-US" sz="5400" b="1" baseline="-25000" dirty="0">
                <a:solidFill>
                  <a:srgbClr val="FF0000"/>
                </a:solidFill>
                <a:latin typeface="Times New Roman" panose="02020603050405020304" pitchFamily="18" charset="0"/>
                <a:cs typeface="Times New Roman" panose="02020603050405020304" pitchFamily="18" charset="0"/>
              </a:rPr>
              <a:t>Conclusion</a:t>
            </a:r>
          </a:p>
          <a:p>
            <a:r>
              <a:rPr lang="en-US" sz="3600" baseline="-25000" dirty="0">
                <a:latin typeface="Times New Roman" panose="02020603050405020304" pitchFamily="18" charset="0"/>
                <a:cs typeface="Times New Roman" panose="02020603050405020304" pitchFamily="18" charset="0"/>
              </a:rPr>
              <a:t>Based on the analysis of the abundance graphs, many of the lanthanides’ and actinides’ abundances become significant after the r-process occurs. Once this happens, each element undergoes numerous atomic transitions, resulting in certain ionization states to become dominant in the merger material until the neutral state dominates for low temperatures/late times. The total ionization state abundances of the lanthanides indicate that 17 ionization states are important from one hour to two weeks, but only the neutral state and the first two ionization states are significant on the orders of days to weeks. Figure 7 shows how the number of important isoelectronic states varies over time. At late times, there are 14 important ones, reassuring there are 14 lanthanides to consider.</a:t>
            </a: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r>
              <a:rPr lang="en-US" sz="5400" b="1" baseline="-25000" dirty="0">
                <a:solidFill>
                  <a:srgbClr val="FF0000"/>
                </a:solidFill>
                <a:latin typeface="Times New Roman" panose="02020603050405020304" pitchFamily="18" charset="0"/>
                <a:cs typeface="Times New Roman" panose="02020603050405020304" pitchFamily="18" charset="0"/>
              </a:rPr>
              <a:t>Future Work</a:t>
            </a:r>
          </a:p>
          <a:p>
            <a:r>
              <a:rPr lang="en-US" sz="3600" baseline="-25000" dirty="0">
                <a:latin typeface="Times New Roman" panose="02020603050405020304" pitchFamily="18" charset="0"/>
                <a:cs typeface="Times New Roman" panose="02020603050405020304" pitchFamily="18" charset="0"/>
              </a:rPr>
              <a:t>There are a few improvements to consider for this project. For one, we excluded the partition function from the Saha equation due to its complexity. This will certainly impact our final abundance values, so we will account for them later. Also, the electron fraction is degenerate at early times, thus resulting in numerous non-zero abundances to exist at high temperatures. We did not account for this as our focus is on late times/low temperatures only. </a:t>
            </a:r>
          </a:p>
          <a:p>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Besides accounting for the partition function and the electron fraction degeneracy at early times, we will account for elements with Z larger than 103. Since the NIST table didn’t have these values, we can account for this via ionization potential calculations. Another idea is to optimize and improve the accuracy of the electron fraction calculations as it dictates how the abundances act. We could also alter the initial Skynet parameters, namely the electron fraction, and then average the abundances over the different scenarios. The next major step, however, is to set up an experiment that can measure the properties of the top 17 ionization states, such as the lines of each. To do this, we can create a mixture of these and measure the opacity of it.</a:t>
            </a:r>
          </a:p>
          <a:p>
            <a:pPr algn="ctr"/>
            <a:r>
              <a:rPr lang="en-US" sz="5400" b="1" baseline="-25000" dirty="0">
                <a:solidFill>
                  <a:srgbClr val="FF0000"/>
                </a:solidFill>
                <a:latin typeface="Times New Roman" panose="02020603050405020304" pitchFamily="18" charset="0"/>
                <a:cs typeface="Times New Roman" panose="02020603050405020304" pitchFamily="18" charset="0"/>
              </a:rPr>
              <a:t>Work Cited</a:t>
            </a:r>
          </a:p>
          <a:p>
            <a:endParaRPr lang="en-US" sz="2000" b="1" baseline="-25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aseline="3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Tanvir, N. R., et al. “The Emergence of a Lanthanide-Rich Kilonova Following the Merger of Two Neutron Stars.” </a:t>
            </a:r>
            <a:r>
              <a:rPr lang="en-US" sz="2000" i="1" dirty="0">
                <a:latin typeface="Times New Roman" panose="02020603050405020304" pitchFamily="18" charset="0"/>
                <a:cs typeface="Times New Roman" panose="02020603050405020304" pitchFamily="18" charset="0"/>
              </a:rPr>
              <a:t>The Astrophysical Journal</a:t>
            </a:r>
            <a:r>
              <a:rPr lang="en-US" sz="2000" dirty="0">
                <a:latin typeface="Times New Roman" panose="02020603050405020304" pitchFamily="18" charset="0"/>
                <a:cs typeface="Times New Roman" panose="02020603050405020304" pitchFamily="18" charset="0"/>
              </a:rPr>
              <a:t>, vol. 848, no. 2, 2017, doi:10.3847/2041-8213/aa90b6.</a:t>
            </a:r>
          </a:p>
          <a:p>
            <a:pPr marL="342900" indent="-342900">
              <a:buFont typeface="Arial" panose="020B0604020202020204" pitchFamily="34" charset="0"/>
              <a:buChar char="•"/>
            </a:pPr>
            <a:r>
              <a:rPr lang="en-US" sz="2000" baseline="30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Kasen, D . Et al. (2017). Origin of the heavy elements in binary neutron-star mergers from a gravitational-wave event. </a:t>
            </a:r>
            <a:r>
              <a:rPr lang="en-US" sz="2000" i="1" dirty="0">
                <a:latin typeface="Times New Roman" panose="02020603050405020304" pitchFamily="18" charset="0"/>
                <a:cs typeface="Times New Roman" panose="02020603050405020304" pitchFamily="18" charset="0"/>
              </a:rPr>
              <a:t>Nature,551</a:t>
            </a:r>
            <a:r>
              <a:rPr lang="en-US" sz="2000" dirty="0">
                <a:latin typeface="Times New Roman" panose="02020603050405020304" pitchFamily="18" charset="0"/>
                <a:cs typeface="Times New Roman" panose="02020603050405020304" pitchFamily="18" charset="0"/>
              </a:rPr>
              <a:t>(7678), 80-84. doi:10.1038/nature24453</a:t>
            </a:r>
          </a:p>
          <a:p>
            <a:pPr marL="342900" indent="-342900">
              <a:buFont typeface="Arial" panose="020B0604020202020204" pitchFamily="34" charset="0"/>
              <a:buChar char="•"/>
            </a:pP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Johnson, Jennifer. “Origin of the Elements in the Solar System.” </a:t>
            </a:r>
            <a:r>
              <a:rPr lang="en-US" sz="2000" i="1" dirty="0">
                <a:latin typeface="Times New Roman" panose="02020603050405020304" pitchFamily="18" charset="0"/>
                <a:cs typeface="Times New Roman" panose="02020603050405020304" pitchFamily="18" charset="0"/>
              </a:rPr>
              <a:t>Science Blog from the SDSS</a:t>
            </a:r>
            <a:r>
              <a:rPr lang="en-US" sz="2000" dirty="0">
                <a:latin typeface="Times New Roman" panose="02020603050405020304" pitchFamily="18" charset="0"/>
                <a:cs typeface="Times New Roman" panose="02020603050405020304" pitchFamily="18" charset="0"/>
              </a:rPr>
              <a:t>, Sloan Digital Sky Survey, 28 June 2017, blog.sdss.org/2017/01/09/origin-of-the-elements-in-the-solar-system/.</a:t>
            </a:r>
          </a:p>
          <a:p>
            <a:pPr marL="342900" indent="-342900">
              <a:buFont typeface="Arial" panose="020B0604020202020204" pitchFamily="34" charset="0"/>
              <a:buChar char="•"/>
            </a:pP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Lippuner, Jonas, and Luke F. Roberts. “</a:t>
            </a:r>
            <a:r>
              <a:rPr lang="en-US" sz="2000" dirty="0" err="1">
                <a:latin typeface="Times New Roman" panose="02020603050405020304" pitchFamily="18" charset="0"/>
                <a:cs typeface="Times New Roman" panose="02020603050405020304" pitchFamily="18" charset="0"/>
              </a:rPr>
              <a:t>SkyNet</a:t>
            </a:r>
            <a:r>
              <a:rPr lang="en-US" sz="2000" dirty="0">
                <a:latin typeface="Times New Roman" panose="02020603050405020304" pitchFamily="18" charset="0"/>
                <a:cs typeface="Times New Roman" panose="02020603050405020304" pitchFamily="18" charset="0"/>
              </a:rPr>
              <a:t>: A Modular Nuclear Reaction Network Library.” The Astrophysical Journal Supplement Series 233.2 (2017): 18. </a:t>
            </a:r>
            <a:r>
              <a:rPr lang="en-US" sz="2000" dirty="0" err="1">
                <a:latin typeface="Times New Roman" panose="02020603050405020304" pitchFamily="18" charset="0"/>
                <a:cs typeface="Times New Roman" panose="02020603050405020304" pitchFamily="18" charset="0"/>
              </a:rPr>
              <a:t>Crossref</a:t>
            </a:r>
            <a:r>
              <a:rPr lang="en-US" sz="2000" dirty="0">
                <a:latin typeface="Times New Roman" panose="02020603050405020304" pitchFamily="18" charset="0"/>
                <a:cs typeface="Times New Roman" panose="02020603050405020304" pitchFamily="18" charset="0"/>
              </a:rPr>
              <a:t>. Web.</a:t>
            </a:r>
          </a:p>
          <a:p>
            <a:pPr marL="342900" indent="-342900">
              <a:buFont typeface="Arial" panose="020B0604020202020204" pitchFamily="34" charset="0"/>
              <a:buChar char="•"/>
            </a:pPr>
            <a:r>
              <a:rPr lang="en-US" sz="2000" baseline="30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Kittel, Charles, and </a:t>
            </a:r>
            <a:r>
              <a:rPr lang="en-US" sz="2000" dirty="0" err="1">
                <a:latin typeface="Times New Roman" panose="02020603050405020304" pitchFamily="18" charset="0"/>
                <a:cs typeface="Times New Roman" panose="02020603050405020304" pitchFamily="18" charset="0"/>
              </a:rPr>
              <a:t>Krömer</a:t>
            </a:r>
            <a:r>
              <a:rPr lang="en-US" sz="2000" dirty="0">
                <a:latin typeface="Times New Roman" panose="02020603050405020304" pitchFamily="18" charset="0"/>
                <a:cs typeface="Times New Roman" panose="02020603050405020304" pitchFamily="18" charset="0"/>
              </a:rPr>
              <a:t> Herbert. </a:t>
            </a:r>
            <a:r>
              <a:rPr lang="en-US" sz="2000" i="1" dirty="0">
                <a:latin typeface="Times New Roman" panose="02020603050405020304" pitchFamily="18" charset="0"/>
                <a:cs typeface="Times New Roman" panose="02020603050405020304" pitchFamily="18" charset="0"/>
              </a:rPr>
              <a:t>Thermal Physics</a:t>
            </a:r>
            <a:r>
              <a:rPr lang="en-US" sz="2000" dirty="0">
                <a:latin typeface="Times New Roman" panose="02020603050405020304" pitchFamily="18" charset="0"/>
                <a:cs typeface="Times New Roman" panose="02020603050405020304" pitchFamily="18" charset="0"/>
              </a:rPr>
              <a:t>. Freeman, 1980.</a:t>
            </a:r>
          </a:p>
          <a:p>
            <a:pPr algn="ctr"/>
            <a:r>
              <a:rPr lang="en-US" sz="5400" b="1" baseline="-25000" dirty="0">
                <a:solidFill>
                  <a:srgbClr val="FF0000"/>
                </a:solidFill>
                <a:latin typeface="Times New Roman" panose="02020603050405020304" pitchFamily="18" charset="0"/>
                <a:cs typeface="Times New Roman" panose="02020603050405020304" pitchFamily="18" charset="0"/>
              </a:rPr>
              <a:t>Acknowledgements</a:t>
            </a:r>
          </a:p>
          <a:p>
            <a:r>
              <a:rPr lang="en-US" sz="2600" baseline="-25000" dirty="0">
                <a:latin typeface="Times New Roman" panose="02020603050405020304" pitchFamily="18" charset="0"/>
                <a:cs typeface="Times New Roman" panose="02020603050405020304" pitchFamily="18" charset="0"/>
              </a:rPr>
              <a:t>Jaideep Singh and Luke Roberts</a:t>
            </a:r>
          </a:p>
          <a:p>
            <a:r>
              <a:rPr lang="en-US" sz="2600" baseline="-25000" dirty="0">
                <a:latin typeface="Times New Roman" panose="02020603050405020304" pitchFamily="18" charset="0"/>
                <a:cs typeface="Times New Roman" panose="02020603050405020304" pitchFamily="18" charset="0"/>
              </a:rPr>
              <a:t>This work is supported by Michigan State University, the Honors College of Michigan State University, and the Joint Institute of Nuclear Astrophysics.</a:t>
            </a:r>
          </a:p>
          <a:p>
            <a:pPr algn="ct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CF8D2ACB-208F-44D9-83A4-080D535ACF57}"/>
              </a:ext>
            </a:extLst>
          </p:cNvPr>
          <p:cNvCxnSpPr>
            <a:cxnSpLocks/>
          </p:cNvCxnSpPr>
          <p:nvPr/>
        </p:nvCxnSpPr>
        <p:spPr>
          <a:xfrm>
            <a:off x="12610934" y="2880216"/>
            <a:ext cx="0" cy="23061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7EBDBB5-7180-4373-B027-ED89D036666D}"/>
              </a:ext>
            </a:extLst>
          </p:cNvPr>
          <p:cNvCxnSpPr>
            <a:cxnSpLocks/>
          </p:cNvCxnSpPr>
          <p:nvPr/>
        </p:nvCxnSpPr>
        <p:spPr>
          <a:xfrm>
            <a:off x="25486241" y="2880216"/>
            <a:ext cx="0" cy="23061651"/>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4485A24-5562-4509-B8D4-274DD71D17E5}"/>
              </a:ext>
            </a:extLst>
          </p:cNvPr>
          <p:cNvSpPr txBox="1"/>
          <p:nvPr/>
        </p:nvSpPr>
        <p:spPr>
          <a:xfrm>
            <a:off x="15736945" y="24998039"/>
            <a:ext cx="800344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6: Relative abundance graph of all the lanthanides’ ionization state abundances as a function of time in the merger material. The various colors represent the unique ionization states and the first 17 states are dominant at cool temperatures. </a:t>
            </a:r>
          </a:p>
        </p:txBody>
      </p:sp>
      <p:sp>
        <p:nvSpPr>
          <p:cNvPr id="18" name="TextBox 17">
            <a:extLst>
              <a:ext uri="{FF2B5EF4-FFF2-40B4-BE49-F238E27FC236}">
                <a16:creationId xmlns:a16="http://schemas.microsoft.com/office/drawing/2014/main" id="{09F37736-A0FA-4807-808A-0053CC101658}"/>
              </a:ext>
            </a:extLst>
          </p:cNvPr>
          <p:cNvSpPr txBox="1"/>
          <p:nvPr/>
        </p:nvSpPr>
        <p:spPr>
          <a:xfrm>
            <a:off x="27268417" y="12582780"/>
            <a:ext cx="7518278" cy="123110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7: The isoelectronic states abundances vary greatly over temperature. By using a minimum threshold abundance of 10</a:t>
            </a:r>
            <a:r>
              <a:rPr lang="en-US" sz="2400" baseline="30000" dirty="0">
                <a:latin typeface="Times New Roman" panose="02020603050405020304" pitchFamily="18"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,we found the number of isoelectronic states contributing to the number of lines affecting the kilonova light curve to be around 14.</a:t>
            </a:r>
            <a:endParaRPr lang="en-US" sz="20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2034CFB0-6403-49AC-9CF6-CDDD1004FA2C}"/>
              </a:ext>
            </a:extLst>
          </p:cNvPr>
          <p:cNvPicPr>
            <a:picLocks noChangeAspect="1"/>
          </p:cNvPicPr>
          <p:nvPr/>
        </p:nvPicPr>
        <p:blipFill>
          <a:blip r:embed="rId7"/>
          <a:stretch>
            <a:fillRect/>
          </a:stretch>
        </p:blipFill>
        <p:spPr>
          <a:xfrm>
            <a:off x="26810603" y="7588013"/>
            <a:ext cx="8433907" cy="4994767"/>
          </a:xfrm>
          <a:prstGeom prst="rect">
            <a:avLst/>
          </a:prstGeom>
        </p:spPr>
      </p:pic>
      <p:sp>
        <p:nvSpPr>
          <p:cNvPr id="21" name="TextBox 20">
            <a:extLst>
              <a:ext uri="{FF2B5EF4-FFF2-40B4-BE49-F238E27FC236}">
                <a16:creationId xmlns:a16="http://schemas.microsoft.com/office/drawing/2014/main" id="{670C8FA1-AC9E-43C2-89C0-E80AA7E1FD74}"/>
              </a:ext>
            </a:extLst>
          </p:cNvPr>
          <p:cNvSpPr txBox="1"/>
          <p:nvPr/>
        </p:nvSpPr>
        <p:spPr>
          <a:xfrm>
            <a:off x="1331491" y="13710068"/>
            <a:ext cx="10157668" cy="707886"/>
          </a:xfrm>
          <a:prstGeom prst="rect">
            <a:avLst/>
          </a:prstGeom>
          <a:noFill/>
        </p:spPr>
        <p:txBody>
          <a:bodyPr wrap="square" rtlCol="0">
            <a:spAutoFit/>
          </a:bodyPr>
          <a:lstStyle/>
          <a:p>
            <a:r>
              <a:rPr lang="en-US" sz="2400" baseline="-25000" dirty="0">
                <a:latin typeface="Times New Roman" panose="02020603050405020304" pitchFamily="18" charset="0"/>
                <a:cs typeface="Times New Roman" panose="02020603050405020304" pitchFamily="18" charset="0"/>
              </a:rPr>
              <a:t>Figure 1:  Periodic table of the elements color coded by the element source</a:t>
            </a:r>
            <a:r>
              <a:rPr lang="en-US" sz="2400" baseline="30000" dirty="0">
                <a:latin typeface="Times New Roman" panose="02020603050405020304" pitchFamily="18" charset="0"/>
                <a:cs typeface="Times New Roman" panose="02020603050405020304" pitchFamily="18" charset="0"/>
              </a:rPr>
              <a:t>3</a:t>
            </a:r>
            <a:r>
              <a:rPr lang="en-US" sz="2400" baseline="-25000" dirty="0">
                <a:latin typeface="Times New Roman" panose="02020603050405020304" pitchFamily="18" charset="0"/>
                <a:cs typeface="Times New Roman" panose="02020603050405020304" pitchFamily="18" charset="0"/>
              </a:rPr>
              <a:t>. Note the trend where most of the elements, starting from Sr to Pu, are mainly created by neutron star mergers. Other contributions come from supernovae.</a:t>
            </a:r>
            <a:endParaRPr lang="en-US" sz="2400" dirty="0"/>
          </a:p>
        </p:txBody>
      </p:sp>
      <p:pic>
        <p:nvPicPr>
          <p:cNvPr id="24" name="Picture 23">
            <a:extLst>
              <a:ext uri="{FF2B5EF4-FFF2-40B4-BE49-F238E27FC236}">
                <a16:creationId xmlns:a16="http://schemas.microsoft.com/office/drawing/2014/main" id="{2F47DA1D-5FE8-441F-BBB1-F6820F60BB4C}"/>
              </a:ext>
            </a:extLst>
          </p:cNvPr>
          <p:cNvPicPr>
            <a:picLocks noChangeAspect="1"/>
          </p:cNvPicPr>
          <p:nvPr/>
        </p:nvPicPr>
        <p:blipFill>
          <a:blip r:embed="rId8"/>
          <a:stretch>
            <a:fillRect/>
          </a:stretch>
        </p:blipFill>
        <p:spPr>
          <a:xfrm>
            <a:off x="7506630" y="19021986"/>
            <a:ext cx="4749464" cy="5976054"/>
          </a:xfrm>
          <a:prstGeom prst="rect">
            <a:avLst/>
          </a:prstGeom>
        </p:spPr>
      </p:pic>
      <p:sp>
        <p:nvSpPr>
          <p:cNvPr id="29" name="TextBox 28">
            <a:extLst>
              <a:ext uri="{FF2B5EF4-FFF2-40B4-BE49-F238E27FC236}">
                <a16:creationId xmlns:a16="http://schemas.microsoft.com/office/drawing/2014/main" id="{52E3406B-BED3-47A4-8CF3-852291DA057F}"/>
              </a:ext>
            </a:extLst>
          </p:cNvPr>
          <p:cNvSpPr txBox="1"/>
          <p:nvPr/>
        </p:nvSpPr>
        <p:spPr>
          <a:xfrm>
            <a:off x="7019822" y="24998039"/>
            <a:ext cx="5165493"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3: AB magnitude, or the absolute magnitude based on spectral flux densities, vs the wavelength for the spectra of AT2017gfo across 12 days of observation</a:t>
            </a:r>
            <a:r>
              <a:rPr lang="en-US" sz="1600" baseline="300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 Note the various color changes in the overall spectra from blue to red since the start of observations.</a:t>
            </a:r>
          </a:p>
        </p:txBody>
      </p:sp>
      <p:sp>
        <p:nvSpPr>
          <p:cNvPr id="28" name="TextBox 27">
            <a:extLst>
              <a:ext uri="{FF2B5EF4-FFF2-40B4-BE49-F238E27FC236}">
                <a16:creationId xmlns:a16="http://schemas.microsoft.com/office/drawing/2014/main" id="{72212FD8-003B-474E-B9BE-167F99CA0525}"/>
              </a:ext>
            </a:extLst>
          </p:cNvPr>
          <p:cNvSpPr txBox="1"/>
          <p:nvPr/>
        </p:nvSpPr>
        <p:spPr>
          <a:xfrm>
            <a:off x="13538153" y="8555589"/>
            <a:ext cx="11408337" cy="101566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Equation 1: The Saha equation</a:t>
            </a:r>
            <a:r>
              <a:rPr lang="en-US" baseline="30000"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(top) is the backbone of all the ionization state abundance calculations. Y</a:t>
            </a:r>
            <a:r>
              <a:rPr lang="en-US" baseline="-25000" dirty="0">
                <a:latin typeface="Times New Roman" panose="02020603050405020304" pitchFamily="18" charset="0"/>
                <a:cs typeface="Times New Roman" panose="02020603050405020304" pitchFamily="18" charset="0"/>
              </a:rPr>
              <a:t>Z,I+1 </a:t>
            </a:r>
            <a:r>
              <a:rPr lang="en-US" dirty="0">
                <a:latin typeface="Times New Roman" panose="02020603050405020304" pitchFamily="18" charset="0"/>
                <a:cs typeface="Times New Roman" panose="02020603050405020304" pitchFamily="18" charset="0"/>
              </a:rPr>
              <a:t>/ Y</a:t>
            </a:r>
            <a:r>
              <a:rPr lang="en-US" baseline="-25000"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 refers to the ratio of the Z+1 ionization state abundance to the </a:t>
            </a:r>
            <a:r>
              <a:rPr lang="en-US" dirty="0" err="1">
                <a:latin typeface="Times New Roman" panose="02020603050405020304" pitchFamily="18" charset="0"/>
                <a:cs typeface="Times New Roman" panose="02020603050405020304" pitchFamily="18" charset="0"/>
              </a:rPr>
              <a:t>Zth</a:t>
            </a:r>
            <a:r>
              <a:rPr lang="en-US" dirty="0">
                <a:latin typeface="Times New Roman" panose="02020603050405020304" pitchFamily="18" charset="0"/>
                <a:cs typeface="Times New Roman" panose="02020603050405020304" pitchFamily="18" charset="0"/>
              </a:rPr>
              <a:t> ionization state abundance. </a:t>
            </a:r>
            <a:r>
              <a:rPr lang="en-US"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e,tot</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the total electron fraction of the merger material, f is the proportion of the Y</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that is free, and </a:t>
            </a:r>
            <a:r>
              <a:rPr lang="el-GR" sz="2200" dirty="0">
                <a:latin typeface="Times New Roman" panose="02020603050405020304" pitchFamily="18" charset="0"/>
                <a:cs typeface="Times New Roman" panose="02020603050405020304" pitchFamily="18" charset="0"/>
              </a:rPr>
              <a:t>χ</a:t>
            </a:r>
            <a:r>
              <a:rPr lang="en-US" sz="2200" baseline="-25000" dirty="0" err="1">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the ionization potential of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ionization state</a:t>
            </a:r>
          </a:p>
        </p:txBody>
      </p:sp>
      <p:pic>
        <p:nvPicPr>
          <p:cNvPr id="32" name="Picture 31">
            <a:extLst>
              <a:ext uri="{FF2B5EF4-FFF2-40B4-BE49-F238E27FC236}">
                <a16:creationId xmlns:a16="http://schemas.microsoft.com/office/drawing/2014/main" id="{FC7BB0A7-7241-4B7E-8612-A7662C35A719}"/>
              </a:ext>
            </a:extLst>
          </p:cNvPr>
          <p:cNvPicPr>
            <a:picLocks noChangeAspect="1"/>
          </p:cNvPicPr>
          <p:nvPr/>
        </p:nvPicPr>
        <p:blipFill rotWithShape="1">
          <a:blip r:embed="rId9"/>
          <a:srcRect t="3774"/>
          <a:stretch/>
        </p:blipFill>
        <p:spPr>
          <a:xfrm>
            <a:off x="13484812" y="20855553"/>
            <a:ext cx="10876898" cy="4043192"/>
          </a:xfrm>
          <a:prstGeom prst="rect">
            <a:avLst/>
          </a:prstGeom>
        </p:spPr>
      </p:pic>
      <p:pic>
        <p:nvPicPr>
          <p:cNvPr id="33" name="Picture 32">
            <a:extLst>
              <a:ext uri="{FF2B5EF4-FFF2-40B4-BE49-F238E27FC236}">
                <a16:creationId xmlns:a16="http://schemas.microsoft.com/office/drawing/2014/main" id="{2FEC19F3-187E-459A-976C-7BF36A2C8ABD}"/>
              </a:ext>
            </a:extLst>
          </p:cNvPr>
          <p:cNvPicPr>
            <a:picLocks noChangeAspect="1"/>
          </p:cNvPicPr>
          <p:nvPr/>
        </p:nvPicPr>
        <p:blipFill rotWithShape="1">
          <a:blip r:embed="rId10"/>
          <a:srcRect l="3146" r="2154" b="4381"/>
          <a:stretch/>
        </p:blipFill>
        <p:spPr>
          <a:xfrm>
            <a:off x="13484812" y="9906399"/>
            <a:ext cx="6253854" cy="4494859"/>
          </a:xfrm>
          <a:prstGeom prst="rect">
            <a:avLst/>
          </a:prstGeom>
        </p:spPr>
      </p:pic>
      <p:pic>
        <p:nvPicPr>
          <p:cNvPr id="34" name="Picture 33">
            <a:extLst>
              <a:ext uri="{FF2B5EF4-FFF2-40B4-BE49-F238E27FC236}">
                <a16:creationId xmlns:a16="http://schemas.microsoft.com/office/drawing/2014/main" id="{3103FB78-E9B5-4798-BF1B-47573CEF2367}"/>
              </a:ext>
            </a:extLst>
          </p:cNvPr>
          <p:cNvPicPr>
            <a:picLocks noChangeAspect="1"/>
          </p:cNvPicPr>
          <p:nvPr/>
        </p:nvPicPr>
        <p:blipFill>
          <a:blip r:embed="rId11"/>
          <a:stretch>
            <a:fillRect/>
          </a:stretch>
        </p:blipFill>
        <p:spPr>
          <a:xfrm>
            <a:off x="20623151" y="10503528"/>
            <a:ext cx="2928700" cy="1583081"/>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 April 2020 Poster-OLD</Template>
  <TotalTime>1462</TotalTime>
  <Words>1814</Words>
  <Application>Microsoft Office PowerPoint</Application>
  <PresentationFormat>Custom</PresentationFormat>
  <Paragraphs>156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Helvetica</vt:lpstr>
      <vt:lpstr>Tahoma</vt:lpstr>
      <vt:lpstr>Times New Roman</vt:lpstr>
      <vt:lpstr>Office Theme</vt:lpstr>
      <vt:lpstr>PowerPoint Presentation</vt:lpstr>
    </vt:vector>
  </TitlesOfParts>
  <Manager/>
  <Company>NSCL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Pranav Nalamwar</dc:creator>
  <cp:keywords/>
  <dc:description/>
  <cp:lastModifiedBy>Pranav Nalamwar</cp:lastModifiedBy>
  <cp:revision>506</cp:revision>
  <cp:lastPrinted>2013-04-26T18:11:56Z</cp:lastPrinted>
  <dcterms:created xsi:type="dcterms:W3CDTF">2020-04-13T23:52:25Z</dcterms:created>
  <dcterms:modified xsi:type="dcterms:W3CDTF">2020-04-18T18:43:37Z</dcterms:modified>
  <cp:category/>
</cp:coreProperties>
</file>