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sldIdLst>
    <p:sldId id="256" r:id="rId2"/>
    <p:sldId id="257" r:id="rId3"/>
    <p:sldId id="263" r:id="rId4"/>
    <p:sldId id="258" r:id="rId5"/>
    <p:sldId id="259" r:id="rId6"/>
    <p:sldId id="260" r:id="rId7"/>
    <p:sldId id="261" r:id="rId8"/>
    <p:sldId id="262" r:id="rId9"/>
    <p:sldId id="265" r:id="rId10"/>
    <p:sldId id="264"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88" d="100"/>
          <a:sy n="88" d="100"/>
        </p:scale>
        <p:origin x="49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FFD81CB-259F-478C-8901-AC1899149347}" type="datetimeFigureOut">
              <a:rPr lang="en-IN" smtClean="0"/>
              <a:t>08-07-2020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FDDD996-7127-4ED6-BFC2-B60CFE6BE4D1}" type="slidenum">
              <a:rPr lang="en-IN" smtClean="0"/>
              <a:t>‹#›</a:t>
            </a:fld>
            <a:endParaRPr lang="en-IN"/>
          </a:p>
        </p:txBody>
      </p:sp>
    </p:spTree>
    <p:extLst>
      <p:ext uri="{BB962C8B-B14F-4D97-AF65-F5344CB8AC3E}">
        <p14:creationId xmlns:p14="http://schemas.microsoft.com/office/powerpoint/2010/main" val="27258666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FFD81CB-259F-478C-8901-AC1899149347}" type="datetimeFigureOut">
              <a:rPr lang="en-IN" smtClean="0"/>
              <a:t>08-07-2020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FDDD996-7127-4ED6-BFC2-B60CFE6BE4D1}" type="slidenum">
              <a:rPr lang="en-IN" smtClean="0"/>
              <a:t>‹#›</a:t>
            </a:fld>
            <a:endParaRPr lang="en-IN"/>
          </a:p>
        </p:txBody>
      </p:sp>
    </p:spTree>
    <p:extLst>
      <p:ext uri="{BB962C8B-B14F-4D97-AF65-F5344CB8AC3E}">
        <p14:creationId xmlns:p14="http://schemas.microsoft.com/office/powerpoint/2010/main" val="1903655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FFD81CB-259F-478C-8901-AC1899149347}" type="datetimeFigureOut">
              <a:rPr lang="en-IN" smtClean="0"/>
              <a:t>08-07-2020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FDDD996-7127-4ED6-BFC2-B60CFE6BE4D1}"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1851754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FFD81CB-259F-478C-8901-AC1899149347}" type="datetimeFigureOut">
              <a:rPr lang="en-IN" smtClean="0"/>
              <a:t>08-07-2020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FDDD996-7127-4ED6-BFC2-B60CFE6BE4D1}" type="slidenum">
              <a:rPr lang="en-IN" smtClean="0"/>
              <a:t>‹#›</a:t>
            </a:fld>
            <a:endParaRPr lang="en-IN"/>
          </a:p>
        </p:txBody>
      </p:sp>
    </p:spTree>
    <p:extLst>
      <p:ext uri="{BB962C8B-B14F-4D97-AF65-F5344CB8AC3E}">
        <p14:creationId xmlns:p14="http://schemas.microsoft.com/office/powerpoint/2010/main" val="17931524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FFD81CB-259F-478C-8901-AC1899149347}" type="datetimeFigureOut">
              <a:rPr lang="en-IN" smtClean="0"/>
              <a:t>08-07-2020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FDDD996-7127-4ED6-BFC2-B60CFE6BE4D1}"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2616658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FFD81CB-259F-478C-8901-AC1899149347}" type="datetimeFigureOut">
              <a:rPr lang="en-IN" smtClean="0"/>
              <a:t>08-07-2020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FDDD996-7127-4ED6-BFC2-B60CFE6BE4D1}" type="slidenum">
              <a:rPr lang="en-IN" smtClean="0"/>
              <a:t>‹#›</a:t>
            </a:fld>
            <a:endParaRPr lang="en-IN"/>
          </a:p>
        </p:txBody>
      </p:sp>
    </p:spTree>
    <p:extLst>
      <p:ext uri="{BB962C8B-B14F-4D97-AF65-F5344CB8AC3E}">
        <p14:creationId xmlns:p14="http://schemas.microsoft.com/office/powerpoint/2010/main" val="404250172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FFD81CB-259F-478C-8901-AC1899149347}" type="datetimeFigureOut">
              <a:rPr lang="en-IN" smtClean="0"/>
              <a:t>08-07-2020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FDDD996-7127-4ED6-BFC2-B60CFE6BE4D1}" type="slidenum">
              <a:rPr lang="en-IN" smtClean="0"/>
              <a:t>‹#›</a:t>
            </a:fld>
            <a:endParaRPr lang="en-IN"/>
          </a:p>
        </p:txBody>
      </p:sp>
    </p:spTree>
    <p:extLst>
      <p:ext uri="{BB962C8B-B14F-4D97-AF65-F5344CB8AC3E}">
        <p14:creationId xmlns:p14="http://schemas.microsoft.com/office/powerpoint/2010/main" val="10509914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FFD81CB-259F-478C-8901-AC1899149347}" type="datetimeFigureOut">
              <a:rPr lang="en-IN" smtClean="0"/>
              <a:t>08-07-2020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FDDD996-7127-4ED6-BFC2-B60CFE6BE4D1}" type="slidenum">
              <a:rPr lang="en-IN" smtClean="0"/>
              <a:t>‹#›</a:t>
            </a:fld>
            <a:endParaRPr lang="en-IN"/>
          </a:p>
        </p:txBody>
      </p:sp>
    </p:spTree>
    <p:extLst>
      <p:ext uri="{BB962C8B-B14F-4D97-AF65-F5344CB8AC3E}">
        <p14:creationId xmlns:p14="http://schemas.microsoft.com/office/powerpoint/2010/main" val="35164955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FFD81CB-259F-478C-8901-AC1899149347}" type="datetimeFigureOut">
              <a:rPr lang="en-IN" smtClean="0"/>
              <a:t>08-07-2020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FDDD996-7127-4ED6-BFC2-B60CFE6BE4D1}" type="slidenum">
              <a:rPr lang="en-IN" smtClean="0"/>
              <a:t>‹#›</a:t>
            </a:fld>
            <a:endParaRPr lang="en-IN"/>
          </a:p>
        </p:txBody>
      </p:sp>
    </p:spTree>
    <p:extLst>
      <p:ext uri="{BB962C8B-B14F-4D97-AF65-F5344CB8AC3E}">
        <p14:creationId xmlns:p14="http://schemas.microsoft.com/office/powerpoint/2010/main" val="12385830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FFD81CB-259F-478C-8901-AC1899149347}" type="datetimeFigureOut">
              <a:rPr lang="en-IN" smtClean="0"/>
              <a:t>08-07-2020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FDDD996-7127-4ED6-BFC2-B60CFE6BE4D1}" type="slidenum">
              <a:rPr lang="en-IN" smtClean="0"/>
              <a:t>‹#›</a:t>
            </a:fld>
            <a:endParaRPr lang="en-IN"/>
          </a:p>
        </p:txBody>
      </p:sp>
    </p:spTree>
    <p:extLst>
      <p:ext uri="{BB962C8B-B14F-4D97-AF65-F5344CB8AC3E}">
        <p14:creationId xmlns:p14="http://schemas.microsoft.com/office/powerpoint/2010/main" val="23670717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FFD81CB-259F-478C-8901-AC1899149347}" type="datetimeFigureOut">
              <a:rPr lang="en-IN" smtClean="0"/>
              <a:t>08-07-2020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FDDD996-7127-4ED6-BFC2-B60CFE6BE4D1}" type="slidenum">
              <a:rPr lang="en-IN" smtClean="0"/>
              <a:t>‹#›</a:t>
            </a:fld>
            <a:endParaRPr lang="en-IN"/>
          </a:p>
        </p:txBody>
      </p:sp>
    </p:spTree>
    <p:extLst>
      <p:ext uri="{BB962C8B-B14F-4D97-AF65-F5344CB8AC3E}">
        <p14:creationId xmlns:p14="http://schemas.microsoft.com/office/powerpoint/2010/main" val="18218321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FFD81CB-259F-478C-8901-AC1899149347}" type="datetimeFigureOut">
              <a:rPr lang="en-IN" smtClean="0"/>
              <a:t>08-07-2020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FDDD996-7127-4ED6-BFC2-B60CFE6BE4D1}" type="slidenum">
              <a:rPr lang="en-IN" smtClean="0"/>
              <a:t>‹#›</a:t>
            </a:fld>
            <a:endParaRPr lang="en-IN"/>
          </a:p>
        </p:txBody>
      </p:sp>
    </p:spTree>
    <p:extLst>
      <p:ext uri="{BB962C8B-B14F-4D97-AF65-F5344CB8AC3E}">
        <p14:creationId xmlns:p14="http://schemas.microsoft.com/office/powerpoint/2010/main" val="15696000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FFD81CB-259F-478C-8901-AC1899149347}" type="datetimeFigureOut">
              <a:rPr lang="en-IN" smtClean="0"/>
              <a:t>08-07-2020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FDDD996-7127-4ED6-BFC2-B60CFE6BE4D1}" type="slidenum">
              <a:rPr lang="en-IN" smtClean="0"/>
              <a:t>‹#›</a:t>
            </a:fld>
            <a:endParaRPr lang="en-IN"/>
          </a:p>
        </p:txBody>
      </p:sp>
    </p:spTree>
    <p:extLst>
      <p:ext uri="{BB962C8B-B14F-4D97-AF65-F5344CB8AC3E}">
        <p14:creationId xmlns:p14="http://schemas.microsoft.com/office/powerpoint/2010/main" val="32458647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FFD81CB-259F-478C-8901-AC1899149347}" type="datetimeFigureOut">
              <a:rPr lang="en-IN" smtClean="0"/>
              <a:t>08-07-2020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FDDD996-7127-4ED6-BFC2-B60CFE6BE4D1}" type="slidenum">
              <a:rPr lang="en-IN" smtClean="0"/>
              <a:t>‹#›</a:t>
            </a:fld>
            <a:endParaRPr lang="en-IN"/>
          </a:p>
        </p:txBody>
      </p:sp>
    </p:spTree>
    <p:extLst>
      <p:ext uri="{BB962C8B-B14F-4D97-AF65-F5344CB8AC3E}">
        <p14:creationId xmlns:p14="http://schemas.microsoft.com/office/powerpoint/2010/main" val="21762964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FFD81CB-259F-478C-8901-AC1899149347}" type="datetimeFigureOut">
              <a:rPr lang="en-IN" smtClean="0"/>
              <a:t>08-07-2020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FDDD996-7127-4ED6-BFC2-B60CFE6BE4D1}" type="slidenum">
              <a:rPr lang="en-IN" smtClean="0"/>
              <a:t>‹#›</a:t>
            </a:fld>
            <a:endParaRPr lang="en-IN"/>
          </a:p>
        </p:txBody>
      </p:sp>
    </p:spTree>
    <p:extLst>
      <p:ext uri="{BB962C8B-B14F-4D97-AF65-F5344CB8AC3E}">
        <p14:creationId xmlns:p14="http://schemas.microsoft.com/office/powerpoint/2010/main" val="23919844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DFFD81CB-259F-478C-8901-AC1899149347}" type="datetimeFigureOut">
              <a:rPr lang="en-IN" smtClean="0"/>
              <a:t>08-07-2020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FDDD996-7127-4ED6-BFC2-B60CFE6BE4D1}" type="slidenum">
              <a:rPr lang="en-IN" smtClean="0"/>
              <a:t>‹#›</a:t>
            </a:fld>
            <a:endParaRPr lang="en-IN"/>
          </a:p>
        </p:txBody>
      </p:sp>
    </p:spTree>
    <p:extLst>
      <p:ext uri="{BB962C8B-B14F-4D97-AF65-F5344CB8AC3E}">
        <p14:creationId xmlns:p14="http://schemas.microsoft.com/office/powerpoint/2010/main" val="12483982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FFD81CB-259F-478C-8901-AC1899149347}" type="datetimeFigureOut">
              <a:rPr lang="en-IN" smtClean="0"/>
              <a:t>08-07-2020</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AFDDD996-7127-4ED6-BFC2-B60CFE6BE4D1}" type="slidenum">
              <a:rPr lang="en-IN" smtClean="0"/>
              <a:t>‹#›</a:t>
            </a:fld>
            <a:endParaRPr lang="en-IN"/>
          </a:p>
        </p:txBody>
      </p:sp>
    </p:spTree>
    <p:extLst>
      <p:ext uri="{BB962C8B-B14F-4D97-AF65-F5344CB8AC3E}">
        <p14:creationId xmlns:p14="http://schemas.microsoft.com/office/powerpoint/2010/main" val="3219489574"/>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 id="2147483702" r:id="rId13"/>
    <p:sldLayoutId id="2147483703" r:id="rId14"/>
    <p:sldLayoutId id="2147483704" r:id="rId15"/>
    <p:sldLayoutId id="2147483705"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smtClean="0"/>
              <a:t>CHENNAI PROPERTY PRICE PREDICTION</a:t>
            </a:r>
            <a:endParaRPr lang="en-IN" dirty="0"/>
          </a:p>
        </p:txBody>
      </p:sp>
      <p:sp>
        <p:nvSpPr>
          <p:cNvPr id="3" name="Subtitle 2"/>
          <p:cNvSpPr>
            <a:spLocks noGrp="1"/>
          </p:cNvSpPr>
          <p:nvPr>
            <p:ph type="subTitle" idx="1"/>
          </p:nvPr>
        </p:nvSpPr>
        <p:spPr/>
        <p:txBody>
          <a:bodyPr/>
          <a:lstStyle/>
          <a:p>
            <a:endParaRPr lang="en-IN" smtClean="0"/>
          </a:p>
          <a:p>
            <a:endParaRPr lang="en-IN" smtClean="0"/>
          </a:p>
          <a:p>
            <a:endParaRPr lang="en-IN" smtClean="0"/>
          </a:p>
          <a:p>
            <a:endParaRPr lang="en-IN" smtClean="0"/>
          </a:p>
          <a:p>
            <a:endParaRPr lang="en-IN" smtClean="0"/>
          </a:p>
          <a:p>
            <a:endParaRPr lang="en-IN" dirty="0"/>
          </a:p>
        </p:txBody>
      </p:sp>
      <p:sp>
        <p:nvSpPr>
          <p:cNvPr id="13" name="TextBox 12"/>
          <p:cNvSpPr txBox="1"/>
          <p:nvPr/>
        </p:nvSpPr>
        <p:spPr>
          <a:xfrm>
            <a:off x="1349829" y="374469"/>
            <a:ext cx="9396549" cy="677108"/>
          </a:xfrm>
          <a:prstGeom prst="rect">
            <a:avLst/>
          </a:prstGeom>
          <a:noFill/>
        </p:spPr>
        <p:txBody>
          <a:bodyPr wrap="square" rtlCol="0">
            <a:spAutoFit/>
            <a:scene3d>
              <a:camera prst="orthographicFront"/>
              <a:lightRig rig="soft" dir="t">
                <a:rot lat="0" lon="0" rev="15600000"/>
              </a:lightRig>
            </a:scene3d>
            <a:sp3d extrusionH="57150" prstMaterial="softEdge">
              <a:bevelT w="25400" h="38100"/>
            </a:sp3d>
          </a:bodyPr>
          <a:lstStyle/>
          <a:p>
            <a:pPr algn="ctr"/>
            <a:r>
              <a:rPr lang="en-IN" sz="3800" b="1" dirty="0" smtClean="0">
                <a:ln/>
                <a:solidFill>
                  <a:schemeClr val="accent4"/>
                </a:solidFill>
              </a:rPr>
              <a:t>CHENNAI PROPERTY PRICE PREDICITION</a:t>
            </a:r>
            <a:endParaRPr lang="en-IN" sz="3800" b="1" dirty="0">
              <a:ln/>
              <a:solidFill>
                <a:schemeClr val="accent4"/>
              </a:solidFill>
            </a:endParaRPr>
          </a:p>
        </p:txBody>
      </p:sp>
      <p:pic>
        <p:nvPicPr>
          <p:cNvPr id="15" name="Picture 14"/>
          <p:cNvPicPr>
            <a:picLocks noChangeAspect="1"/>
          </p:cNvPicPr>
          <p:nvPr/>
        </p:nvPicPr>
        <p:blipFill>
          <a:blip r:embed="rId2"/>
          <a:stretch>
            <a:fillRect/>
          </a:stretch>
        </p:blipFill>
        <p:spPr>
          <a:xfrm>
            <a:off x="0" y="0"/>
            <a:ext cx="12191999" cy="6858000"/>
          </a:xfrm>
          <a:prstGeom prst="rect">
            <a:avLst/>
          </a:prstGeom>
        </p:spPr>
      </p:pic>
      <p:pic>
        <p:nvPicPr>
          <p:cNvPr id="19" name="Picture 1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19498" y="1654628"/>
            <a:ext cx="9326880" cy="4772297"/>
          </a:xfrm>
          <a:prstGeom prst="rect">
            <a:avLst/>
          </a:prstGeom>
        </p:spPr>
      </p:pic>
      <p:sp>
        <p:nvSpPr>
          <p:cNvPr id="16" name="TextBox 15"/>
          <p:cNvSpPr txBox="1"/>
          <p:nvPr/>
        </p:nvSpPr>
        <p:spPr>
          <a:xfrm>
            <a:off x="1367731" y="487885"/>
            <a:ext cx="9396549" cy="707886"/>
          </a:xfrm>
          <a:prstGeom prst="rect">
            <a:avLst/>
          </a:prstGeom>
          <a:noFill/>
        </p:spPr>
        <p:txBody>
          <a:bodyPr wrap="square" rtlCol="0">
            <a:spAutoFit/>
            <a:scene3d>
              <a:camera prst="orthographicFront"/>
              <a:lightRig rig="soft" dir="t">
                <a:rot lat="0" lon="0" rev="15600000"/>
              </a:lightRig>
            </a:scene3d>
            <a:sp3d extrusionH="57150" prstMaterial="softEdge">
              <a:bevelT w="25400" h="38100"/>
            </a:sp3d>
          </a:bodyPr>
          <a:lstStyle/>
          <a:p>
            <a:pPr algn="ctr"/>
            <a:r>
              <a:rPr lang="en-IN" sz="4000" b="1" dirty="0" smtClean="0">
                <a:ln/>
                <a:solidFill>
                  <a:schemeClr val="accent4"/>
                </a:solidFill>
              </a:rPr>
              <a:t>CHENNAI PROPERTY PRICE PREDICTION</a:t>
            </a:r>
            <a:endParaRPr lang="en-IN" sz="4000" b="1" dirty="0">
              <a:ln/>
              <a:solidFill>
                <a:schemeClr val="accent4"/>
              </a:solidFill>
            </a:endParaRPr>
          </a:p>
        </p:txBody>
      </p:sp>
    </p:spTree>
    <p:extLst>
      <p:ext uri="{BB962C8B-B14F-4D97-AF65-F5344CB8AC3E}">
        <p14:creationId xmlns:p14="http://schemas.microsoft.com/office/powerpoint/2010/main" val="4897399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MULTIPLE LINEAR REGRESSION</a:t>
            </a:r>
            <a:endParaRPr lang="en-IN" dirty="0"/>
          </a:p>
        </p:txBody>
      </p:sp>
      <p:sp>
        <p:nvSpPr>
          <p:cNvPr id="3" name="Content Placeholder 2"/>
          <p:cNvSpPr>
            <a:spLocks noGrp="1"/>
          </p:cNvSpPr>
          <p:nvPr>
            <p:ph idx="1"/>
          </p:nvPr>
        </p:nvSpPr>
        <p:spPr>
          <a:xfrm>
            <a:off x="677334" y="1724296"/>
            <a:ext cx="8596668" cy="4345577"/>
          </a:xfrm>
        </p:spPr>
        <p:txBody>
          <a:bodyPr>
            <a:normAutofit/>
          </a:bodyPr>
          <a:lstStyle/>
          <a:p>
            <a:r>
              <a:rPr lang="en-IN" sz="4000" dirty="0" smtClean="0"/>
              <a:t>The multiple linear regression model built is trained with the training data and the price per square feet of the test data is predicted</a:t>
            </a:r>
            <a:endParaRPr lang="en-IN" sz="4000" dirty="0"/>
          </a:p>
        </p:txBody>
      </p:sp>
    </p:spTree>
    <p:extLst>
      <p:ext uri="{BB962C8B-B14F-4D97-AF65-F5344CB8AC3E}">
        <p14:creationId xmlns:p14="http://schemas.microsoft.com/office/powerpoint/2010/main" val="14765754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ADDITIONAL INSIGHTS</a:t>
            </a:r>
            <a:endParaRPr lang="en-IN" dirty="0"/>
          </a:p>
        </p:txBody>
      </p:sp>
      <p:pic>
        <p:nvPicPr>
          <p:cNvPr id="4" name="Content Placeholder 3"/>
          <p:cNvPicPr>
            <a:picLocks noGrp="1"/>
          </p:cNvPicPr>
          <p:nvPr>
            <p:ph idx="1"/>
          </p:nvPr>
        </p:nvPicPr>
        <p:blipFill>
          <a:blip r:embed="rId2"/>
          <a:stretch>
            <a:fillRect/>
          </a:stretch>
        </p:blipFill>
        <p:spPr>
          <a:xfrm>
            <a:off x="751546" y="1392396"/>
            <a:ext cx="4491014" cy="2857500"/>
          </a:xfrm>
          <a:prstGeom prst="rect">
            <a:avLst/>
          </a:prstGeom>
        </p:spPr>
      </p:pic>
      <p:pic>
        <p:nvPicPr>
          <p:cNvPr id="5" name="Content Placeholder 3"/>
          <p:cNvPicPr>
            <a:picLocks/>
          </p:cNvPicPr>
          <p:nvPr/>
        </p:nvPicPr>
        <p:blipFill>
          <a:blip r:embed="rId3"/>
          <a:stretch>
            <a:fillRect/>
          </a:stretch>
        </p:blipFill>
        <p:spPr>
          <a:xfrm>
            <a:off x="6113417" y="1392396"/>
            <a:ext cx="5149838" cy="2857500"/>
          </a:xfrm>
          <a:prstGeom prst="rect">
            <a:avLst/>
          </a:prstGeom>
        </p:spPr>
      </p:pic>
      <p:sp>
        <p:nvSpPr>
          <p:cNvPr id="6" name="TextBox 5"/>
          <p:cNvSpPr txBox="1"/>
          <p:nvPr/>
        </p:nvSpPr>
        <p:spPr>
          <a:xfrm>
            <a:off x="677334" y="4345577"/>
            <a:ext cx="4878735" cy="2246769"/>
          </a:xfrm>
          <a:prstGeom prst="rect">
            <a:avLst/>
          </a:prstGeom>
          <a:noFill/>
        </p:spPr>
        <p:txBody>
          <a:bodyPr wrap="square" rtlCol="0">
            <a:spAutoFit/>
          </a:bodyPr>
          <a:lstStyle/>
          <a:p>
            <a:pPr algn="ctr"/>
            <a:r>
              <a:rPr lang="en-IN" sz="2800" dirty="0" smtClean="0"/>
              <a:t>The house prices at Anna Nagar, </a:t>
            </a:r>
            <a:r>
              <a:rPr lang="en-IN" sz="2800" dirty="0" err="1" smtClean="0"/>
              <a:t>Adyar</a:t>
            </a:r>
            <a:r>
              <a:rPr lang="en-IN" sz="2800" dirty="0"/>
              <a:t> </a:t>
            </a:r>
            <a:r>
              <a:rPr lang="en-IN" sz="2800" dirty="0" smtClean="0"/>
              <a:t>and T Nagar are comparatively high compared to other neighbourhoods</a:t>
            </a:r>
            <a:endParaRPr lang="en-IN" sz="2800" dirty="0"/>
          </a:p>
        </p:txBody>
      </p:sp>
      <p:sp>
        <p:nvSpPr>
          <p:cNvPr id="7" name="TextBox 6"/>
          <p:cNvSpPr txBox="1"/>
          <p:nvPr/>
        </p:nvSpPr>
        <p:spPr>
          <a:xfrm>
            <a:off x="6384520" y="4345577"/>
            <a:ext cx="4878735" cy="1384995"/>
          </a:xfrm>
          <a:prstGeom prst="rect">
            <a:avLst/>
          </a:prstGeom>
          <a:noFill/>
        </p:spPr>
        <p:txBody>
          <a:bodyPr wrap="square" rtlCol="0">
            <a:spAutoFit/>
          </a:bodyPr>
          <a:lstStyle/>
          <a:p>
            <a:pPr algn="ctr"/>
            <a:r>
              <a:rPr lang="en-IN" sz="2800" dirty="0" smtClean="0"/>
              <a:t>Commercial properties are generally high priced than other properties </a:t>
            </a:r>
            <a:endParaRPr lang="en-IN" sz="2800" dirty="0"/>
          </a:p>
        </p:txBody>
      </p:sp>
    </p:spTree>
    <p:extLst>
      <p:ext uri="{BB962C8B-B14F-4D97-AF65-F5344CB8AC3E}">
        <p14:creationId xmlns:p14="http://schemas.microsoft.com/office/powerpoint/2010/main" val="3237193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87977"/>
          </a:xfrm>
        </p:spPr>
        <p:txBody>
          <a:bodyPr/>
          <a:lstStyle/>
          <a:p>
            <a:pPr algn="ctr"/>
            <a:r>
              <a:rPr lang="en-IN" dirty="0" smtClean="0"/>
              <a:t>CONCLUSION</a:t>
            </a:r>
            <a:endParaRPr lang="en-IN" dirty="0"/>
          </a:p>
        </p:txBody>
      </p:sp>
      <p:sp>
        <p:nvSpPr>
          <p:cNvPr id="3" name="Content Placeholder 2"/>
          <p:cNvSpPr>
            <a:spLocks noGrp="1"/>
          </p:cNvSpPr>
          <p:nvPr>
            <p:ph idx="1"/>
          </p:nvPr>
        </p:nvSpPr>
        <p:spPr>
          <a:xfrm>
            <a:off x="677334" y="1515291"/>
            <a:ext cx="8596668" cy="4526071"/>
          </a:xfrm>
        </p:spPr>
        <p:txBody>
          <a:bodyPr>
            <a:noAutofit/>
          </a:bodyPr>
          <a:lstStyle/>
          <a:p>
            <a:r>
              <a:rPr lang="en-IN" sz="2400" dirty="0" smtClean="0"/>
              <a:t>The model built and trained using the data set is capable of predicting the prices per square feet of the property given as input.</a:t>
            </a:r>
          </a:p>
          <a:p>
            <a:r>
              <a:rPr lang="en-IN" sz="2400" dirty="0" smtClean="0"/>
              <a:t>Model proves to be useful to three parties</a:t>
            </a:r>
          </a:p>
          <a:p>
            <a:pPr>
              <a:buFont typeface="+mj-lt"/>
              <a:buAutoNum type="arabicPeriod"/>
            </a:pPr>
            <a:r>
              <a:rPr lang="en-IN" sz="2400" dirty="0"/>
              <a:t> </a:t>
            </a:r>
            <a:r>
              <a:rPr lang="en-IN" sz="2400" dirty="0" smtClean="0"/>
              <a:t>Buyers</a:t>
            </a:r>
          </a:p>
          <a:p>
            <a:pPr>
              <a:buFont typeface="+mj-lt"/>
              <a:buAutoNum type="arabicPeriod"/>
            </a:pPr>
            <a:r>
              <a:rPr lang="en-IN" sz="2400" dirty="0" smtClean="0"/>
              <a:t>Sellers</a:t>
            </a:r>
          </a:p>
          <a:p>
            <a:pPr>
              <a:buFont typeface="+mj-lt"/>
              <a:buAutoNum type="arabicPeriod"/>
            </a:pPr>
            <a:r>
              <a:rPr lang="en-IN" sz="2400" dirty="0" smtClean="0"/>
              <a:t>Property brokers</a:t>
            </a:r>
          </a:p>
          <a:p>
            <a:r>
              <a:rPr lang="en-IN" sz="2400" dirty="0" smtClean="0"/>
              <a:t>This model with further improvements and increased precession is capable of potentially impacting the way the real estate business function</a:t>
            </a:r>
            <a:endParaRPr lang="en-IN" sz="2400" dirty="0"/>
          </a:p>
        </p:txBody>
      </p:sp>
    </p:spTree>
    <p:extLst>
      <p:ext uri="{BB962C8B-B14F-4D97-AF65-F5344CB8AC3E}">
        <p14:creationId xmlns:p14="http://schemas.microsoft.com/office/powerpoint/2010/main" val="39210867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TARGETED GROUPS</a:t>
            </a:r>
            <a:endParaRPr lang="en-IN" dirty="0"/>
          </a:p>
        </p:txBody>
      </p:sp>
      <p:sp>
        <p:nvSpPr>
          <p:cNvPr id="3" name="Content Placeholder 2"/>
          <p:cNvSpPr>
            <a:spLocks noGrp="1"/>
          </p:cNvSpPr>
          <p:nvPr>
            <p:ph idx="1"/>
          </p:nvPr>
        </p:nvSpPr>
        <p:spPr/>
        <p:txBody>
          <a:bodyPr/>
          <a:lstStyle/>
          <a:p>
            <a:pPr marL="0" indent="0" algn="just">
              <a:buNone/>
            </a:pPr>
            <a:r>
              <a:rPr lang="en-IN" sz="4000" b="1" dirty="0" smtClean="0"/>
              <a:t>The model can be useful to</a:t>
            </a:r>
          </a:p>
          <a:p>
            <a:pPr algn="just"/>
            <a:r>
              <a:rPr lang="en-IN" sz="2400" dirty="0" smtClean="0"/>
              <a:t>Buying party interested to purchase a property</a:t>
            </a:r>
          </a:p>
          <a:p>
            <a:pPr algn="just"/>
            <a:r>
              <a:rPr lang="en-IN" sz="2400" dirty="0" smtClean="0"/>
              <a:t>Selling party to reason the price fixed on the property</a:t>
            </a:r>
          </a:p>
          <a:p>
            <a:pPr algn="just"/>
            <a:r>
              <a:rPr lang="en-IN" sz="2400" dirty="0" smtClean="0"/>
              <a:t>Property brokers to refer the price trends</a:t>
            </a:r>
            <a:endParaRPr lang="en-IN" sz="2400" dirty="0"/>
          </a:p>
        </p:txBody>
      </p:sp>
    </p:spTree>
    <p:extLst>
      <p:ext uri="{BB962C8B-B14F-4D97-AF65-F5344CB8AC3E}">
        <p14:creationId xmlns:p14="http://schemas.microsoft.com/office/powerpoint/2010/main" val="13578245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83025" y="618308"/>
            <a:ext cx="8596668" cy="766354"/>
          </a:xfrm>
        </p:spPr>
        <p:txBody>
          <a:bodyPr/>
          <a:lstStyle/>
          <a:p>
            <a:pPr algn="ctr"/>
            <a:r>
              <a:rPr lang="en-IN" dirty="0" smtClean="0"/>
              <a:t>REDUCING THE NUMBER OF ATTRIBUTES</a:t>
            </a:r>
            <a:endParaRPr lang="en-IN"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677333" y="2160589"/>
                <a:ext cx="10069043" cy="3880773"/>
              </a:xfrm>
            </p:spPr>
            <p:txBody>
              <a:bodyPr/>
              <a:lstStyle/>
              <a:p>
                <a:pPr marL="0" indent="0" algn="just">
                  <a:buNone/>
                </a:pPr>
                <a:r>
                  <a:rPr lang="en-IN" sz="2400" dirty="0"/>
                  <a:t>The attributes such as number of rooms, number of bathrooms and the square feet measurement of the property, registration cost, other expenses and the total cost of the property can be replaced with a single column price per square feet</a:t>
                </a:r>
                <a:r>
                  <a:rPr lang="en-IN" sz="2400" dirty="0" smtClean="0"/>
                  <a:t>.</a:t>
                </a:r>
              </a:p>
              <a:p>
                <a:pPr marL="0" indent="0" algn="just">
                  <a:buNone/>
                </a:pPr>
                <a:endParaRPr lang="en-IN" sz="2400" dirty="0"/>
              </a:p>
              <a:p>
                <a:pPr marL="0" indent="0">
                  <a:buNone/>
                </a:pPr>
                <a14:m>
                  <m:oMathPara xmlns:m="http://schemas.openxmlformats.org/officeDocument/2006/math">
                    <m:oMathParaPr>
                      <m:jc m:val="centerGroup"/>
                    </m:oMathParaPr>
                    <m:oMath xmlns:m="http://schemas.openxmlformats.org/officeDocument/2006/math">
                      <m:r>
                        <a:rPr lang="en-IN" sz="2400" i="1"/>
                        <m:t>𝑃𝑟𝑖𝑐𝑒</m:t>
                      </m:r>
                      <m:r>
                        <a:rPr lang="en-IN" sz="2400" i="1"/>
                        <m:t> </m:t>
                      </m:r>
                      <m:r>
                        <a:rPr lang="en-IN" sz="2400" i="1"/>
                        <m:t>𝑝𝑒𝑟</m:t>
                      </m:r>
                      <m:r>
                        <a:rPr lang="en-IN" sz="2400" i="1"/>
                        <m:t> </m:t>
                      </m:r>
                      <m:r>
                        <a:rPr lang="en-IN" sz="2400" i="1"/>
                        <m:t>𝑠𝑞𝑓𝑡</m:t>
                      </m:r>
                      <m:r>
                        <a:rPr lang="en-IN" sz="2400" i="1"/>
                        <m:t>=</m:t>
                      </m:r>
                      <m:f>
                        <m:fPr>
                          <m:ctrlPr>
                            <a:rPr lang="en-IN" sz="2400" i="1"/>
                          </m:ctrlPr>
                        </m:fPr>
                        <m:num>
                          <m:r>
                            <a:rPr lang="en-IN" sz="2400" i="1"/>
                            <m:t>𝑇𝑜𝑡𝑎𝑙</m:t>
                          </m:r>
                          <m:r>
                            <a:rPr lang="en-IN" sz="2400" i="1"/>
                            <m:t> </m:t>
                          </m:r>
                          <m:r>
                            <a:rPr lang="en-IN" sz="2400" i="1"/>
                            <m:t>𝑐𝑜𝑠𝑡</m:t>
                          </m:r>
                          <m:r>
                            <a:rPr lang="en-IN" sz="2400" i="1"/>
                            <m:t>+</m:t>
                          </m:r>
                          <m:r>
                            <a:rPr lang="en-IN" sz="2400" i="1"/>
                            <m:t>𝑅𝑒𝑔𝑖𝑠𝑡𝑟𝑎𝑡𝑖𝑜𝑛</m:t>
                          </m:r>
                          <m:r>
                            <a:rPr lang="en-IN" sz="2400" i="1"/>
                            <m:t> </m:t>
                          </m:r>
                          <m:r>
                            <a:rPr lang="en-IN" sz="2400" i="1"/>
                            <m:t>𝑐𝑜𝑠𝑡</m:t>
                          </m:r>
                          <m:r>
                            <a:rPr lang="en-IN" sz="2400" i="1"/>
                            <m:t>+</m:t>
                          </m:r>
                          <m:r>
                            <a:rPr lang="en-IN" sz="2400" i="1"/>
                            <m:t>𝑂𝑡h𝑒𝑟</m:t>
                          </m:r>
                          <m:r>
                            <a:rPr lang="en-IN" sz="2400" i="1"/>
                            <m:t> </m:t>
                          </m:r>
                          <m:r>
                            <a:rPr lang="en-IN" sz="2400" i="1"/>
                            <m:t>𝑒𝑥𝑝𝑒𝑛𝑠𝑒𝑠</m:t>
                          </m:r>
                        </m:num>
                        <m:den>
                          <m:r>
                            <a:rPr lang="en-IN" sz="2400" i="1"/>
                            <m:t>𝑠𝑞𝑢𝑎𝑟𝑒</m:t>
                          </m:r>
                          <m:r>
                            <a:rPr lang="en-IN" sz="2400" i="1"/>
                            <m:t> </m:t>
                          </m:r>
                          <m:r>
                            <a:rPr lang="en-IN" sz="2400" i="1"/>
                            <m:t>𝑓𝑒𝑒𝑡</m:t>
                          </m:r>
                          <m:r>
                            <a:rPr lang="en-IN" sz="2400" i="1"/>
                            <m:t> </m:t>
                          </m:r>
                          <m:r>
                            <a:rPr lang="en-IN" sz="2400" i="1"/>
                            <m:t>𝑚𝑒𝑎𝑠𝑢𝑟𝑒𝑚𝑒𝑛𝑡</m:t>
                          </m:r>
                        </m:den>
                      </m:f>
                    </m:oMath>
                  </m:oMathPara>
                </a14:m>
                <a:endParaRPr lang="en-IN" sz="2400" dirty="0"/>
              </a:p>
              <a:p>
                <a:pPr marL="0" indent="0">
                  <a:buNone/>
                </a:pPr>
                <a:endParaRPr lang="en-IN"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677333" y="2160589"/>
                <a:ext cx="10069043" cy="3880773"/>
              </a:xfrm>
              <a:blipFill>
                <a:blip r:embed="rId2"/>
                <a:stretch>
                  <a:fillRect l="-908" t="-1256" r="-969"/>
                </a:stretch>
              </a:blipFill>
            </p:spPr>
            <p:txBody>
              <a:bodyPr/>
              <a:lstStyle/>
              <a:p>
                <a:r>
                  <a:rPr lang="en-IN">
                    <a:noFill/>
                  </a:rPr>
                  <a:t> </a:t>
                </a:r>
              </a:p>
            </p:txBody>
          </p:sp>
        </mc:Fallback>
      </mc:AlternateContent>
    </p:spTree>
    <p:extLst>
      <p:ext uri="{BB962C8B-B14F-4D97-AF65-F5344CB8AC3E}">
        <p14:creationId xmlns:p14="http://schemas.microsoft.com/office/powerpoint/2010/main" val="22556638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EXPLORATORY ANALYSIS INVOLVED</a:t>
            </a:r>
            <a:endParaRPr lang="en-IN" dirty="0"/>
          </a:p>
        </p:txBody>
      </p:sp>
      <p:pic>
        <p:nvPicPr>
          <p:cNvPr id="4" name="Content Placeholder 3"/>
          <p:cNvPicPr>
            <a:picLocks noGrp="1"/>
          </p:cNvPicPr>
          <p:nvPr>
            <p:ph idx="1"/>
          </p:nvPr>
        </p:nvPicPr>
        <p:blipFill>
          <a:blip r:embed="rId2"/>
          <a:stretch>
            <a:fillRect/>
          </a:stretch>
        </p:blipFill>
        <p:spPr>
          <a:xfrm>
            <a:off x="2464525" y="1361643"/>
            <a:ext cx="6096000" cy="3645786"/>
          </a:xfrm>
          <a:prstGeom prst="rect">
            <a:avLst/>
          </a:prstGeom>
        </p:spPr>
      </p:pic>
      <p:sp>
        <p:nvSpPr>
          <p:cNvPr id="6" name="TextBox 5"/>
          <p:cNvSpPr txBox="1"/>
          <p:nvPr/>
        </p:nvSpPr>
        <p:spPr>
          <a:xfrm>
            <a:off x="792480" y="5077097"/>
            <a:ext cx="10450286" cy="1569660"/>
          </a:xfrm>
          <a:prstGeom prst="rect">
            <a:avLst/>
          </a:prstGeom>
          <a:noFill/>
        </p:spPr>
        <p:txBody>
          <a:bodyPr wrap="square" rtlCol="0">
            <a:spAutoFit/>
          </a:bodyPr>
          <a:lstStyle/>
          <a:p>
            <a:pPr algn="ctr"/>
            <a:r>
              <a:rPr lang="en-IN" sz="2400" dirty="0"/>
              <a:t>The box plot shown above is plotted for type of building vs Price per square </a:t>
            </a:r>
            <a:r>
              <a:rPr lang="en-IN" sz="2400" dirty="0" smtClean="0"/>
              <a:t>feet. Significant overlap of the categories indicate this categorical variable is not a potential predictor</a:t>
            </a:r>
            <a:endParaRPr lang="en-IN" sz="2400" dirty="0"/>
          </a:p>
          <a:p>
            <a:pPr algn="ctr"/>
            <a:endParaRPr lang="en-IN" sz="2400" dirty="0"/>
          </a:p>
        </p:txBody>
      </p:sp>
    </p:spTree>
    <p:extLst>
      <p:ext uri="{BB962C8B-B14F-4D97-AF65-F5344CB8AC3E}">
        <p14:creationId xmlns:p14="http://schemas.microsoft.com/office/powerpoint/2010/main" val="228676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a:stretch>
            <a:fillRect/>
          </a:stretch>
        </p:blipFill>
        <p:spPr>
          <a:xfrm>
            <a:off x="2299064" y="731521"/>
            <a:ext cx="6578044" cy="4203337"/>
          </a:xfrm>
          <a:prstGeom prst="rect">
            <a:avLst/>
          </a:prstGeom>
        </p:spPr>
      </p:pic>
      <p:sp>
        <p:nvSpPr>
          <p:cNvPr id="5" name="TextBox 4"/>
          <p:cNvSpPr txBox="1"/>
          <p:nvPr/>
        </p:nvSpPr>
        <p:spPr>
          <a:xfrm>
            <a:off x="546706" y="5303520"/>
            <a:ext cx="10835397" cy="1384995"/>
          </a:xfrm>
          <a:prstGeom prst="rect">
            <a:avLst/>
          </a:prstGeom>
          <a:noFill/>
        </p:spPr>
        <p:txBody>
          <a:bodyPr wrap="square" rtlCol="0">
            <a:spAutoFit/>
          </a:bodyPr>
          <a:lstStyle/>
          <a:p>
            <a:pPr algn="ctr"/>
            <a:r>
              <a:rPr lang="en-IN" sz="2800" dirty="0" smtClean="0"/>
              <a:t>The box plot shown above is plotted for type of building vs Price per square feet. </a:t>
            </a:r>
            <a:r>
              <a:rPr lang="en-IN" sz="2800" dirty="0"/>
              <a:t>Significant overlap of the categories indicate this categorical variable is not a potential predictor</a:t>
            </a:r>
          </a:p>
        </p:txBody>
      </p:sp>
    </p:spTree>
    <p:extLst>
      <p:ext uri="{BB962C8B-B14F-4D97-AF65-F5344CB8AC3E}">
        <p14:creationId xmlns:p14="http://schemas.microsoft.com/office/powerpoint/2010/main" val="10250067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a:stretch>
            <a:fillRect/>
          </a:stretch>
        </p:blipFill>
        <p:spPr>
          <a:xfrm>
            <a:off x="2325189" y="627018"/>
            <a:ext cx="6426925" cy="3814356"/>
          </a:xfrm>
          <a:prstGeom prst="rect">
            <a:avLst/>
          </a:prstGeom>
        </p:spPr>
      </p:pic>
      <p:sp>
        <p:nvSpPr>
          <p:cNvPr id="5" name="TextBox 4"/>
          <p:cNvSpPr txBox="1"/>
          <p:nvPr/>
        </p:nvSpPr>
        <p:spPr>
          <a:xfrm>
            <a:off x="572831" y="4833257"/>
            <a:ext cx="10835397" cy="1384995"/>
          </a:xfrm>
          <a:prstGeom prst="rect">
            <a:avLst/>
          </a:prstGeom>
          <a:noFill/>
        </p:spPr>
        <p:txBody>
          <a:bodyPr wrap="square" rtlCol="0">
            <a:spAutoFit/>
          </a:bodyPr>
          <a:lstStyle/>
          <a:p>
            <a:pPr algn="ctr"/>
            <a:r>
              <a:rPr lang="en-IN" sz="2800" dirty="0" smtClean="0"/>
              <a:t>The box plot shown above is plotted for availability of park facility vs Price per square feet. This </a:t>
            </a:r>
            <a:r>
              <a:rPr lang="en-IN" sz="2800" dirty="0"/>
              <a:t>variable </a:t>
            </a:r>
            <a:r>
              <a:rPr lang="en-IN" sz="2800" dirty="0" smtClean="0"/>
              <a:t>is </a:t>
            </a:r>
            <a:r>
              <a:rPr lang="en-IN" sz="2800" dirty="0"/>
              <a:t>a potential predictor</a:t>
            </a:r>
          </a:p>
        </p:txBody>
      </p:sp>
    </p:spTree>
    <p:extLst>
      <p:ext uri="{BB962C8B-B14F-4D97-AF65-F5344CB8AC3E}">
        <p14:creationId xmlns:p14="http://schemas.microsoft.com/office/powerpoint/2010/main" val="20311580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a:stretch>
            <a:fillRect/>
          </a:stretch>
        </p:blipFill>
        <p:spPr>
          <a:xfrm>
            <a:off x="2290355" y="522515"/>
            <a:ext cx="6487884" cy="3988525"/>
          </a:xfrm>
          <a:prstGeom prst="rect">
            <a:avLst/>
          </a:prstGeom>
        </p:spPr>
      </p:pic>
      <p:sp>
        <p:nvSpPr>
          <p:cNvPr id="5" name="TextBox 4"/>
          <p:cNvSpPr txBox="1"/>
          <p:nvPr/>
        </p:nvSpPr>
        <p:spPr>
          <a:xfrm>
            <a:off x="520580" y="4763589"/>
            <a:ext cx="10835397" cy="1384995"/>
          </a:xfrm>
          <a:prstGeom prst="rect">
            <a:avLst/>
          </a:prstGeom>
          <a:noFill/>
        </p:spPr>
        <p:txBody>
          <a:bodyPr wrap="square" rtlCol="0">
            <a:spAutoFit/>
          </a:bodyPr>
          <a:lstStyle/>
          <a:p>
            <a:pPr algn="ctr"/>
            <a:r>
              <a:rPr lang="en-IN" sz="2800" dirty="0" smtClean="0"/>
              <a:t>The box plot shown above is plotted for Type of street vs Price per square feet. </a:t>
            </a:r>
            <a:r>
              <a:rPr lang="en-IN" sz="2800" dirty="0"/>
              <a:t>Significant overlap of the categories indicate this categorical variable is not a potential predictor</a:t>
            </a:r>
          </a:p>
        </p:txBody>
      </p:sp>
    </p:spTree>
    <p:extLst>
      <p:ext uri="{BB962C8B-B14F-4D97-AF65-F5344CB8AC3E}">
        <p14:creationId xmlns:p14="http://schemas.microsoft.com/office/powerpoint/2010/main" val="42680696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a:stretch>
            <a:fillRect/>
          </a:stretch>
        </p:blipFill>
        <p:spPr>
          <a:xfrm>
            <a:off x="1975565" y="461551"/>
            <a:ext cx="7011681" cy="4511041"/>
          </a:xfrm>
          <a:prstGeom prst="rect">
            <a:avLst/>
          </a:prstGeom>
        </p:spPr>
      </p:pic>
      <p:sp>
        <p:nvSpPr>
          <p:cNvPr id="5" name="TextBox 4"/>
          <p:cNvSpPr txBox="1"/>
          <p:nvPr/>
        </p:nvSpPr>
        <p:spPr>
          <a:xfrm>
            <a:off x="572831" y="4833257"/>
            <a:ext cx="10835397" cy="1384995"/>
          </a:xfrm>
          <a:prstGeom prst="rect">
            <a:avLst/>
          </a:prstGeom>
          <a:noFill/>
        </p:spPr>
        <p:txBody>
          <a:bodyPr wrap="square" rtlCol="0">
            <a:spAutoFit/>
          </a:bodyPr>
          <a:lstStyle/>
          <a:p>
            <a:pPr algn="ctr"/>
            <a:r>
              <a:rPr lang="en-IN" sz="2800" dirty="0" smtClean="0"/>
              <a:t>The box plot shown above is plotted for availability of area vs Price per square feet. This </a:t>
            </a:r>
            <a:r>
              <a:rPr lang="en-IN" sz="2800" dirty="0"/>
              <a:t>variable </a:t>
            </a:r>
            <a:r>
              <a:rPr lang="en-IN" sz="2800" dirty="0" smtClean="0"/>
              <a:t>is the most important category.</a:t>
            </a:r>
            <a:endParaRPr lang="en-IN" sz="2800" dirty="0"/>
          </a:p>
        </p:txBody>
      </p:sp>
    </p:spTree>
    <p:extLst>
      <p:ext uri="{BB962C8B-B14F-4D97-AF65-F5344CB8AC3E}">
        <p14:creationId xmlns:p14="http://schemas.microsoft.com/office/powerpoint/2010/main" val="4594683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22811"/>
          </a:xfrm>
        </p:spPr>
        <p:txBody>
          <a:bodyPr/>
          <a:lstStyle/>
          <a:p>
            <a:pPr algn="ctr"/>
            <a:r>
              <a:rPr lang="en-IN" dirty="0" smtClean="0"/>
              <a:t>THE NEIGHBOURHOOD PLOTTED ON MAP</a:t>
            </a:r>
            <a:endParaRPr lang="en-IN" dirty="0"/>
          </a:p>
        </p:txBody>
      </p:sp>
      <p:pic>
        <p:nvPicPr>
          <p:cNvPr id="4" name="Content Placeholder 3"/>
          <p:cNvPicPr>
            <a:picLocks noGrp="1" noChangeAspect="1"/>
          </p:cNvPicPr>
          <p:nvPr>
            <p:ph idx="1"/>
          </p:nvPr>
        </p:nvPicPr>
        <p:blipFill>
          <a:blip r:embed="rId2"/>
          <a:stretch>
            <a:fillRect/>
          </a:stretch>
        </p:blipFill>
        <p:spPr>
          <a:xfrm>
            <a:off x="677863" y="1611086"/>
            <a:ext cx="8918983" cy="4467328"/>
          </a:xfrm>
          <a:prstGeom prst="rect">
            <a:avLst/>
          </a:prstGeom>
        </p:spPr>
      </p:pic>
    </p:spTree>
    <p:extLst>
      <p:ext uri="{BB962C8B-B14F-4D97-AF65-F5344CB8AC3E}">
        <p14:creationId xmlns:p14="http://schemas.microsoft.com/office/powerpoint/2010/main" val="175062212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80</TotalTime>
  <Words>378</Words>
  <Application>Microsoft Office PowerPoint</Application>
  <PresentationFormat>Widescreen</PresentationFormat>
  <Paragraphs>35</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Trebuchet MS</vt:lpstr>
      <vt:lpstr>Wingdings 3</vt:lpstr>
      <vt:lpstr>Facet</vt:lpstr>
      <vt:lpstr>CHENNAI PROPERTY PRICE PREDICTION</vt:lpstr>
      <vt:lpstr>TARGETED GROUPS</vt:lpstr>
      <vt:lpstr>REDUCING THE NUMBER OF ATTRIBUTES</vt:lpstr>
      <vt:lpstr>EXPLORATORY ANALYSIS INVOLVED</vt:lpstr>
      <vt:lpstr>PowerPoint Presentation</vt:lpstr>
      <vt:lpstr>PowerPoint Presentation</vt:lpstr>
      <vt:lpstr>PowerPoint Presentation</vt:lpstr>
      <vt:lpstr>PowerPoint Presentation</vt:lpstr>
      <vt:lpstr>THE NEIGHBOURHOOD PLOTTED ON MAP</vt:lpstr>
      <vt:lpstr>MULTIPLE LINEAR REGRESSION</vt:lpstr>
      <vt:lpstr>ADDITIONAL INSIGHTS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CHENNAI PROPERTY PRICE PREDICTION</dc:title>
  <dc:creator>Reshma</dc:creator>
  <cp:lastModifiedBy>Reshma</cp:lastModifiedBy>
  <cp:revision>8</cp:revision>
  <dcterms:created xsi:type="dcterms:W3CDTF">2020-07-08T13:57:10Z</dcterms:created>
  <dcterms:modified xsi:type="dcterms:W3CDTF">2020-07-08T15:17:50Z</dcterms:modified>
</cp:coreProperties>
</file>