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80" r:id="rId2"/>
    <p:sldId id="289" r:id="rId3"/>
    <p:sldId id="281" r:id="rId4"/>
    <p:sldId id="298" r:id="rId5"/>
    <p:sldId id="290" r:id="rId6"/>
    <p:sldId id="287" r:id="rId7"/>
    <p:sldId id="293" r:id="rId8"/>
    <p:sldId id="300" r:id="rId9"/>
    <p:sldId id="301" r:id="rId10"/>
    <p:sldId id="306" r:id="rId11"/>
    <p:sldId id="304" r:id="rId12"/>
    <p:sldId id="303" r:id="rId13"/>
    <p:sldId id="307" r:id="rId14"/>
    <p:sldId id="296" r:id="rId15"/>
    <p:sldId id="297" r:id="rId16"/>
    <p:sldId id="305" r:id="rId17"/>
    <p:sldId id="295"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4660"/>
  </p:normalViewPr>
  <p:slideViewPr>
    <p:cSldViewPr snapToGrid="0">
      <p:cViewPr>
        <p:scale>
          <a:sx n="66" d="100"/>
          <a:sy n="66" d="100"/>
        </p:scale>
        <p:origin x="-1056" y="-4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9FB39-533E-46B9-BD6A-E6F5A836BBE1}"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6F50E28-8890-4EB2-A7C0-8E04034F157A}" type="slidenum">
              <a:rPr lang="en-IN" smtClean="0"/>
              <a:t>‹#›</a:t>
            </a:fld>
            <a:endParaRPr lang="en-IN"/>
          </a:p>
        </p:txBody>
      </p:sp>
    </p:spTree>
    <p:extLst>
      <p:ext uri="{BB962C8B-B14F-4D97-AF65-F5344CB8AC3E}">
        <p14:creationId xmlns:p14="http://schemas.microsoft.com/office/powerpoint/2010/main" val="281204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9FB39-533E-46B9-BD6A-E6F5A836BBE1}"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5188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9FB39-533E-46B9-BD6A-E6F5A836BBE1}"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80936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9FB39-533E-46B9-BD6A-E6F5A836BBE1}" type="datetimeFigureOut">
              <a:rPr lang="en-IN" smtClean="0"/>
              <a:t>06-03-2023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40008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B909FB39-533E-46B9-BD6A-E6F5A836BBE1}" type="datetimeFigureOut">
              <a:rPr lang="en-IN" smtClean="0"/>
              <a:t>06-03-2023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6F50E28-8890-4EB2-A7C0-8E04034F157A}" type="slidenum">
              <a:rPr lang="en-IN" smtClean="0"/>
              <a:t>‹#›</a:t>
            </a:fld>
            <a:endParaRPr lang="en-IN"/>
          </a:p>
        </p:txBody>
      </p:sp>
    </p:spTree>
    <p:extLst>
      <p:ext uri="{BB962C8B-B14F-4D97-AF65-F5344CB8AC3E}">
        <p14:creationId xmlns:p14="http://schemas.microsoft.com/office/powerpoint/2010/main" val="332584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9FB39-533E-46B9-BD6A-E6F5A836BBE1}"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342405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9FB39-533E-46B9-BD6A-E6F5A836BBE1}" type="datetimeFigureOut">
              <a:rPr lang="en-IN" smtClean="0"/>
              <a:t>06-03-2023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5617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9FB39-533E-46B9-BD6A-E6F5A836BBE1}" type="datetimeFigureOut">
              <a:rPr lang="en-IN" smtClean="0"/>
              <a:t>06-03-2023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45487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9FB39-533E-46B9-BD6A-E6F5A836BBE1}" type="datetimeFigureOut">
              <a:rPr lang="en-IN" smtClean="0"/>
              <a:t>06-03-2023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77918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09FB39-533E-46B9-BD6A-E6F5A836BBE1}" type="datetimeFigureOut">
              <a:rPr lang="en-IN" smtClean="0"/>
              <a:t>06-03-2023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137246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909FB39-533E-46B9-BD6A-E6F5A836BBE1}" type="datetimeFigureOut">
              <a:rPr lang="en-IN" smtClean="0"/>
              <a:t>06-03-2023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6F50E28-8890-4EB2-A7C0-8E04034F157A}" type="slidenum">
              <a:rPr lang="en-IN" smtClean="0"/>
              <a:t>‹#›</a:t>
            </a:fld>
            <a:endParaRPr lang="en-IN"/>
          </a:p>
        </p:txBody>
      </p:sp>
    </p:spTree>
    <p:extLst>
      <p:ext uri="{BB962C8B-B14F-4D97-AF65-F5344CB8AC3E}">
        <p14:creationId xmlns:p14="http://schemas.microsoft.com/office/powerpoint/2010/main" val="90490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909FB39-533E-46B9-BD6A-E6F5A836BBE1}" type="datetimeFigureOut">
              <a:rPr lang="en-IN" smtClean="0"/>
              <a:t>06-03-2023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6F50E28-8890-4EB2-A7C0-8E04034F157A}" type="slidenum">
              <a:rPr lang="en-IN" smtClean="0"/>
              <a:t>‹#›</a:t>
            </a:fld>
            <a:endParaRPr lang="en-IN"/>
          </a:p>
        </p:txBody>
      </p:sp>
    </p:spTree>
    <p:extLst>
      <p:ext uri="{BB962C8B-B14F-4D97-AF65-F5344CB8AC3E}">
        <p14:creationId xmlns:p14="http://schemas.microsoft.com/office/powerpoint/2010/main" val="10746492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earchenterpriseai.techtarget.com/definition/AI-Artificial-Intellig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0" y="609601"/>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a:defRPr/>
            </a:pPr>
            <a:r>
              <a:rPr lang="en-US" sz="2400" dirty="0">
                <a:solidFill>
                  <a:schemeClr val="tx1"/>
                </a:solidFill>
                <a:latin typeface="Times New Roman" panose="02020603050405020304" pitchFamily="18" charset="0"/>
                <a:cs typeface="Times New Roman" panose="02020603050405020304" pitchFamily="18" charset="0"/>
              </a:rPr>
              <a:t>A</a:t>
            </a:r>
          </a:p>
          <a:p>
            <a:pPr algn="ctr">
              <a:defRPr/>
            </a:pPr>
            <a:r>
              <a:rPr lang="en-US" sz="2400" dirty="0">
                <a:solidFill>
                  <a:schemeClr val="tx1"/>
                </a:solidFill>
                <a:latin typeface="Times New Roman" panose="02020603050405020304" pitchFamily="18" charset="0"/>
                <a:cs typeface="Times New Roman" panose="02020603050405020304" pitchFamily="18" charset="0"/>
              </a:rPr>
              <a:t> seminar on</a:t>
            </a:r>
          </a:p>
        </p:txBody>
      </p:sp>
      <p:sp>
        <p:nvSpPr>
          <p:cNvPr id="7" name="TextBox 6"/>
          <p:cNvSpPr txBox="1"/>
          <p:nvPr/>
        </p:nvSpPr>
        <p:spPr>
          <a:xfrm>
            <a:off x="2514600" y="206758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a:defRPr/>
            </a:pPr>
            <a:r>
              <a:rPr lang="en-IN" sz="2800" dirty="0">
                <a:latin typeface="Times New Roman" pitchFamily="18" charset="0"/>
                <a:cs typeface="Times New Roman" pitchFamily="18" charset="0"/>
              </a:rPr>
              <a:t>“Stock Market Prediction Using Machine Learning” </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1752600" y="3218517"/>
            <a:ext cx="3505200" cy="1477328"/>
          </a:xfrm>
          <a:prstGeom prst="rect">
            <a:avLst/>
          </a:prstGeom>
          <a:solidFill>
            <a:schemeClr val="bg2">
              <a:lumMod val="20000"/>
              <a:lumOff val="80000"/>
            </a:schemeClr>
          </a:solidFill>
          <a:ln w="9525">
            <a:noFill/>
            <a:miter lim="800000"/>
            <a:headEnd/>
            <a:tailEnd/>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p>
          <a:p>
            <a:pPr>
              <a:defRPr/>
            </a:pPr>
            <a:r>
              <a:rPr lang="en-US" dirty="0">
                <a:latin typeface="Times New Roman" panose="02020603050405020304" pitchFamily="18" charset="0"/>
                <a:cs typeface="Times New Roman" panose="02020603050405020304" pitchFamily="18" charset="0"/>
              </a:rPr>
              <a:t>Mr. P.S. </a:t>
            </a:r>
            <a:r>
              <a:rPr lang="en-US" dirty="0" err="1">
                <a:latin typeface="Times New Roman" panose="02020603050405020304" pitchFamily="18" charset="0"/>
                <a:cs typeface="Times New Roman" panose="02020603050405020304" pitchFamily="18" charset="0"/>
              </a:rPr>
              <a:t>Kokare</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Co-Guide :-</a:t>
            </a:r>
          </a:p>
          <a:p>
            <a:pPr>
              <a:defRPr/>
            </a:pPr>
            <a:r>
              <a:rPr lang="en-US" dirty="0">
                <a:latin typeface="Times New Roman" panose="02020603050405020304" pitchFamily="18" charset="0"/>
                <a:cs typeface="Times New Roman" panose="02020603050405020304" pitchFamily="18" charset="0"/>
              </a:rPr>
              <a:t>Mrs. S.N. </a:t>
            </a:r>
            <a:r>
              <a:rPr lang="en-US" dirty="0" err="1">
                <a:latin typeface="Times New Roman" panose="02020603050405020304" pitchFamily="18" charset="0"/>
                <a:cs typeface="Times New Roman" panose="02020603050405020304" pitchFamily="18" charset="0"/>
              </a:rPr>
              <a:t>Magdum</a:t>
            </a: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58000" y="3505201"/>
            <a:ext cx="3505200" cy="1477963"/>
          </a:xfrm>
          <a:prstGeom prst="rect">
            <a:avLst/>
          </a:prstGeom>
          <a:solidFill>
            <a:schemeClr val="bg2">
              <a:lumMod val="20000"/>
              <a:lumOff val="80000"/>
            </a:schemeClr>
          </a:solidFill>
        </p:spPr>
        <p:txBody>
          <a:bodyPr>
            <a:spAutoFit/>
          </a:bodyPr>
          <a:lstStyle/>
          <a:p>
            <a:pPr>
              <a:defRPr/>
            </a:pPr>
            <a:r>
              <a:rPr lang="en-US" dirty="0">
                <a:latin typeface="Times New Roman" panose="02020603050405020304" pitchFamily="18" charset="0"/>
                <a:cs typeface="Times New Roman" panose="02020603050405020304" pitchFamily="18" charset="0"/>
              </a:rPr>
              <a:t>Presented By:-</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DHANANJAY PATIL</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PRANAV NERKAR</a:t>
            </a:r>
          </a:p>
          <a:p>
            <a:pPr marL="342900" indent="-342900">
              <a:buFontTx/>
              <a:buAutoNum type="arabicPeriod"/>
              <a:defRPr/>
            </a:pPr>
            <a:r>
              <a:rPr lang="en-US" dirty="0">
                <a:latin typeface="Times New Roman" panose="02020603050405020304" pitchFamily="18" charset="0"/>
                <a:cs typeface="Times New Roman" panose="02020603050405020304" pitchFamily="18" charset="0"/>
              </a:rPr>
              <a:t>HARSHVARDHAN PATIL</a:t>
            </a:r>
          </a:p>
          <a:p>
            <a:pPr marL="342900" indent="-342900">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981200" y="5562601"/>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dirty="0">
                <a:latin typeface="Times New Roman" pitchFamily="18" charset="0"/>
                <a:cs typeface="Times New Roman" pitchFamily="18" charset="0"/>
              </a:rPr>
              <a:t>Department of  Electronics &amp; Telecommunication Engineering</a:t>
            </a:r>
          </a:p>
          <a:p>
            <a:pPr algn="ctr">
              <a:defRPr/>
            </a:pPr>
            <a:r>
              <a:rPr lang="en-US" sz="2400" dirty="0">
                <a:latin typeface="Times New Roman" pitchFamily="18" charset="0"/>
                <a:cs typeface="Times New Roman" pitchFamily="18" charset="0"/>
              </a:rPr>
              <a:t>Smt. Kashibai Navale College of Engineering, Pune - 41.</a:t>
            </a:r>
          </a:p>
        </p:txBody>
      </p:sp>
      <p:sp>
        <p:nvSpPr>
          <p:cNvPr id="2058" name="TextBox 3"/>
          <p:cNvSpPr txBox="1">
            <a:spLocks noChangeArrowheads="1"/>
          </p:cNvSpPr>
          <p:nvPr/>
        </p:nvSpPr>
        <p:spPr bwMode="auto">
          <a:xfrm>
            <a:off x="1752600" y="4572000"/>
            <a:ext cx="4724400" cy="738188"/>
          </a:xfrm>
          <a:prstGeom prst="rect">
            <a:avLst/>
          </a:prstGeom>
          <a:solidFill>
            <a:schemeClr val="bg2">
              <a:lumMod val="20000"/>
              <a:lumOff val="80000"/>
            </a:schemeClr>
          </a:solidFill>
          <a:ln w="9525">
            <a:noFill/>
            <a:miter lim="800000"/>
            <a:headEnd/>
            <a:tailEnd/>
          </a:ln>
        </p:spPr>
        <p:txBody>
          <a:bodyPr>
            <a:spAutoFit/>
          </a:bodyPr>
          <a:lstStyle/>
          <a:p>
            <a:pPr marL="109728">
              <a:defRPr/>
            </a:pPr>
            <a:r>
              <a:rPr lang="en-US" sz="2400" dirty="0">
                <a:latin typeface="Times New Roman" panose="02020603050405020304" pitchFamily="18" charset="0"/>
                <a:cs typeface="Times New Roman" panose="02020603050405020304" pitchFamily="18" charset="0"/>
              </a:rPr>
              <a:t>Category: In-house </a:t>
            </a:r>
          </a:p>
          <a:p>
            <a:pPr marL="109728">
              <a:defRPr/>
            </a:pPr>
            <a:endParaRPr lang="en-US" dirty="0">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8915400" y="228601"/>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a:spAutoFit/>
          </a:bodyPr>
          <a:lstStyle/>
          <a:p>
            <a:r>
              <a:rPr lang="en-US" dirty="0">
                <a:latin typeface="Times New Roman" panose="02020603050405020304" pitchFamily="18" charset="0"/>
                <a:cs typeface="Times New Roman" panose="02020603050405020304" pitchFamily="18" charset="0"/>
              </a:rPr>
              <a:t>Group No: -</a:t>
            </a:r>
          </a:p>
          <a:p>
            <a:pPr algn="ctr"/>
            <a:r>
              <a:rPr lang="en-US" dirty="0">
                <a:solidFill>
                  <a:srgbClr val="FF0000"/>
                </a:solidFill>
                <a:latin typeface="Times New Roman" panose="02020603050405020304" pitchFamily="18" charset="0"/>
                <a:cs typeface="Times New Roman" panose="02020603050405020304" pitchFamily="18" charset="0"/>
              </a:rPr>
              <a:t>A 19</a:t>
            </a:r>
          </a:p>
        </p:txBody>
      </p:sp>
      <p:pic>
        <p:nvPicPr>
          <p:cNvPr id="2059" name="Picture 2"/>
          <p:cNvPicPr>
            <a:picLocks noChangeAspect="1" noChangeArrowheads="1"/>
          </p:cNvPicPr>
          <p:nvPr/>
        </p:nvPicPr>
        <p:blipFill>
          <a:blip r:embed="rId2"/>
          <a:srcRect/>
          <a:stretch>
            <a:fillRect/>
          </a:stretch>
        </p:blipFill>
        <p:spPr bwMode="auto">
          <a:xfrm>
            <a:off x="1676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56175" y="133650"/>
            <a:ext cx="10058400" cy="679150"/>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22" name="Rectangle 21"/>
          <p:cNvSpPr/>
          <p:nvPr/>
        </p:nvSpPr>
        <p:spPr>
          <a:xfrm>
            <a:off x="594330" y="1270028"/>
            <a:ext cx="1840865" cy="882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Preprocessing of Data</a:t>
            </a:r>
            <a:endParaRPr lang="en-IN" sz="1100" dirty="0">
              <a:effectLst/>
              <a:ea typeface="Calibri" panose="020F0502020204030204" pitchFamily="34" charset="0"/>
              <a:cs typeface="Times New Roman" panose="02020603050405020304" pitchFamily="18" charset="0"/>
            </a:endParaRPr>
          </a:p>
        </p:txBody>
      </p:sp>
      <p:sp>
        <p:nvSpPr>
          <p:cNvPr id="23" name="Rectangle 22"/>
          <p:cNvSpPr/>
          <p:nvPr/>
        </p:nvSpPr>
        <p:spPr>
          <a:xfrm>
            <a:off x="3633210" y="1270027"/>
            <a:ext cx="1840865" cy="882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Training-Test Split</a:t>
            </a:r>
            <a:endParaRPr lang="en-IN" sz="1100">
              <a:effectLst/>
              <a:ea typeface="Calibri" panose="020F0502020204030204" pitchFamily="34" charset="0"/>
              <a:cs typeface="Times New Roman" panose="02020603050405020304" pitchFamily="18" charset="0"/>
            </a:endParaRPr>
          </a:p>
        </p:txBody>
      </p:sp>
      <p:sp>
        <p:nvSpPr>
          <p:cNvPr id="24" name="Rectangle 23"/>
          <p:cNvSpPr/>
          <p:nvPr/>
        </p:nvSpPr>
        <p:spPr>
          <a:xfrm>
            <a:off x="6551670" y="1270026"/>
            <a:ext cx="1840865" cy="882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Construction of Predictive Model using LSTM</a:t>
            </a:r>
            <a:endParaRPr lang="en-IN" sz="1100" dirty="0">
              <a:effectLst/>
              <a:ea typeface="Calibri" panose="020F0502020204030204" pitchFamily="34" charset="0"/>
              <a:cs typeface="Times New Roman" panose="02020603050405020304" pitchFamily="18" charset="0"/>
            </a:endParaRPr>
          </a:p>
        </p:txBody>
      </p:sp>
      <p:sp>
        <p:nvSpPr>
          <p:cNvPr id="25" name="Rectangle 24"/>
          <p:cNvSpPr/>
          <p:nvPr/>
        </p:nvSpPr>
        <p:spPr>
          <a:xfrm>
            <a:off x="9470130" y="1270025"/>
            <a:ext cx="1840865" cy="882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Make Prediction on stock Dataset</a:t>
            </a:r>
            <a:endParaRPr lang="en-IN" sz="1100" dirty="0">
              <a:effectLst/>
              <a:ea typeface="Calibri" panose="020F0502020204030204" pitchFamily="34" charset="0"/>
              <a:cs typeface="Times New Roman" panose="02020603050405020304" pitchFamily="18" charset="0"/>
            </a:endParaRPr>
          </a:p>
        </p:txBody>
      </p:sp>
      <p:sp>
        <p:nvSpPr>
          <p:cNvPr id="26" name="Rectangle 25"/>
          <p:cNvSpPr/>
          <p:nvPr/>
        </p:nvSpPr>
        <p:spPr>
          <a:xfrm>
            <a:off x="9470130" y="3828504"/>
            <a:ext cx="1840865" cy="882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Evaluate Accuracy of Predictions</a:t>
            </a:r>
            <a:endParaRPr lang="en-IN" sz="1100">
              <a:effectLst/>
              <a:ea typeface="Calibri" panose="020F0502020204030204" pitchFamily="34" charset="0"/>
              <a:cs typeface="Times New Roman" panose="02020603050405020304" pitchFamily="18" charset="0"/>
            </a:endParaRPr>
          </a:p>
        </p:txBody>
      </p:sp>
      <p:sp>
        <p:nvSpPr>
          <p:cNvPr id="27" name="Rectangle 26"/>
          <p:cNvSpPr/>
          <p:nvPr/>
        </p:nvSpPr>
        <p:spPr>
          <a:xfrm>
            <a:off x="594330" y="3828504"/>
            <a:ext cx="1840865" cy="882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Dataset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Rectangle 27"/>
          <p:cNvSpPr/>
          <p:nvPr/>
        </p:nvSpPr>
        <p:spPr>
          <a:xfrm>
            <a:off x="7125913" y="2987286"/>
            <a:ext cx="2918460" cy="670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Repeat model construction</a:t>
            </a:r>
            <a:endParaRPr lang="en-IN" sz="1100">
              <a:effectLst/>
              <a:ea typeface="Calibri" panose="020F0502020204030204" pitchFamily="34" charset="0"/>
              <a:cs typeface="Times New Roman" panose="02020603050405020304" pitchFamily="18" charset="0"/>
            </a:endParaRPr>
          </a:p>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under different starting conditions</a:t>
            </a:r>
            <a:endParaRPr lang="en-IN" sz="1100">
              <a:effectLst/>
              <a:ea typeface="Calibri" panose="020F0502020204030204" pitchFamily="34" charset="0"/>
              <a:cs typeface="Times New Roman" panose="02020603050405020304" pitchFamily="18" charset="0"/>
            </a:endParaRPr>
          </a:p>
        </p:txBody>
      </p:sp>
      <p:cxnSp>
        <p:nvCxnSpPr>
          <p:cNvPr id="30" name="Straight Arrow Connector 29"/>
          <p:cNvCxnSpPr>
            <a:stCxn id="27" idx="0"/>
            <a:endCxn id="22" idx="2"/>
          </p:cNvCxnSpPr>
          <p:nvPr/>
        </p:nvCxnSpPr>
        <p:spPr>
          <a:xfrm flipV="1">
            <a:off x="1514763" y="2152043"/>
            <a:ext cx="0" cy="1676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2" idx="3"/>
            <a:endCxn id="23" idx="1"/>
          </p:cNvCxnSpPr>
          <p:nvPr/>
        </p:nvCxnSpPr>
        <p:spPr>
          <a:xfrm flipV="1">
            <a:off x="2435195" y="1711035"/>
            <a:ext cx="119801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24" idx="1"/>
          </p:cNvCxnSpPr>
          <p:nvPr/>
        </p:nvCxnSpPr>
        <p:spPr>
          <a:xfrm flipV="1">
            <a:off x="5474075" y="1711034"/>
            <a:ext cx="10775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3"/>
            <a:endCxn id="25" idx="1"/>
          </p:cNvCxnSpPr>
          <p:nvPr/>
        </p:nvCxnSpPr>
        <p:spPr>
          <a:xfrm flipV="1">
            <a:off x="8392535" y="1711033"/>
            <a:ext cx="10775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5" idx="2"/>
            <a:endCxn id="26" idx="0"/>
          </p:cNvCxnSpPr>
          <p:nvPr/>
        </p:nvCxnSpPr>
        <p:spPr>
          <a:xfrm>
            <a:off x="10390563" y="2152040"/>
            <a:ext cx="0" cy="1676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698181" y="2152040"/>
            <a:ext cx="1" cy="664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7472102" y="2816628"/>
            <a:ext cx="2226079"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24" idx="2"/>
          </p:cNvCxnSpPr>
          <p:nvPr/>
        </p:nvCxnSpPr>
        <p:spPr>
          <a:xfrm flipV="1">
            <a:off x="7472102" y="2152041"/>
            <a:ext cx="1" cy="664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7"/>
          <p:cNvSpPr txBox="1">
            <a:spLocks noChangeArrowheads="1"/>
          </p:cNvSpPr>
          <p:nvPr/>
        </p:nvSpPr>
        <p:spPr bwMode="auto">
          <a:xfrm>
            <a:off x="2435195" y="4905682"/>
            <a:ext cx="81534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Fig. 1 Block Diagram of Data Logger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63" name="Footer Placeholder 9"/>
          <p:cNvSpPr>
            <a:spLocks noGrp="1"/>
          </p:cNvSpPr>
          <p:nvPr/>
        </p:nvSpPr>
        <p:spPr bwMode="auto">
          <a:xfrm>
            <a:off x="914400" y="6340475"/>
            <a:ext cx="6327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44546A"/>
                </a:solidFill>
                <a:effectLst/>
                <a:latin typeface="Arial" panose="020B0604020202020204" pitchFamily="34" charset="0"/>
                <a:ea typeface="Times New Roman" panose="02020603050405020304" pitchFamily="18" charset="0"/>
                <a:cs typeface="Arial" panose="020B0604020202020204" pitchFamily="34" charset="0"/>
              </a:rPr>
              <a:t>SKNCOE BE (E &amp; TC) 2021-22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909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9A9B5-A0FB-51D4-1030-20E9F912FFF3}"/>
              </a:ext>
            </a:extLst>
          </p:cNvPr>
          <p:cNvSpPr>
            <a:spLocks noGrp="1"/>
          </p:cNvSpPr>
          <p:nvPr>
            <p:ph type="title"/>
          </p:nvPr>
        </p:nvSpPr>
        <p:spPr>
          <a:xfrm>
            <a:off x="1069848" y="0"/>
            <a:ext cx="10058400" cy="1175657"/>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 DESCRIPTION</a:t>
            </a:r>
            <a:endParaRPr lang="en-IN" sz="3200" dirty="0"/>
          </a:p>
        </p:txBody>
      </p:sp>
      <p:sp>
        <p:nvSpPr>
          <p:cNvPr id="3" name="Content Placeholder 2">
            <a:extLst>
              <a:ext uri="{FF2B5EF4-FFF2-40B4-BE49-F238E27FC236}">
                <a16:creationId xmlns:a16="http://schemas.microsoft.com/office/drawing/2014/main" xmlns="" id="{3EAEE953-EA6E-B18F-871C-26107FA71FD6}"/>
              </a:ext>
            </a:extLst>
          </p:cNvPr>
          <p:cNvSpPr>
            <a:spLocks noGrp="1"/>
          </p:cNvSpPr>
          <p:nvPr>
            <p:ph idx="1"/>
          </p:nvPr>
        </p:nvSpPr>
        <p:spPr>
          <a:xfrm>
            <a:off x="1069848" y="972457"/>
            <a:ext cx="10058400" cy="5199743"/>
          </a:xfrm>
        </p:spPr>
        <p:txBody>
          <a:bodyPr>
            <a:normAutofit/>
          </a:bodyPr>
          <a:lstStyle/>
          <a:p>
            <a:r>
              <a:rPr lang="en-IN" sz="1800" dirty="0">
                <a:latin typeface="Times New Roman" pitchFamily="18" charset="0"/>
                <a:cs typeface="Times New Roman" pitchFamily="18" charset="0"/>
              </a:rPr>
              <a:t>Dataset:</a:t>
            </a:r>
          </a:p>
          <a:p>
            <a:pPr lvl="1"/>
            <a:r>
              <a:rPr lang="en-IN" sz="1800" dirty="0">
                <a:latin typeface="Times New Roman" pitchFamily="18" charset="0"/>
                <a:cs typeface="Times New Roman" pitchFamily="18" charset="0"/>
              </a:rPr>
              <a:t>Set of all the required data.</a:t>
            </a:r>
          </a:p>
          <a:p>
            <a:r>
              <a:rPr lang="en-IN" sz="1800" dirty="0">
                <a:latin typeface="Times New Roman" pitchFamily="18" charset="0"/>
                <a:cs typeface="Times New Roman" pitchFamily="18" charset="0"/>
              </a:rPr>
              <a:t>Processing of data:</a:t>
            </a:r>
          </a:p>
          <a:p>
            <a:pPr lvl="1"/>
            <a:r>
              <a:rPr lang="en-IN" sz="1800" dirty="0">
                <a:latin typeface="Times New Roman" pitchFamily="18" charset="0"/>
                <a:cs typeface="Times New Roman" pitchFamily="18" charset="0"/>
              </a:rPr>
              <a:t>Data will be processed.</a:t>
            </a:r>
          </a:p>
          <a:p>
            <a:r>
              <a:rPr lang="en-IN" sz="1800" dirty="0">
                <a:latin typeface="Times New Roman" pitchFamily="18" charset="0"/>
                <a:cs typeface="Times New Roman" pitchFamily="18" charset="0"/>
              </a:rPr>
              <a:t>Training test split:</a:t>
            </a:r>
          </a:p>
          <a:p>
            <a:pPr lvl="1"/>
            <a:r>
              <a:rPr lang="en-US" sz="1800" b="0" i="0" dirty="0">
                <a:effectLst/>
                <a:latin typeface="Times New Roman" pitchFamily="18" charset="0"/>
                <a:cs typeface="Times New Roman" pitchFamily="18" charset="0"/>
              </a:rPr>
              <a:t>estimate the performance of machine learning algorithms</a:t>
            </a:r>
            <a:r>
              <a:rPr lang="en-IN" sz="1800" b="0" i="0" dirty="0">
                <a:effectLst/>
                <a:latin typeface="Times New Roman" pitchFamily="18" charset="0"/>
                <a:cs typeface="Times New Roman" pitchFamily="18" charset="0"/>
              </a:rPr>
              <a:t>.</a:t>
            </a:r>
          </a:p>
          <a:p>
            <a:r>
              <a:rPr lang="en-IN" sz="1800" dirty="0">
                <a:latin typeface="Times New Roman" pitchFamily="18" charset="0"/>
                <a:cs typeface="Times New Roman" pitchFamily="18" charset="0"/>
              </a:rPr>
              <a:t>Construction of predictive model using LSTM:</a:t>
            </a:r>
          </a:p>
          <a:p>
            <a:pPr lvl="1"/>
            <a:r>
              <a:rPr lang="en-US" sz="1800" dirty="0">
                <a:latin typeface="Times New Roman" pitchFamily="18" charset="0"/>
                <a:cs typeface="Times New Roman" pitchFamily="18" charset="0"/>
              </a:rPr>
              <a:t>Constructed A Predictive Model using LSTM Algorithm.</a:t>
            </a:r>
            <a:endParaRPr lang="en-IN" sz="1800" b="0" i="0" dirty="0">
              <a:effectLst/>
              <a:latin typeface="Times New Roman" pitchFamily="18" charset="0"/>
              <a:cs typeface="Times New Roman" pitchFamily="18" charset="0"/>
            </a:endParaRPr>
          </a:p>
          <a:p>
            <a:r>
              <a:rPr lang="en-IN" sz="1800" dirty="0">
                <a:latin typeface="Times New Roman" pitchFamily="18" charset="0"/>
                <a:cs typeface="Times New Roman" pitchFamily="18" charset="0"/>
              </a:rPr>
              <a:t>Make Predictions on Stock Dataset:</a:t>
            </a:r>
          </a:p>
          <a:p>
            <a:pPr lvl="1"/>
            <a:r>
              <a:rPr lang="en-US" sz="1800" dirty="0">
                <a:latin typeface="Times New Roman" pitchFamily="18" charset="0"/>
                <a:cs typeface="Times New Roman" pitchFamily="18" charset="0"/>
              </a:rPr>
              <a:t>Predictions are made on Dataset of Stocks.</a:t>
            </a:r>
            <a:endParaRPr lang="en-IN" sz="1800" b="0" i="0" dirty="0">
              <a:effectLst/>
              <a:latin typeface="Times New Roman" pitchFamily="18" charset="0"/>
              <a:cs typeface="Times New Roman" pitchFamily="18" charset="0"/>
            </a:endParaRPr>
          </a:p>
          <a:p>
            <a:r>
              <a:rPr lang="en-IN" sz="1800" dirty="0">
                <a:latin typeface="Times New Roman" pitchFamily="18" charset="0"/>
                <a:cs typeface="Times New Roman" pitchFamily="18" charset="0"/>
              </a:rPr>
              <a:t>Evaluate accuracy of prediction:</a:t>
            </a:r>
          </a:p>
          <a:p>
            <a:pPr lvl="1"/>
            <a:r>
              <a:rPr lang="en-IN" sz="1800" b="0" i="0" dirty="0">
                <a:effectLst/>
                <a:latin typeface="Times New Roman" pitchFamily="18" charset="0"/>
                <a:cs typeface="Times New Roman" pitchFamily="18" charset="0"/>
              </a:rPr>
              <a:t>The Accuracy of Stock price prediction is evaluated.</a:t>
            </a:r>
          </a:p>
          <a:p>
            <a:pPr marL="457200" lvl="1" indent="0">
              <a:buNone/>
            </a:pPr>
            <a:endParaRPr lang="en-IN" b="0" i="0" dirty="0">
              <a:solidFill>
                <a:srgbClr val="273239"/>
              </a:solidFill>
              <a:effectLst/>
              <a:latin typeface="urw-din"/>
            </a:endParaRPr>
          </a:p>
        </p:txBody>
      </p:sp>
    </p:spTree>
    <p:extLst>
      <p:ext uri="{BB962C8B-B14F-4D97-AF65-F5344CB8AC3E}">
        <p14:creationId xmlns:p14="http://schemas.microsoft.com/office/powerpoint/2010/main" val="264641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3B889-E7A0-4B84-9BA1-B1E6386191A2}"/>
              </a:ext>
            </a:extLst>
          </p:cNvPr>
          <p:cNvSpPr>
            <a:spLocks noGrp="1"/>
          </p:cNvSpPr>
          <p:nvPr>
            <p:ph type="title"/>
          </p:nvPr>
        </p:nvSpPr>
        <p:spPr>
          <a:xfrm>
            <a:off x="1069848" y="484632"/>
            <a:ext cx="10058400" cy="993186"/>
          </a:xfrm>
        </p:spPr>
        <p:txBody>
          <a:bodyPr/>
          <a:lstStyle/>
          <a:p>
            <a:pPr algn="ctr"/>
            <a:r>
              <a:rPr lang="en-IN" sz="3200" b="1" dirty="0">
                <a:solidFill>
                  <a:srgbClr val="C00000"/>
                </a:solidFill>
                <a:latin typeface="Times New Roman" pitchFamily="18" charset="0"/>
                <a:cs typeface="Times New Roman" pitchFamily="18" charset="0"/>
              </a:rPr>
              <a:t>RESULTS</a:t>
            </a:r>
          </a:p>
        </p:txBody>
      </p:sp>
      <p:sp>
        <p:nvSpPr>
          <p:cNvPr id="3" name="Content Placeholder 2">
            <a:extLst>
              <a:ext uri="{FF2B5EF4-FFF2-40B4-BE49-F238E27FC236}">
                <a16:creationId xmlns:a16="http://schemas.microsoft.com/office/drawing/2014/main" xmlns="" id="{877DB1E1-C9B7-42ED-B1E6-B89CC3FCDB4C}"/>
              </a:ext>
            </a:extLst>
          </p:cNvPr>
          <p:cNvSpPr>
            <a:spLocks noGrp="1"/>
          </p:cNvSpPr>
          <p:nvPr>
            <p:ph idx="1"/>
          </p:nvPr>
        </p:nvSpPr>
        <p:spPr>
          <a:xfrm>
            <a:off x="838200" y="1366982"/>
            <a:ext cx="10515600" cy="4809981"/>
          </a:xfrm>
        </p:spPr>
        <p:txBody>
          <a:bodyPr>
            <a:normAutofit/>
          </a:bodyPr>
          <a:lstStyle/>
          <a:p>
            <a:pPr marL="0" indent="0">
              <a:buNone/>
            </a:pPr>
            <a:endParaRPr kumimoji="0" lang="en-IN" sz="24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indent="0">
              <a:buNone/>
            </a:pPr>
            <a:endParaRPr lang="en-IN" sz="2000" dirty="0"/>
          </a:p>
        </p:txBody>
      </p:sp>
      <p:sp>
        <p:nvSpPr>
          <p:cNvPr id="5" name="Footer Placeholder 4">
            <a:extLst>
              <a:ext uri="{FF2B5EF4-FFF2-40B4-BE49-F238E27FC236}">
                <a16:creationId xmlns:a16="http://schemas.microsoft.com/office/drawing/2014/main" xmlns="" id="{4EB74D49-56F0-4318-AAF1-0A1F0D57D62F}"/>
              </a:ext>
            </a:extLst>
          </p:cNvPr>
          <p:cNvSpPr>
            <a:spLocks noGrp="1"/>
          </p:cNvSpPr>
          <p:nvPr>
            <p:ph type="ftr" sz="quarter" idx="11"/>
          </p:nvPr>
        </p:nvSpPr>
        <p:spPr/>
        <p:txBody>
          <a:bodyPr/>
          <a:lstStyle/>
          <a:p>
            <a:pPr>
              <a:defRPr/>
            </a:pPr>
            <a:r>
              <a:rPr lang="en-US"/>
              <a:t>SKNCOE BE (E &amp; TC) 2021-22</a:t>
            </a:r>
          </a:p>
        </p:txBody>
      </p:sp>
      <p:sp>
        <p:nvSpPr>
          <p:cNvPr id="6" name="Slide Number Placeholder 5">
            <a:extLst>
              <a:ext uri="{FF2B5EF4-FFF2-40B4-BE49-F238E27FC236}">
                <a16:creationId xmlns:a16="http://schemas.microsoft.com/office/drawing/2014/main" xmlns="" id="{27CF9ACF-3529-4204-82DC-68898CEC6EEF}"/>
              </a:ext>
            </a:extLst>
          </p:cNvPr>
          <p:cNvSpPr>
            <a:spLocks noGrp="1"/>
          </p:cNvSpPr>
          <p:nvPr>
            <p:ph type="sldNum" sz="quarter" idx="12"/>
          </p:nvPr>
        </p:nvSpPr>
        <p:spPr/>
        <p:txBody>
          <a:bodyPr/>
          <a:lstStyle/>
          <a:p>
            <a:pPr>
              <a:defRPr/>
            </a:pPr>
            <a:fld id="{310A76A0-256F-4F28-AB52-94CEC88C3011}" type="slidenum">
              <a:rPr lang="en-US" smtClean="0"/>
              <a:pPr>
                <a:defRPr/>
              </a:pPr>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06" y="1477818"/>
            <a:ext cx="7547385" cy="4269826"/>
          </a:xfrm>
          <a:prstGeom prst="rect">
            <a:avLst/>
          </a:prstGeom>
        </p:spPr>
      </p:pic>
      <p:sp>
        <p:nvSpPr>
          <p:cNvPr id="8" name="TextBox 7">
            <a:extLst>
              <a:ext uri="{FF2B5EF4-FFF2-40B4-BE49-F238E27FC236}">
                <a16:creationId xmlns:a16="http://schemas.microsoft.com/office/drawing/2014/main" xmlns="" id="{6156B720-B617-1C51-2F9E-D7C5A3BDBA8F}"/>
              </a:ext>
            </a:extLst>
          </p:cNvPr>
          <p:cNvSpPr txBox="1"/>
          <p:nvPr/>
        </p:nvSpPr>
        <p:spPr>
          <a:xfrm>
            <a:off x="8027469" y="1549667"/>
            <a:ext cx="3326331" cy="3416320"/>
          </a:xfrm>
          <a:prstGeom prst="rect">
            <a:avLst/>
          </a:prstGeom>
          <a:noFill/>
        </p:spPr>
        <p:txBody>
          <a:bodyPr wrap="square" rtlCol="0">
            <a:spAutoFit/>
          </a:bodyPr>
          <a:lstStyle/>
          <a:p>
            <a:pPr marL="285750" indent="-285750">
              <a:buFont typeface="Arial" panose="020B0604020202020204" pitchFamily="34" charset="0"/>
              <a:buChar char="•"/>
            </a:pPr>
            <a:r>
              <a:rPr lang="en-IN" dirty="0"/>
              <a:t>In this result we have shown the closing price of the stock </a:t>
            </a:r>
          </a:p>
          <a:p>
            <a:pPr marL="285750" indent="-285750">
              <a:buFont typeface="Arial" panose="020B0604020202020204" pitchFamily="34" charset="0"/>
              <a:buChar char="•"/>
            </a:pPr>
            <a:r>
              <a:rPr lang="en-IN" dirty="0"/>
              <a:t>In the x –axis the price is given </a:t>
            </a:r>
          </a:p>
          <a:p>
            <a:pPr marL="285750" indent="-285750">
              <a:buFont typeface="Arial" panose="020B0604020202020204" pitchFamily="34" charset="0"/>
              <a:buChar char="•"/>
            </a:pPr>
            <a:r>
              <a:rPr lang="en-IN" dirty="0"/>
              <a:t> the y-axis the dates are there</a:t>
            </a:r>
          </a:p>
          <a:p>
            <a:pPr marL="285750" indent="-285750">
              <a:buFont typeface="Arial" panose="020B0604020202020204" pitchFamily="34" charset="0"/>
              <a:buChar char="•"/>
            </a:pPr>
            <a:r>
              <a:rPr lang="en-IN" dirty="0"/>
              <a:t>Close prices  are important to predict the future of the stock.</a:t>
            </a: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63711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1C53B889-E7A0-4B84-9BA1-B1E6386191A2}"/>
              </a:ext>
            </a:extLst>
          </p:cNvPr>
          <p:cNvSpPr>
            <a:spLocks noGrp="1"/>
          </p:cNvSpPr>
          <p:nvPr>
            <p:ph type="title"/>
          </p:nvPr>
        </p:nvSpPr>
        <p:spPr>
          <a:xfrm>
            <a:off x="1069848" y="484632"/>
            <a:ext cx="10058400" cy="993186"/>
          </a:xfrm>
        </p:spPr>
        <p:txBody>
          <a:bodyPr/>
          <a:lstStyle/>
          <a:p>
            <a:pPr algn="ctr"/>
            <a:r>
              <a:rPr lang="en-IN" sz="3200" b="1" dirty="0">
                <a:solidFill>
                  <a:srgbClr val="C00000"/>
                </a:solidFill>
                <a:latin typeface="Times New Roman" pitchFamily="18" charset="0"/>
                <a:cs typeface="Times New Roman" pitchFamily="18" charset="0"/>
              </a:rPr>
              <a:t>RESULTS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47" y="1730751"/>
            <a:ext cx="7758326" cy="4596158"/>
          </a:xfrm>
          <a:prstGeom prst="rect">
            <a:avLst/>
          </a:prstGeom>
        </p:spPr>
      </p:pic>
      <p:sp>
        <p:nvSpPr>
          <p:cNvPr id="2" name="TextBox 1">
            <a:extLst>
              <a:ext uri="{FF2B5EF4-FFF2-40B4-BE49-F238E27FC236}">
                <a16:creationId xmlns:a16="http://schemas.microsoft.com/office/drawing/2014/main" xmlns="" id="{2569CB1D-F1AA-F09A-67BE-9E8C3DC433DC}"/>
              </a:ext>
            </a:extLst>
          </p:cNvPr>
          <p:cNvSpPr txBox="1"/>
          <p:nvPr/>
        </p:nvSpPr>
        <p:spPr>
          <a:xfrm>
            <a:off x="8325853" y="1730751"/>
            <a:ext cx="312821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This fig shows the candlestick pattern of the actual price</a:t>
            </a:r>
          </a:p>
          <a:p>
            <a:pPr marL="285750" indent="-285750">
              <a:buFont typeface="Arial" panose="020B0604020202020204" pitchFamily="34" charset="0"/>
              <a:buChar char="•"/>
            </a:pPr>
            <a:r>
              <a:rPr lang="en-IN" dirty="0"/>
              <a:t>Blue candles show the actual price </a:t>
            </a:r>
          </a:p>
          <a:p>
            <a:pPr marL="285750" indent="-285750">
              <a:buFont typeface="Arial" panose="020B0604020202020204" pitchFamily="34" charset="0"/>
              <a:buChar char="•"/>
            </a:pPr>
            <a:r>
              <a:rPr lang="en-IN" dirty="0"/>
              <a:t> The orange candle show the predicted price</a:t>
            </a:r>
            <a:r>
              <a:rPr lang="en-IN" dirty="0" smtClean="0"/>
              <a:t>.</a:t>
            </a:r>
          </a:p>
          <a:p>
            <a:pPr marL="285750" indent="-285750">
              <a:buFont typeface="Arial" panose="020B0604020202020204" pitchFamily="34" charset="0"/>
              <a:buChar char="•"/>
            </a:pPr>
            <a:r>
              <a:rPr lang="en-IN" dirty="0" smtClean="0"/>
              <a:t>So we can get idea of the stock price movements on next day.</a:t>
            </a:r>
            <a:endParaRPr lang="en-IN" dirty="0"/>
          </a:p>
        </p:txBody>
      </p:sp>
    </p:spTree>
    <p:extLst>
      <p:ext uri="{BB962C8B-B14F-4D97-AF65-F5344CB8AC3E}">
        <p14:creationId xmlns:p14="http://schemas.microsoft.com/office/powerpoint/2010/main" val="145079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74638"/>
            <a:ext cx="8229600" cy="1020762"/>
          </a:xfrm>
        </p:spPr>
        <p:txBody>
          <a:bodyPr/>
          <a:lstStyle/>
          <a:p>
            <a:pPr algn="ctr"/>
            <a:r>
              <a:rPr lang="en-US" sz="3200" b="1" dirty="0">
                <a:solidFill>
                  <a:srgbClr val="C00000"/>
                </a:solidFill>
                <a:latin typeface="Times New Roman" pitchFamily="18" charset="0"/>
                <a:cs typeface="Times New Roman" pitchFamily="18" charset="0"/>
              </a:rPr>
              <a:t>ADVANTAGES, DISADVANTAGES &amp; APPLICATIONS </a:t>
            </a:r>
          </a:p>
        </p:txBody>
      </p:sp>
      <p:sp>
        <p:nvSpPr>
          <p:cNvPr id="15363" name="Content Placeholder 2"/>
          <p:cNvSpPr>
            <a:spLocks noGrp="1"/>
          </p:cNvSpPr>
          <p:nvPr>
            <p:ph idx="1"/>
          </p:nvPr>
        </p:nvSpPr>
        <p:spPr>
          <a:xfrm>
            <a:off x="1981200" y="1600200"/>
            <a:ext cx="8229600" cy="3810000"/>
          </a:xfrm>
        </p:spPr>
        <p:txBody>
          <a:bodyPr>
            <a:normAutofit/>
          </a:bodyPr>
          <a:lstStyle/>
          <a:p>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Advantages</a:t>
            </a:r>
          </a:p>
          <a:p>
            <a:pPr lvl="1">
              <a:spcBef>
                <a:spcPts val="700"/>
              </a:spcBef>
              <a:buSzPct val="60000"/>
            </a:pPr>
            <a:r>
              <a:rPr lang="en-US" sz="1800" dirty="0">
                <a:latin typeface="Times New Roman" pitchFamily="18" charset="0"/>
                <a:cs typeface="Times New Roman" pitchFamily="18" charset="0"/>
              </a:rPr>
              <a:t> </a:t>
            </a:r>
            <a:r>
              <a:rPr lang="en-US" altLang="en-US" sz="1800" dirty="0">
                <a:latin typeface="Times New Roman" panose="02020603050405020304" pitchFamily="18" charset="0"/>
                <a:cs typeface="Times New Roman" panose="02020603050405020304" pitchFamily="18" charset="0"/>
              </a:rPr>
              <a:t>Minimization of Loss as the model will have already predicted the change in     trend / decline in price at a particular time.</a:t>
            </a:r>
          </a:p>
          <a:p>
            <a:pPr lvl="1">
              <a:spcBef>
                <a:spcPts val="700"/>
              </a:spcBef>
              <a:buSzPct val="60000"/>
            </a:pPr>
            <a:r>
              <a:rPr lang="en-IN" altLang="en-US" sz="1800" dirty="0">
                <a:latin typeface="Times New Roman" panose="02020603050405020304" pitchFamily="18" charset="0"/>
                <a:cs typeface="Times New Roman" panose="02020603050405020304" pitchFamily="18" charset="0"/>
              </a:rPr>
              <a:t>It will make trading easier for beginners.</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Disadvantages</a:t>
            </a:r>
          </a:p>
          <a:p>
            <a:pPr lvl="1"/>
            <a:r>
              <a:rPr lang="en-US" altLang="en-US" sz="1800" dirty="0">
                <a:latin typeface="Times New Roman" panose="02020603050405020304" pitchFamily="18" charset="0"/>
                <a:cs typeface="Times New Roman" panose="02020603050405020304" pitchFamily="18" charset="0"/>
              </a:rPr>
              <a:t>There are going to be many scenarios where this solution will not work.</a:t>
            </a:r>
          </a:p>
          <a:p>
            <a:pPr lvl="1"/>
            <a:r>
              <a:rPr lang="en-US" altLang="en-US" sz="1800">
                <a:latin typeface="Times New Roman" panose="02020603050405020304" pitchFamily="18" charset="0"/>
                <a:cs typeface="Times New Roman" panose="02020603050405020304" pitchFamily="18" charset="0"/>
              </a:rPr>
              <a:t>For example, when there is any sudden news in the market that will  be related to the company of whose stock will be traded on.</a:t>
            </a:r>
            <a:endParaRPr lang="en-US" altLang="en-US" sz="1800" dirty="0">
              <a:latin typeface="Times New Roman" panose="02020603050405020304" pitchFamily="18" charset="0"/>
              <a:cs typeface="Times New Roman" panose="02020603050405020304" pitchFamily="18" charset="0"/>
            </a:endParaRPr>
          </a:p>
          <a:p>
            <a:r>
              <a:rPr lang="en-US" sz="1800" dirty="0">
                <a:latin typeface="Times New Roman" pitchFamily="18" charset="0"/>
                <a:cs typeface="Times New Roman" pitchFamily="18" charset="0"/>
              </a:rPr>
              <a:t>Applications</a:t>
            </a:r>
          </a:p>
          <a:p>
            <a:pPr lvl="1">
              <a:spcBef>
                <a:spcPts val="700"/>
              </a:spcBef>
              <a:buSzPct val="60000"/>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detection and identification of change in trend of any given stock .</a:t>
            </a:r>
          </a:p>
          <a:p>
            <a:pPr lvl="1">
              <a:spcBef>
                <a:spcPts val="700"/>
              </a:spcBef>
              <a:buSzPct val="60000"/>
            </a:pPr>
            <a:r>
              <a:rPr lang="en-IN" altLang="en-US" sz="1800" dirty="0">
                <a:latin typeface="Times New Roman" panose="02020603050405020304" pitchFamily="18" charset="0"/>
                <a:cs typeface="Times New Roman" panose="02020603050405020304" pitchFamily="18" charset="0"/>
              </a:rPr>
              <a:t>  Advanced </a:t>
            </a:r>
            <a:r>
              <a:rPr lang="en-US" altLang="en-US" sz="1800" dirty="0">
                <a:latin typeface="Times New Roman" panose="02020603050405020304" pitchFamily="18" charset="0"/>
                <a:cs typeface="Times New Roman" panose="02020603050405020304" pitchFamily="18" charset="0"/>
              </a:rPr>
              <a:t>foresight of price movement of any given share</a:t>
            </a:r>
          </a:p>
          <a:p>
            <a:pPr algn="just">
              <a:spcBef>
                <a:spcPts val="700"/>
              </a:spcBef>
              <a:buSzPct val="60000"/>
              <a:buFont typeface="Wingdings" panose="05000000000000000000" pitchFamily="2" charset="2"/>
              <a:buChar char="Ø"/>
            </a:pPr>
            <a:endParaRPr lang="en-US" altLang="en-US" sz="1900" dirty="0">
              <a:solidFill>
                <a:srgbClr val="202124"/>
              </a:solidFill>
              <a:latin typeface="Times New Roman" panose="02020603050405020304" pitchFamily="18" charset="0"/>
              <a:cs typeface="Times New Roman" panose="02020603050405020304" pitchFamily="18" charset="0"/>
            </a:endParaRPr>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5365"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1981200" y="1066801"/>
            <a:ext cx="8229600" cy="4525963"/>
          </a:xfrm>
        </p:spPr>
        <p:txBody>
          <a:bodyPr>
            <a:normAutofit/>
          </a:bodyPr>
          <a:lstStyle/>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The smarter solutions help our world to become smarter and have a secure and bright future ahead. </a:t>
            </a:r>
          </a:p>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With an optimistic vision our project will help in reduction of losses and maximization of profit.</a:t>
            </a:r>
          </a:p>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In this Stock Market Price Prediction project, we use Machine Learning and LSTM model to analyze the past prices of a stock , process it and then forecast the price in upcoming future.</a:t>
            </a:r>
          </a:p>
          <a:p>
            <a:pPr algn="just">
              <a:spcBef>
                <a:spcPts val="700"/>
              </a:spcBef>
              <a:buClr>
                <a:srgbClr val="7030A0"/>
              </a:buClr>
            </a:pPr>
            <a:r>
              <a:rPr lang="en-US" altLang="en-US" dirty="0">
                <a:latin typeface="Times New Roman" panose="02020603050405020304" pitchFamily="18" charset="0"/>
                <a:cs typeface="Times New Roman" panose="02020603050405020304" pitchFamily="18" charset="0"/>
              </a:rPr>
              <a:t>This concept is used to describe the path for Stock Market Trading and to avoid the risk of getting huge losses</a:t>
            </a:r>
            <a:r>
              <a:rPr lang="en-US" altLang="en-US" sz="2400" dirty="0">
                <a:solidFill>
                  <a:srgbClr val="444444"/>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endParaRPr lang="en-US" dirty="0">
              <a:latin typeface="Times New Roman" pitchFamily="18" charset="0"/>
              <a:cs typeface="Times New Roman" pitchFamily="18" charset="0"/>
            </a:endParaRPr>
          </a:p>
        </p:txBody>
      </p:sp>
      <p:sp>
        <p:nvSpPr>
          <p:cNvPr id="14341"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C70D7-146C-0007-3AFF-7F7361304B8D}"/>
              </a:ext>
            </a:extLst>
          </p:cNvPr>
          <p:cNvSpPr>
            <a:spLocks noGrp="1"/>
          </p:cNvSpPr>
          <p:nvPr>
            <p:ph type="title"/>
          </p:nvPr>
        </p:nvSpPr>
        <p:spPr>
          <a:xfrm>
            <a:off x="1069848" y="1"/>
            <a:ext cx="10058400" cy="928913"/>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FUTURE</a:t>
            </a:r>
            <a:r>
              <a:rPr lang="en-IN" sz="3200" b="1" dirty="0">
                <a:solidFill>
                  <a:srgbClr val="C00000"/>
                </a:solidFill>
                <a:latin typeface="Times New Roman" panose="02020603050405020304" pitchFamily="18" charset="0"/>
                <a:cs typeface="Times New Roman" panose="02020603050405020304" pitchFamily="18" charset="0"/>
              </a:rPr>
              <a:t> SCOPE</a:t>
            </a:r>
            <a:endParaRPr lang="en-IN" sz="3200" dirty="0"/>
          </a:p>
        </p:txBody>
      </p:sp>
      <p:sp>
        <p:nvSpPr>
          <p:cNvPr id="3" name="Content Placeholder 2">
            <a:extLst>
              <a:ext uri="{FF2B5EF4-FFF2-40B4-BE49-F238E27FC236}">
                <a16:creationId xmlns:a16="http://schemas.microsoft.com/office/drawing/2014/main" xmlns="" id="{099E45FC-7E22-C228-5A4E-2671A1D9F2B2}"/>
              </a:ext>
            </a:extLst>
          </p:cNvPr>
          <p:cNvSpPr>
            <a:spLocks noGrp="1"/>
          </p:cNvSpPr>
          <p:nvPr>
            <p:ph idx="1"/>
          </p:nvPr>
        </p:nvSpPr>
        <p:spPr>
          <a:xfrm>
            <a:off x="1055334" y="1030515"/>
            <a:ext cx="10058400" cy="5098144"/>
          </a:xfrm>
        </p:spPr>
        <p:txBody>
          <a:bodyPr/>
          <a:lstStyle/>
          <a:p>
            <a:r>
              <a:rPr lang="en-IN" dirty="0">
                <a:latin typeface="Times New Roman" pitchFamily="18" charset="0"/>
                <a:cs typeface="Times New Roman" pitchFamily="18" charset="0"/>
              </a:rPr>
              <a:t>Machine learning and Data Science is a game changer in this domain so there is a lot of data to find patterns in predicting with the higher accuracy.</a:t>
            </a:r>
          </a:p>
          <a:p>
            <a:r>
              <a:rPr lang="en-IN" dirty="0">
                <a:latin typeface="Times New Roman" pitchFamily="18" charset="0"/>
                <a:cs typeface="Times New Roman" pitchFamily="18" charset="0"/>
              </a:rPr>
              <a:t>In future we will try to predict the values based on multiple factors such as </a:t>
            </a:r>
            <a:r>
              <a:rPr lang="en-IN" dirty="0" err="1">
                <a:latin typeface="Times New Roman" pitchFamily="18" charset="0"/>
                <a:cs typeface="Times New Roman" pitchFamily="18" charset="0"/>
              </a:rPr>
              <a:t>political,Global</a:t>
            </a:r>
            <a:r>
              <a:rPr lang="en-IN" dirty="0">
                <a:latin typeface="Times New Roman" pitchFamily="18" charset="0"/>
                <a:cs typeface="Times New Roman" pitchFamily="18" charset="0"/>
              </a:rPr>
              <a:t> Economic Conditions, unexpected Events. </a:t>
            </a:r>
          </a:p>
          <a:p>
            <a:r>
              <a:rPr lang="en-IN" dirty="0">
                <a:latin typeface="Times New Roman" pitchFamily="18" charset="0"/>
                <a:cs typeface="Times New Roman" pitchFamily="18" charset="0"/>
              </a:rPr>
              <a:t>We are going to implement multiple types algorithms because different types of data requires the different types of techniques.</a:t>
            </a:r>
          </a:p>
          <a:p>
            <a:r>
              <a:rPr lang="en-IN" dirty="0">
                <a:latin typeface="Times New Roman" pitchFamily="18" charset="0"/>
                <a:cs typeface="Times New Roman" pitchFamily="18" charset="0"/>
              </a:rPr>
              <a:t>Most of the people will use this to avoid loss as the model already predicted the stock value with maximum accuracy.</a:t>
            </a:r>
          </a:p>
        </p:txBody>
      </p:sp>
    </p:spTree>
    <p:extLst>
      <p:ext uri="{BB962C8B-B14F-4D97-AF65-F5344CB8AC3E}">
        <p14:creationId xmlns:p14="http://schemas.microsoft.com/office/powerpoint/2010/main" val="382424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274638"/>
            <a:ext cx="8229600" cy="487362"/>
          </a:xfrm>
        </p:spPr>
        <p:txBody>
          <a:bodyPr>
            <a:normAutofit fontScale="90000"/>
          </a:bodyPr>
          <a:lstStyle/>
          <a:p>
            <a:pPr algn="ctr"/>
            <a:r>
              <a:rPr lang="en-IN" sz="3200" b="1" dirty="0">
                <a:solidFill>
                  <a:srgbClr val="C00000"/>
                </a:solidFill>
                <a:latin typeface="Times New Roman" pitchFamily="18" charset="0"/>
                <a:cs typeface="Times New Roman" pitchFamily="18" charset="0"/>
              </a:rPr>
              <a:t>REFERENCES</a:t>
            </a:r>
            <a:endParaRPr lang="en-US" sz="3200" b="1" dirty="0">
              <a:solidFill>
                <a:srgbClr val="C00000"/>
              </a:solidFill>
            </a:endParaRPr>
          </a:p>
        </p:txBody>
      </p:sp>
      <p:sp>
        <p:nvSpPr>
          <p:cNvPr id="16387" name="Content Placeholder 2"/>
          <p:cNvSpPr>
            <a:spLocks noGrp="1"/>
          </p:cNvSpPr>
          <p:nvPr>
            <p:ph idx="1"/>
          </p:nvPr>
        </p:nvSpPr>
        <p:spPr>
          <a:xfrm>
            <a:off x="1981200" y="914401"/>
            <a:ext cx="8229600" cy="4525963"/>
          </a:xfrm>
        </p:spPr>
        <p:txBody>
          <a:bodyPr/>
          <a:lstStyle/>
          <a:p>
            <a:r>
              <a:rPr lang="en-US" altLang="en-US" sz="1800" b="1" dirty="0" err="1">
                <a:latin typeface="Times New Roman" panose="02020603050405020304" pitchFamily="18" charset="0"/>
                <a:cs typeface="Times New Roman" panose="02020603050405020304" pitchFamily="18" charset="0"/>
              </a:rPr>
              <a:t>Pramod</a:t>
            </a:r>
            <a:r>
              <a:rPr lang="en-US" altLang="en-US" sz="1800" b="1" dirty="0">
                <a:latin typeface="Times New Roman" panose="02020603050405020304" pitchFamily="18" charset="0"/>
                <a:cs typeface="Times New Roman" panose="02020603050405020304" pitchFamily="18" charset="0"/>
              </a:rPr>
              <a:t>, &amp; Pm, </a:t>
            </a:r>
            <a:r>
              <a:rPr lang="en-US" altLang="en-US" sz="1800" b="1" dirty="0" err="1">
                <a:latin typeface="Times New Roman" panose="02020603050405020304" pitchFamily="18" charset="0"/>
                <a:cs typeface="Times New Roman" panose="02020603050405020304" pitchFamily="18" charset="0"/>
              </a:rPr>
              <a:t>Mallikarjuna</a:t>
            </a:r>
            <a:r>
              <a:rPr lang="en-US" altLang="en-US" sz="1800" b="1" dirty="0">
                <a:latin typeface="Times New Roman" panose="02020603050405020304" pitchFamily="18" charset="0"/>
                <a:cs typeface="Times New Roman" panose="02020603050405020304" pitchFamily="18" charset="0"/>
              </a:rPr>
              <a:t>. Stock Price Prediction Using LSTM. Test Engineering and Management. (2021). </a:t>
            </a:r>
          </a:p>
          <a:p>
            <a:r>
              <a:rPr lang="en-US" altLang="en-US" sz="1800" b="1" dirty="0" err="1">
                <a:latin typeface="Times New Roman" panose="02020603050405020304" pitchFamily="18" charset="0"/>
                <a:cs typeface="Times New Roman" panose="02020603050405020304" pitchFamily="18" charset="0"/>
              </a:rPr>
              <a:t>Shen</a:t>
            </a:r>
            <a:r>
              <a:rPr lang="en-US" altLang="en-US" sz="1800" b="1" dirty="0">
                <a:latin typeface="Times New Roman" panose="02020603050405020304" pitchFamily="18" charset="0"/>
                <a:cs typeface="Times New Roman" panose="02020603050405020304" pitchFamily="18" charset="0"/>
              </a:rPr>
              <a:t>, J., </a:t>
            </a:r>
            <a:r>
              <a:rPr lang="en-US" altLang="en-US" sz="1800" b="1" dirty="0" err="1">
                <a:latin typeface="Times New Roman" panose="02020603050405020304" pitchFamily="18" charset="0"/>
                <a:cs typeface="Times New Roman" panose="02020603050405020304" pitchFamily="18" charset="0"/>
              </a:rPr>
              <a:t>Shafiq</a:t>
            </a:r>
            <a:r>
              <a:rPr lang="en-US" altLang="en-US" sz="1800" b="1" dirty="0">
                <a:latin typeface="Times New Roman" panose="02020603050405020304" pitchFamily="18" charset="0"/>
                <a:cs typeface="Times New Roman" panose="02020603050405020304" pitchFamily="18" charset="0"/>
              </a:rPr>
              <a:t>, M.O. Short-term stock market price trend prediction using a comprehensive deep learning system. </a:t>
            </a:r>
            <a:r>
              <a:rPr lang="en-US" altLang="en-US" sz="1800" b="1" i="1" dirty="0">
                <a:latin typeface="Times New Roman" panose="02020603050405020304" pitchFamily="18" charset="0"/>
                <a:cs typeface="Times New Roman" panose="02020603050405020304" pitchFamily="18" charset="0"/>
              </a:rPr>
              <a:t>J Big Data</a:t>
            </a:r>
            <a:r>
              <a:rPr lang="en-US" altLang="en-US" sz="1800" b="1" dirty="0">
                <a:latin typeface="Times New Roman" panose="02020603050405020304" pitchFamily="18" charset="0"/>
                <a:cs typeface="Times New Roman" panose="02020603050405020304" pitchFamily="18" charset="0"/>
              </a:rPr>
              <a:t> 7, 66 (2020.</a:t>
            </a:r>
          </a:p>
          <a:p>
            <a:r>
              <a:rPr lang="en-IN" altLang="en-US" sz="1800" b="1" dirty="0" err="1">
                <a:latin typeface="Times New Roman" panose="02020603050405020304" pitchFamily="18" charset="0"/>
                <a:cs typeface="Times New Roman" panose="02020603050405020304" pitchFamily="18" charset="0"/>
              </a:rPr>
              <a:t>Shriram</a:t>
            </a:r>
            <a:r>
              <a:rPr lang="en-IN" altLang="en-US" sz="1800" b="1" dirty="0">
                <a:latin typeface="Times New Roman" panose="02020603050405020304" pitchFamily="18" charset="0"/>
                <a:cs typeface="Times New Roman" panose="02020603050405020304" pitchFamily="18" charset="0"/>
              </a:rPr>
              <a:t>. S,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a:t>
            </a:r>
            <a:r>
              <a:rPr lang="en-IN" altLang="en-US" sz="1800" b="1" dirty="0" err="1">
                <a:latin typeface="Times New Roman" panose="02020603050405020304" pitchFamily="18" charset="0"/>
                <a:cs typeface="Times New Roman" panose="02020603050405020304" pitchFamily="18" charset="0"/>
              </a:rPr>
              <a:t>Anuradha</a:t>
            </a:r>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P. Uma, 2021, Future Stock Price Prediction using Recurrent Neural Network, LSTM and Machine Learning, INTERNATIONAL JOURNAL OF ENGINEERING RESEARCH &amp; TECHNOLOGY (IJERT) ICRADL – (2021).</a:t>
            </a:r>
            <a:endParaRPr lang="en-US" altLang="en-US" sz="1800" b="1" dirty="0">
              <a:latin typeface="Times New Roman" panose="02020603050405020304" pitchFamily="18" charset="0"/>
              <a:cs typeface="Times New Roman" panose="02020603050405020304" pitchFamily="18" charset="0"/>
            </a:endParaRPr>
          </a:p>
          <a:p>
            <a:r>
              <a:rPr lang="en-US" altLang="en-US" sz="1800" b="1" dirty="0">
                <a:latin typeface="Times New Roman" panose="02020603050405020304" pitchFamily="18" charset="0"/>
                <a:cs typeface="Times New Roman" panose="02020603050405020304" pitchFamily="18" charset="0"/>
              </a:rPr>
              <a:t>Li, Y., Pan, Y. A novel ensemble deep learning model for stock prediction based on stock prices and news. </a:t>
            </a:r>
            <a:r>
              <a:rPr lang="en-US" altLang="en-US" sz="1800" b="1" i="1" dirty="0" err="1">
                <a:latin typeface="Times New Roman" panose="02020603050405020304" pitchFamily="18" charset="0"/>
                <a:cs typeface="Times New Roman" panose="02020603050405020304" pitchFamily="18" charset="0"/>
              </a:rPr>
              <a:t>Int</a:t>
            </a:r>
            <a:r>
              <a:rPr lang="en-US" altLang="en-US" sz="1800" b="1" i="1" dirty="0">
                <a:latin typeface="Times New Roman" panose="02020603050405020304" pitchFamily="18" charset="0"/>
                <a:cs typeface="Times New Roman" panose="02020603050405020304" pitchFamily="18" charset="0"/>
              </a:rPr>
              <a:t> J Data </a:t>
            </a:r>
            <a:r>
              <a:rPr lang="en-US" altLang="en-US" sz="1800" b="1" i="1" dirty="0" err="1">
                <a:latin typeface="Times New Roman" panose="02020603050405020304" pitchFamily="18" charset="0"/>
                <a:cs typeface="Times New Roman" panose="02020603050405020304" pitchFamily="18" charset="0"/>
              </a:rPr>
              <a:t>Sci</a:t>
            </a:r>
            <a:r>
              <a:rPr lang="en-US" altLang="en-US" sz="1800" b="1" i="1" dirty="0">
                <a:latin typeface="Times New Roman" panose="02020603050405020304" pitchFamily="18" charset="0"/>
                <a:cs typeface="Times New Roman" panose="02020603050405020304" pitchFamily="18" charset="0"/>
              </a:rPr>
              <a:t> Anal</a:t>
            </a:r>
            <a:r>
              <a:rPr lang="en-US" altLang="en-US" sz="1800" b="1" dirty="0">
                <a:latin typeface="Times New Roman" panose="02020603050405020304" pitchFamily="18" charset="0"/>
                <a:cs typeface="Times New Roman" panose="02020603050405020304" pitchFamily="18" charset="0"/>
              </a:rPr>
              <a:t> (2021).</a:t>
            </a:r>
            <a:endParaRPr lang="en-US" sz="1800" b="1" dirty="0">
              <a:latin typeface="Times New Roman" pitchFamily="18" charset="0"/>
              <a:cs typeface="Times New Roman" pitchFamily="18" charset="0"/>
            </a:endParaRPr>
          </a:p>
        </p:txBody>
      </p:sp>
      <p:sp>
        <p:nvSpPr>
          <p:cNvPr id="16389"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17</a:t>
            </a:fld>
            <a:endParaRPr lang="en-US">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1981200" y="2362200"/>
            <a:ext cx="8229600" cy="1371600"/>
          </a:xfrm>
        </p:spPr>
        <p:txBody>
          <a:bodyPr/>
          <a:lstStyle/>
          <a:p>
            <a:pPr algn="ctr" eaLnBrk="1" hangingPunct="1"/>
            <a:r>
              <a:rPr lang="en-US" b="1" dirty="0">
                <a:solidFill>
                  <a:srgbClr val="C00000"/>
                </a:solidFill>
                <a:latin typeface="Times New Roman" pitchFamily="18" charset="0"/>
                <a:cs typeface="Times New Roman" pitchFamily="18" charset="0"/>
              </a:rPr>
              <a:t>THANK  YOU.</a:t>
            </a:r>
          </a:p>
        </p:txBody>
      </p:sp>
      <p:sp>
        <p:nvSpPr>
          <p:cNvPr id="18436" name="Footer Placeholder 6"/>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itchFamily="34" charset="0"/>
                <a:cs typeface="Arial" pitchFamily="34" charset="0"/>
              </a:rPr>
              <a:pPr/>
              <a:t>18</a:t>
            </a:fld>
            <a:endParaRPr lang="en-US">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AIM</a:t>
            </a:r>
            <a:endParaRPr lang="en-US" sz="3200" b="1" dirty="0">
              <a:latin typeface="Times New Roman" pitchFamily="18" charset="0"/>
              <a:cs typeface="Times New Roman" pitchFamily="18" charset="0"/>
            </a:endParaRPr>
          </a:p>
        </p:txBody>
      </p:sp>
      <p:sp>
        <p:nvSpPr>
          <p:cNvPr id="3075" name="Content Placeholder 2"/>
          <p:cNvSpPr>
            <a:spLocks noGrp="1"/>
          </p:cNvSpPr>
          <p:nvPr>
            <p:ph idx="1"/>
          </p:nvPr>
        </p:nvSpPr>
        <p:spPr>
          <a:xfrm>
            <a:off x="1981200" y="1066801"/>
            <a:ext cx="8229600" cy="4525963"/>
          </a:xfrm>
        </p:spPr>
        <p:txBody>
          <a:bodyPr/>
          <a:lstStyle/>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lgn="ctr">
              <a:buClr>
                <a:srgbClr val="002060"/>
              </a:buClr>
              <a:buNone/>
            </a:pPr>
            <a:r>
              <a:rPr lang="en-US" dirty="0">
                <a:solidFill>
                  <a:srgbClr val="C00000"/>
                </a:solidFill>
                <a:latin typeface="Times New Roman" pitchFamily="18" charset="0"/>
                <a:cs typeface="Times New Roman" pitchFamily="18" charset="0"/>
              </a:rPr>
              <a:t>   </a:t>
            </a:r>
            <a:r>
              <a:rPr lang="en-US" dirty="0">
                <a:latin typeface="Times New Roman" pitchFamily="18" charset="0"/>
                <a:cs typeface="Times New Roman" pitchFamily="18" charset="0"/>
              </a:rPr>
              <a:t>“ To Predict The Price Of Given Stock In Near Future</a:t>
            </a:r>
          </a:p>
          <a:p>
            <a:pPr marL="0" indent="0" algn="ctr">
              <a:buClr>
                <a:srgbClr val="002060"/>
              </a:buClr>
              <a:buNone/>
            </a:pPr>
            <a:r>
              <a:rPr lang="en-US" dirty="0">
                <a:latin typeface="Times New Roman" pitchFamily="18" charset="0"/>
                <a:cs typeface="Times New Roman" pitchFamily="18" charset="0"/>
              </a:rPr>
              <a:t>        Using Machine Learning”</a:t>
            </a:r>
          </a:p>
          <a:p>
            <a:pPr marL="0" indent="0" algn="just">
              <a:buClr>
                <a:srgbClr val="002060"/>
              </a:buClr>
              <a:buNone/>
            </a:pPr>
            <a:endParaRPr lang="en-US" dirty="0">
              <a:solidFill>
                <a:srgbClr val="C00000"/>
              </a:solidFill>
              <a:latin typeface="Times New Roman" pitchFamily="18" charset="0"/>
              <a:cs typeface="Times New Roman" pitchFamily="18" charset="0"/>
            </a:endParaRPr>
          </a:p>
          <a:p>
            <a:pPr marL="0" indent="0">
              <a:buNone/>
            </a:pPr>
            <a:endParaRPr lang="en-US" dirty="0">
              <a:solidFill>
                <a:srgbClr val="C00000"/>
              </a:solidFill>
              <a:latin typeface="Times New Roman" pitchFamily="18" charset="0"/>
              <a:cs typeface="Times New Roman" pitchFamily="18" charset="0"/>
            </a:endParaRPr>
          </a:p>
        </p:txBody>
      </p:sp>
      <p:sp>
        <p:nvSpPr>
          <p:cNvPr id="3077" name="Footer Placeholder 7"/>
          <p:cNvSpPr>
            <a:spLocks noGrp="1"/>
          </p:cNvSpPr>
          <p:nvPr>
            <p:ph type="ftr" sz="quarter" idx="11"/>
          </p:nvPr>
        </p:nvSpPr>
        <p:spPr>
          <a:xfrm>
            <a:off x="4648200" y="6245225"/>
            <a:ext cx="3429000" cy="476250"/>
          </a:xfrm>
          <a:noFill/>
        </p:spPr>
        <p:txBody>
          <a:bodyPr/>
          <a:lstStyle/>
          <a:p>
            <a:r>
              <a:rPr lang="en-US">
                <a:latin typeface="Arial" pitchFamily="34" charset="0"/>
                <a:cs typeface="Arial" pitchFamily="34" charset="0"/>
              </a:rPr>
              <a:t>SKNCOE BE (E &amp; TC) 2021-22</a:t>
            </a: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81200" y="260350"/>
            <a:ext cx="8229600" cy="654050"/>
          </a:xfrm>
        </p:spPr>
        <p:txBody>
          <a:bodyPr/>
          <a:lstStyle/>
          <a:p>
            <a:pPr algn="ctr"/>
            <a:r>
              <a:rPr lang="en-US" sz="3200" b="1" dirty="0">
                <a:solidFill>
                  <a:srgbClr val="C00000"/>
                </a:solidFill>
                <a:latin typeface="Times New Roman" pitchFamily="18" charset="0"/>
                <a:cs typeface="Times New Roman" pitchFamily="18" charset="0"/>
              </a:rPr>
              <a:t>ABSTRACT</a:t>
            </a:r>
            <a:endParaRPr lang="en-IN" sz="3200" b="1" dirty="0">
              <a:solidFill>
                <a:srgbClr val="C00000"/>
              </a:solidFill>
              <a:latin typeface="Times New Roman" pitchFamily="18" charset="0"/>
              <a:cs typeface="Times New Roman" pitchFamily="18" charset="0"/>
            </a:endParaRPr>
          </a:p>
        </p:txBody>
      </p:sp>
      <p:sp>
        <p:nvSpPr>
          <p:cNvPr id="5123" name="Content Placeholder 2"/>
          <p:cNvSpPr>
            <a:spLocks noGrp="1"/>
          </p:cNvSpPr>
          <p:nvPr>
            <p:ph idx="1"/>
          </p:nvPr>
        </p:nvSpPr>
        <p:spPr>
          <a:xfrm>
            <a:off x="1981200" y="1143001"/>
            <a:ext cx="8229600" cy="4525963"/>
          </a:xfrm>
        </p:spPr>
        <p:txBody>
          <a:bodyPr>
            <a:normAutofit/>
          </a:bodyPr>
          <a:lstStyle/>
          <a:p>
            <a:pPr lvl="1" indent="0" algn="just">
              <a:lnSpc>
                <a:spcPct val="160000"/>
              </a:lnSpc>
              <a:buNone/>
            </a:pPr>
            <a:r>
              <a:rPr lang="en-US" dirty="0">
                <a:latin typeface="Times New Roman" pitchFamily="18" charset="0"/>
                <a:cs typeface="Times New Roman" pitchFamily="18" charset="0"/>
              </a:rPr>
              <a:t>    In this project we attempt to implement a machine learning approach to predict stock prices. Machine learning is effectively implemented in forecasting stock prices. The objective is to predict the stock prices in order to make more informed and accurate investment decisions. We propose a stock price prediction system that integrates mathematical functions, machine learning, and other external factors for the purpose of achieving better stock prediction accuracy and issuing profitable trades. While predicting the actual price of a stock is an uphill climb, we can build a model that will predict whether the price will go up or down.</a:t>
            </a:r>
            <a:endParaRPr lang="en-IN" dirty="0">
              <a:latin typeface="Times New Roman" pitchFamily="18" charset="0"/>
              <a:cs typeface="Times New Roman" pitchFamily="18" charset="0"/>
            </a:endParaRPr>
          </a:p>
          <a:p>
            <a:pPr algn="just">
              <a:lnSpc>
                <a:spcPct val="150000"/>
              </a:lnSpc>
              <a:buFontTx/>
              <a:buNone/>
            </a:pPr>
            <a:endParaRPr lang="en-IN" dirty="0">
              <a:latin typeface="Times New Roman" pitchFamily="18" charset="0"/>
              <a:cs typeface="Times New Roman" pitchFamily="18" charset="0"/>
            </a:endParaRPr>
          </a:p>
          <a:p>
            <a:pPr algn="just">
              <a:lnSpc>
                <a:spcPct val="150000"/>
              </a:lnSpc>
              <a:buFontTx/>
              <a:buNone/>
            </a:pPr>
            <a:endParaRPr lang="en-US" dirty="0">
              <a:latin typeface="Times New Roman" pitchFamily="18" charset="0"/>
              <a:cs typeface="Times New Roman" pitchFamily="18" charset="0"/>
            </a:endParaRPr>
          </a:p>
        </p:txBody>
      </p:sp>
      <p:sp>
        <p:nvSpPr>
          <p:cNvPr id="5125" name="Footer Placeholder 7"/>
          <p:cNvSpPr>
            <a:spLocks noGrp="1"/>
          </p:cNvSpPr>
          <p:nvPr>
            <p:ph type="ftr" sz="quarter" idx="11"/>
          </p:nvPr>
        </p:nvSpPr>
        <p:spPr>
          <a:xfrm>
            <a:off x="4648200" y="6245225"/>
            <a:ext cx="3276600" cy="476250"/>
          </a:xfrm>
          <a:noFill/>
        </p:spPr>
        <p:txBody>
          <a:bodyPr/>
          <a:lstStyle/>
          <a:p>
            <a:r>
              <a:rPr lang="en-US">
                <a:latin typeface="Arial" pitchFamily="34" charset="0"/>
                <a:cs typeface="Arial" pitchFamily="34" charset="0"/>
              </a:rPr>
              <a:t>SKNCOE BE (E &amp; TC) 2021-22</a:t>
            </a: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81200" y="152400"/>
            <a:ext cx="8229600" cy="639762"/>
          </a:xfrm>
        </p:spPr>
        <p:txBody>
          <a:bodyPr/>
          <a:lstStyle/>
          <a:p>
            <a:pPr algn="ctr"/>
            <a:r>
              <a:rPr lang="en-US" sz="3200" b="1" dirty="0">
                <a:solidFill>
                  <a:srgbClr val="C00000"/>
                </a:solidFill>
                <a:latin typeface="Times New Roman" pitchFamily="18" charset="0"/>
                <a:cs typeface="Times New Roman" pitchFamily="18" charset="0"/>
              </a:rPr>
              <a:t>OBJECTIVES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143001"/>
            <a:ext cx="8229600" cy="4525963"/>
          </a:xfrm>
        </p:spPr>
        <p:txBody>
          <a:bodyPr>
            <a:normAutofit/>
          </a:bodyPr>
          <a:lstStyle/>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Develop a prototype to estimate price of a given stock in near future.</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use Machine Learning Conception to develop the proposed model.</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use LSTM model for the planned system for maximum accuracy.</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develop an algorithm with maximum efficiency.</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develop deep understanding of all the concepts used in proposed model.</a:t>
            </a:r>
          </a:p>
          <a:p>
            <a:pPr algn="just">
              <a:lnSpc>
                <a:spcPct val="150000"/>
              </a:lnSpc>
              <a:buClr>
                <a:srgbClr val="6600CC"/>
              </a:buClr>
            </a:pPr>
            <a:r>
              <a:rPr lang="en-US" altLang="en-US" dirty="0">
                <a:latin typeface="Times New Roman" panose="02020603050405020304" pitchFamily="18" charset="0"/>
                <a:cs typeface="Times New Roman" panose="02020603050405020304" pitchFamily="18" charset="0"/>
              </a:rPr>
              <a:t>To resolve errors or problems if encountered any while making the proposed model</a:t>
            </a:r>
          </a:p>
          <a:p>
            <a:pPr marL="0" indent="0">
              <a:buClr>
                <a:srgbClr val="002060"/>
              </a:buClr>
              <a:buNone/>
              <a:defRPr/>
            </a:pPr>
            <a:endParaRPr lang="en-US" dirty="0">
              <a:solidFill>
                <a:srgbClr val="C00000"/>
              </a:solidFill>
              <a:latin typeface="Times New Roman" pitchFamily="18" charset="0"/>
              <a:cs typeface="Times New Roman" pitchFamily="18" charset="0"/>
            </a:endParaRPr>
          </a:p>
        </p:txBody>
      </p:sp>
      <p:sp>
        <p:nvSpPr>
          <p:cNvPr id="4101" name="Footer Placeholder 7"/>
          <p:cNvSpPr>
            <a:spLocks noGrp="1"/>
          </p:cNvSpPr>
          <p:nvPr>
            <p:ph type="ftr" sz="quarter" idx="11"/>
          </p:nvPr>
        </p:nvSpPr>
        <p:spPr>
          <a:xfrm>
            <a:off x="4648200" y="6245225"/>
            <a:ext cx="3276600" cy="476250"/>
          </a:xfrm>
          <a:noFill/>
        </p:spPr>
        <p:txBody>
          <a:bodyPr/>
          <a:lstStyle/>
          <a:p>
            <a:r>
              <a:rPr lang="en-US">
                <a:latin typeface="Arial" pitchFamily="34" charset="0"/>
                <a:cs typeface="Arial" pitchFamily="34" charset="0"/>
              </a:rPr>
              <a:t>SKNCOE BE (E &amp; TC) 2021-22</a:t>
            </a: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CONTENTS</a:t>
            </a:r>
            <a:endParaRPr lang="en-US" sz="3200" b="1" dirty="0">
              <a:latin typeface="Times New Roman" pitchFamily="18" charset="0"/>
              <a:cs typeface="Times New Roman" pitchFamily="18" charset="0"/>
            </a:endParaRPr>
          </a:p>
        </p:txBody>
      </p:sp>
      <p:sp>
        <p:nvSpPr>
          <p:cNvPr id="6147" name="Content Placeholder 2"/>
          <p:cNvSpPr>
            <a:spLocks noGrp="1"/>
          </p:cNvSpPr>
          <p:nvPr>
            <p:ph idx="1"/>
          </p:nvPr>
        </p:nvSpPr>
        <p:spPr>
          <a:xfrm>
            <a:off x="1981200" y="1066800"/>
            <a:ext cx="8229600" cy="5105400"/>
          </a:xfrm>
        </p:spPr>
        <p:txBody>
          <a:bodyPr>
            <a:normAutofit/>
          </a:bodyPr>
          <a:lstStyle/>
          <a:p>
            <a:pPr marL="514350" indent="-514350">
              <a:buFontTx/>
              <a:buAutoNum type="arabicPeriod"/>
            </a:pPr>
            <a:r>
              <a:rPr lang="en-US" dirty="0">
                <a:latin typeface="Times New Roman" pitchFamily="18" charset="0"/>
                <a:cs typeface="Times New Roman" pitchFamily="18" charset="0"/>
              </a:rPr>
              <a:t>Abstract</a:t>
            </a:r>
          </a:p>
          <a:p>
            <a:pPr marL="514350" indent="-514350">
              <a:buFontTx/>
              <a:buAutoNum type="arabicPeriod"/>
            </a:pPr>
            <a:r>
              <a:rPr lang="en-US" dirty="0">
                <a:latin typeface="Times New Roman" pitchFamily="18" charset="0"/>
                <a:cs typeface="Times New Roman" pitchFamily="18" charset="0"/>
              </a:rPr>
              <a:t>Introduction</a:t>
            </a:r>
          </a:p>
          <a:p>
            <a:pPr marL="514350" indent="-514350">
              <a:buFontTx/>
              <a:buAutoNum type="arabicPeriod"/>
            </a:pPr>
            <a:r>
              <a:rPr lang="en-US" dirty="0">
                <a:latin typeface="Times New Roman" pitchFamily="18" charset="0"/>
                <a:cs typeface="Times New Roman" pitchFamily="18" charset="0"/>
              </a:rPr>
              <a:t>Literature Survey</a:t>
            </a:r>
          </a:p>
          <a:p>
            <a:pPr marL="514350" indent="-514350">
              <a:buFontTx/>
              <a:buAutoNum type="arabicPeriod"/>
            </a:pPr>
            <a:r>
              <a:rPr lang="en-US" dirty="0">
                <a:latin typeface="Times New Roman" pitchFamily="18" charset="0"/>
                <a:cs typeface="Times New Roman" pitchFamily="18" charset="0"/>
              </a:rPr>
              <a:t>Block Diagram </a:t>
            </a:r>
          </a:p>
          <a:p>
            <a:pPr marL="514350" indent="-514350">
              <a:buFontTx/>
              <a:buAutoNum type="arabicPeriod"/>
            </a:pPr>
            <a:r>
              <a:rPr lang="en-US" dirty="0" smtClean="0">
                <a:latin typeface="Times New Roman" pitchFamily="18" charset="0"/>
                <a:cs typeface="Times New Roman" pitchFamily="18" charset="0"/>
              </a:rPr>
              <a:t>Simulation </a:t>
            </a:r>
            <a:r>
              <a:rPr lang="en-US" dirty="0">
                <a:latin typeface="Times New Roman" pitchFamily="18" charset="0"/>
                <a:cs typeface="Times New Roman" pitchFamily="18" charset="0"/>
              </a:rPr>
              <a:t>Results</a:t>
            </a:r>
          </a:p>
          <a:p>
            <a:pPr marL="514350" indent="-514350">
              <a:buFontTx/>
              <a:buAutoNum type="arabicPeriod"/>
            </a:pPr>
            <a:r>
              <a:rPr lang="en-US" dirty="0">
                <a:latin typeface="Times New Roman" pitchFamily="18" charset="0"/>
                <a:cs typeface="Times New Roman" pitchFamily="18" charset="0"/>
              </a:rPr>
              <a:t>Advantages/Disadvantages/ Applications </a:t>
            </a:r>
          </a:p>
          <a:p>
            <a:pPr marL="514350" indent="-514350">
              <a:buFontTx/>
              <a:buAutoNum type="arabicPeriod"/>
            </a:pPr>
            <a:r>
              <a:rPr lang="en-US" dirty="0">
                <a:latin typeface="Times New Roman" pitchFamily="18" charset="0"/>
                <a:cs typeface="Times New Roman" pitchFamily="18" charset="0"/>
              </a:rPr>
              <a:t>Conclusions</a:t>
            </a:r>
          </a:p>
          <a:p>
            <a:pPr marL="514350" indent="-514350">
              <a:buFontTx/>
              <a:buAutoNum type="arabicPeriod"/>
            </a:pPr>
            <a:r>
              <a:rPr lang="en-US" dirty="0">
                <a:latin typeface="Times New Roman" pitchFamily="18" charset="0"/>
                <a:cs typeface="Times New Roman" pitchFamily="18" charset="0"/>
              </a:rPr>
              <a:t>References</a:t>
            </a:r>
          </a:p>
          <a:p>
            <a:pPr marL="514350" indent="-514350">
              <a:buFontTx/>
              <a:buAutoNum type="arabicPeriod"/>
            </a:pPr>
            <a:r>
              <a:rPr lang="en-US" dirty="0">
                <a:latin typeface="Times New Roman" pitchFamily="18" charset="0"/>
                <a:cs typeface="Times New Roman" pitchFamily="18" charset="0"/>
              </a:rPr>
              <a:t>Phase Wise Plan</a:t>
            </a:r>
          </a:p>
        </p:txBody>
      </p:sp>
      <p:sp>
        <p:nvSpPr>
          <p:cNvPr id="6149" name="Footer Placeholder 7"/>
          <p:cNvSpPr>
            <a:spLocks noGrp="1"/>
          </p:cNvSpPr>
          <p:nvPr>
            <p:ph type="ftr" sz="quarter" idx="11"/>
          </p:nvPr>
        </p:nvSpPr>
        <p:spPr>
          <a:xfrm>
            <a:off x="4648200" y="6245225"/>
            <a:ext cx="3352800" cy="476250"/>
          </a:xfrm>
          <a:noFill/>
        </p:spPr>
        <p:txBody>
          <a:bodyPr/>
          <a:lstStyle/>
          <a:p>
            <a:r>
              <a:rPr lang="en-US" dirty="0">
                <a:latin typeface="Arial" pitchFamily="34" charset="0"/>
                <a:cs typeface="Arial" pitchFamily="34" charset="0"/>
              </a:rPr>
              <a:t>SKNCOE BE (E &amp; TC) 2021-22</a:t>
            </a: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74638"/>
            <a:ext cx="8229600" cy="487362"/>
          </a:xfrm>
        </p:spPr>
        <p:txBody>
          <a:bodyPr>
            <a:normAutofit fontScale="90000"/>
          </a:bodyPr>
          <a:lstStyle/>
          <a:p>
            <a:pPr algn="ctr"/>
            <a:r>
              <a:rPr lang="en-US" sz="3600" b="1" dirty="0">
                <a:solidFill>
                  <a:srgbClr val="C00000"/>
                </a:solidFill>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7171" name="Content Placeholder 2"/>
          <p:cNvSpPr>
            <a:spLocks noGrp="1"/>
          </p:cNvSpPr>
          <p:nvPr>
            <p:ph idx="1"/>
          </p:nvPr>
        </p:nvSpPr>
        <p:spPr>
          <a:xfrm>
            <a:off x="1981200" y="1066801"/>
            <a:ext cx="8229600" cy="4525963"/>
          </a:xfrm>
        </p:spPr>
        <p:txBody>
          <a:bodyPr>
            <a:normAutofit/>
          </a:bodyPr>
          <a:lstStyle/>
          <a:p>
            <a:pPr algn="just">
              <a:buClr>
                <a:srgbClr val="7030A0"/>
              </a:buClr>
              <a:defRPr/>
            </a:pPr>
            <a:r>
              <a:rPr lang="en-US" sz="2200" dirty="0">
                <a:latin typeface="Times New Roman" panose="02020603050405020304" pitchFamily="18" charset="0"/>
                <a:cs typeface="Times New Roman" panose="02020603050405020304" pitchFamily="18" charset="0"/>
              </a:rPr>
              <a:t>Machine learning (ML) is a type of artificial intelligence (</a:t>
            </a:r>
            <a:r>
              <a:rPr lang="en-US" sz="2200" u="sng" dirty="0">
                <a:latin typeface="Times New Roman" panose="02020603050405020304" pitchFamily="18" charset="0"/>
                <a:cs typeface="Times New Roman" panose="02020603050405020304" pitchFamily="18" charset="0"/>
                <a:hlinkClick r:id="rId2"/>
              </a:rPr>
              <a:t>AI</a:t>
            </a:r>
            <a:r>
              <a:rPr lang="en-US" sz="2200" dirty="0">
                <a:latin typeface="Times New Roman" panose="02020603050405020304" pitchFamily="18" charset="0"/>
                <a:cs typeface="Times New Roman" panose="02020603050405020304" pitchFamily="18" charset="0"/>
              </a:rPr>
              <a:t>) that permits software applications to develop more precise at forecasting consequences without being explicitly encoded to do so. Machine learning algorithms use historical data as input to predict new output values.</a:t>
            </a:r>
          </a:p>
          <a:p>
            <a:pPr algn="just">
              <a:buClr>
                <a:srgbClr val="7030A0"/>
              </a:buClr>
              <a:defRPr/>
            </a:pPr>
            <a:r>
              <a:rPr lang="en-US" sz="2200" dirty="0">
                <a:latin typeface="Times New Roman" panose="02020603050405020304" pitchFamily="18" charset="0"/>
                <a:cs typeface="Times New Roman" panose="02020603050405020304" pitchFamily="18" charset="0"/>
              </a:rPr>
              <a:t>These features of Machine Learning (ML) are used in various application like Medical Diagnosis, Speech and Image recognition, Stock-market trading, Self Driving Car, etc.</a:t>
            </a:r>
          </a:p>
          <a:p>
            <a:pPr algn="just">
              <a:buClr>
                <a:srgbClr val="7030A0"/>
              </a:buClr>
              <a:defRPr/>
            </a:pPr>
            <a:r>
              <a:rPr lang="en-US" sz="2200" dirty="0">
                <a:latin typeface="Times New Roman" panose="02020603050405020304" pitchFamily="18" charset="0"/>
                <a:cs typeface="Times New Roman" panose="02020603050405020304" pitchFamily="18" charset="0"/>
              </a:rPr>
              <a:t>Our project Stock Market Analysis using Machine Learning is grounded on this solicitation, where Machine Learning along with LSTM Model will be used to analyze a given set of database and will be able to predict the price of a given Stock in Future.</a:t>
            </a:r>
          </a:p>
          <a:p>
            <a:endParaRPr lang="en-US" dirty="0">
              <a:latin typeface="Times New Roman" pitchFamily="18" charset="0"/>
              <a:cs typeface="Times New Roman" pitchFamily="18" charset="0"/>
            </a:endParaRPr>
          </a:p>
        </p:txBody>
      </p:sp>
      <p:sp>
        <p:nvSpPr>
          <p:cNvPr id="7173" name="Footer Placeholder 7"/>
          <p:cNvSpPr>
            <a:spLocks noGrp="1"/>
          </p:cNvSpPr>
          <p:nvPr>
            <p:ph type="ftr" sz="quarter" idx="11"/>
          </p:nvPr>
        </p:nvSpPr>
        <p:spPr>
          <a:xfrm>
            <a:off x="4648200" y="6245225"/>
            <a:ext cx="3200400" cy="476250"/>
          </a:xfrm>
          <a:noFill/>
        </p:spPr>
        <p:txBody>
          <a:bodyPr/>
          <a:lstStyle/>
          <a:p>
            <a:r>
              <a:rPr lang="en-US">
                <a:latin typeface="Arial" pitchFamily="34" charset="0"/>
                <a:cs typeface="Arial" pitchFamily="34" charset="0"/>
              </a:rPr>
              <a:t>SKNCOE BE (E &amp; TC) 2021-22</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6</a:t>
            </a:fld>
            <a:endParaRPr lang="en-US">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8195" name="Content Placeholder 2"/>
          <p:cNvSpPr>
            <a:spLocks noGrp="1"/>
          </p:cNvSpPr>
          <p:nvPr>
            <p:ph idx="1"/>
          </p:nvPr>
        </p:nvSpPr>
        <p:spPr>
          <a:xfrm>
            <a:off x="1981200" y="1066801"/>
            <a:ext cx="8229600" cy="4525963"/>
          </a:xfrm>
        </p:spPr>
        <p:txBody>
          <a:bodyPr>
            <a:normAutofit fontScale="40000" lnSpcReduction="20000"/>
          </a:bodyPr>
          <a:lstStyle/>
          <a:p>
            <a:pPr marL="0" indent="0" fontAlgn="base">
              <a:buNone/>
            </a:pPr>
            <a:r>
              <a:rPr lang="en-US" sz="4400" b="1" dirty="0"/>
              <a:t>1.</a:t>
            </a:r>
            <a:r>
              <a:rPr lang="en-IN" sz="4400" b="1" dirty="0"/>
              <a:t> </a:t>
            </a:r>
            <a:r>
              <a:rPr lang="en-US" altLang="en-US" sz="4400" b="1" dirty="0" err="1">
                <a:latin typeface="Times New Roman" panose="02020603050405020304" pitchFamily="18" charset="0"/>
                <a:cs typeface="Times New Roman" panose="02020603050405020304" pitchFamily="18" charset="0"/>
              </a:rPr>
              <a:t>Pramod</a:t>
            </a:r>
            <a:r>
              <a:rPr lang="en-US" altLang="en-US" sz="4400" b="1" dirty="0">
                <a:latin typeface="Times New Roman" panose="02020603050405020304" pitchFamily="18" charset="0"/>
                <a:cs typeface="Times New Roman" panose="02020603050405020304" pitchFamily="18" charset="0"/>
              </a:rPr>
              <a:t>, &amp; Pm, </a:t>
            </a:r>
            <a:r>
              <a:rPr lang="en-US" altLang="en-US" sz="4400" b="1" dirty="0" err="1">
                <a:latin typeface="Times New Roman" panose="02020603050405020304" pitchFamily="18" charset="0"/>
                <a:cs typeface="Times New Roman" panose="02020603050405020304" pitchFamily="18" charset="0"/>
              </a:rPr>
              <a:t>Mallikarjuna</a:t>
            </a:r>
            <a:r>
              <a:rPr lang="en-US" altLang="en-US" sz="4400" b="1" dirty="0">
                <a:latin typeface="Times New Roman" panose="02020603050405020304" pitchFamily="18" charset="0"/>
                <a:cs typeface="Times New Roman" panose="02020603050405020304" pitchFamily="18" charset="0"/>
              </a:rPr>
              <a:t>. Stock Price Prediction Using LSTM. Test Engineering and Management. (2021).</a:t>
            </a:r>
            <a:endParaRPr lang="en-IN" sz="4400" b="1" dirty="0">
              <a:latin typeface="Times New Roman" pitchFamily="18" charset="0"/>
              <a:cs typeface="Times New Roman" pitchFamily="18" charset="0"/>
            </a:endParaRPr>
          </a:p>
          <a:p>
            <a:pPr fontAlgn="t" latinLnBrk="1"/>
            <a:r>
              <a:rPr lang="en-US" sz="4300" dirty="0">
                <a:latin typeface="Times New Roman" pitchFamily="18" charset="0"/>
                <a:cs typeface="Times New Roman" pitchFamily="18" charset="0"/>
              </a:rPr>
              <a:t>getting the historical data from market is mandatory step. Then there is a need to extract the feature which is required for data analysis, then divide it as testing and training data, training the algorithm to predict the price and the final step it to visualize the data.</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Using the proposed system has help us achieve an accuracy of 96 LSTM units.</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It does not take market sentiments into consideration.</a:t>
            </a:r>
            <a:endParaRPr lang="en-IN" sz="4300" dirty="0">
              <a:latin typeface="Times New Roman" pitchFamily="18" charset="0"/>
              <a:cs typeface="Times New Roman" pitchFamily="18" charset="0"/>
            </a:endParaRPr>
          </a:p>
          <a:p>
            <a:pPr marL="0" indent="0" fontAlgn="base">
              <a:buNone/>
            </a:pPr>
            <a:r>
              <a:rPr lang="en-US" altLang="en-US" sz="4500" b="1" dirty="0">
                <a:latin typeface="Times New Roman" panose="02020603050405020304" pitchFamily="18" charset="0"/>
                <a:cs typeface="Times New Roman" panose="02020603050405020304" pitchFamily="18" charset="0"/>
              </a:rPr>
              <a:t>2. </a:t>
            </a:r>
            <a:r>
              <a:rPr lang="en-US" altLang="en-US" sz="4500" b="1" dirty="0" err="1">
                <a:latin typeface="Times New Roman" panose="02020603050405020304" pitchFamily="18" charset="0"/>
                <a:cs typeface="Times New Roman" panose="02020603050405020304" pitchFamily="18" charset="0"/>
              </a:rPr>
              <a:t>Shen</a:t>
            </a:r>
            <a:r>
              <a:rPr lang="en-US" altLang="en-US" sz="4500" b="1" dirty="0">
                <a:latin typeface="Times New Roman" panose="02020603050405020304" pitchFamily="18" charset="0"/>
                <a:cs typeface="Times New Roman" panose="02020603050405020304" pitchFamily="18" charset="0"/>
              </a:rPr>
              <a:t>, J., </a:t>
            </a:r>
            <a:r>
              <a:rPr lang="en-US" altLang="en-US" sz="4500" b="1" dirty="0" err="1">
                <a:latin typeface="Times New Roman" panose="02020603050405020304" pitchFamily="18" charset="0"/>
                <a:cs typeface="Times New Roman" panose="02020603050405020304" pitchFamily="18" charset="0"/>
              </a:rPr>
              <a:t>Shafiq</a:t>
            </a:r>
            <a:r>
              <a:rPr lang="en-US" altLang="en-US" sz="4500" b="1" dirty="0">
                <a:latin typeface="Times New Roman" panose="02020603050405020304" pitchFamily="18" charset="0"/>
                <a:cs typeface="Times New Roman" panose="02020603050405020304" pitchFamily="18" charset="0"/>
              </a:rPr>
              <a:t>, M.O. Short-term stock market price trend prediction using a comprehensive deep learning system. </a:t>
            </a:r>
            <a:r>
              <a:rPr lang="en-US" altLang="en-US" sz="4500" b="1" i="1" dirty="0">
                <a:latin typeface="Times New Roman" panose="02020603050405020304" pitchFamily="18" charset="0"/>
                <a:cs typeface="Times New Roman" panose="02020603050405020304" pitchFamily="18" charset="0"/>
              </a:rPr>
              <a:t>J Big Data</a:t>
            </a:r>
            <a:r>
              <a:rPr lang="en-US" altLang="en-US" sz="4500" b="1" dirty="0">
                <a:latin typeface="Times New Roman" panose="02020603050405020304" pitchFamily="18" charset="0"/>
                <a:cs typeface="Times New Roman" panose="02020603050405020304" pitchFamily="18" charset="0"/>
              </a:rPr>
              <a:t> 7, 66 (2020).</a:t>
            </a:r>
            <a:r>
              <a:rPr lang="en-US" sz="4500" b="1" dirty="0">
                <a:latin typeface="Times New Roman" pitchFamily="18" charset="0"/>
                <a:cs typeface="Times New Roman" pitchFamily="18" charset="0"/>
              </a:rPr>
              <a:t> </a:t>
            </a:r>
            <a:endParaRPr lang="en-IN" sz="4500" b="1"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The high-level architecture of our proposed solution could be separated into three parts. First is the feature selection part, to guarantee the selected features are highly effective. Second, we look into the data and perform the dimensionality reduction. And the last part, which is the main contribution of our work is to build a prediction model of target stocks. </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The proposed system has a lot of features and has a decent accuracy. We can use combination of features by using some features and retaining others to furthermore increase our accuracy.</a:t>
            </a:r>
            <a:endParaRPr lang="en-IN" sz="4300" dirty="0">
              <a:latin typeface="Times New Roman" pitchFamily="18" charset="0"/>
              <a:cs typeface="Times New Roman" pitchFamily="18" charset="0"/>
            </a:endParaRPr>
          </a:p>
          <a:p>
            <a:pPr fontAlgn="base"/>
            <a:r>
              <a:rPr lang="en-US" sz="4300" dirty="0">
                <a:latin typeface="Times New Roman" pitchFamily="18" charset="0"/>
                <a:cs typeface="Times New Roman" pitchFamily="18" charset="0"/>
              </a:rPr>
              <a:t> The RFE algorithm is not sensitive to the term lengths other than 2-day, weekly,    biweekly</a:t>
            </a:r>
            <a:r>
              <a:rPr lang="en-US" sz="3800" dirty="0">
                <a:latin typeface="Times New Roman" pitchFamily="18" charset="0"/>
                <a:cs typeface="Times New Roman" pitchFamily="18" charset="0"/>
              </a:rPr>
              <a:t>.</a:t>
            </a:r>
            <a:endParaRPr lang="en-IN" sz="3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8197" name="Footer Placeholder 7"/>
          <p:cNvSpPr>
            <a:spLocks noGrp="1"/>
          </p:cNvSpPr>
          <p:nvPr>
            <p:ph type="ftr" sz="quarter" idx="11"/>
          </p:nvPr>
        </p:nvSpPr>
        <p:spPr>
          <a:xfrm>
            <a:off x="4648200" y="6245225"/>
            <a:ext cx="3429000" cy="476250"/>
          </a:xfrm>
          <a:noFill/>
        </p:spPr>
        <p:txBody>
          <a:bodyPr/>
          <a:lstStyle/>
          <a:p>
            <a:r>
              <a:rPr lang="en-US">
                <a:latin typeface="Arial" pitchFamily="34" charset="0"/>
                <a:cs typeface="Arial" pitchFamily="34" charset="0"/>
              </a:rPr>
              <a:t>SKNCOE BE (E &amp; TC) 2021-22</a:t>
            </a: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itchFamily="34" charset="0"/>
                <a:cs typeface="Arial" pitchFamily="34" charset="0"/>
              </a:rPr>
              <a:pPr/>
              <a:t>7</a:t>
            </a:fld>
            <a:endParaRPr lang="en-US">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74638"/>
            <a:ext cx="8229600" cy="563562"/>
          </a:xfrm>
        </p:spPr>
        <p:txBody>
          <a:bodyPr/>
          <a:lstStyle/>
          <a:p>
            <a:pPr algn="ctr"/>
            <a:r>
              <a:rPr lang="en-US" sz="3200" b="1" dirty="0">
                <a:solidFill>
                  <a:srgbClr val="C00000"/>
                </a:solidFill>
                <a:latin typeface="Times New Roman" pitchFamily="18" charset="0"/>
                <a:cs typeface="Times New Roman" pitchFamily="18" charset="0"/>
              </a:rPr>
              <a:t>LITERATURE SURVEY</a:t>
            </a:r>
          </a:p>
        </p:txBody>
      </p:sp>
      <p:sp>
        <p:nvSpPr>
          <p:cNvPr id="9222" name="Content Placeholder 2"/>
          <p:cNvSpPr>
            <a:spLocks noGrp="1"/>
          </p:cNvSpPr>
          <p:nvPr>
            <p:ph idx="1"/>
          </p:nvPr>
        </p:nvSpPr>
        <p:spPr>
          <a:xfrm>
            <a:off x="1981200" y="1066800"/>
            <a:ext cx="8382000" cy="4953000"/>
          </a:xfrm>
        </p:spPr>
        <p:txBody>
          <a:bodyPr>
            <a:normAutofit lnSpcReduction="10000"/>
          </a:bodyPr>
          <a:lstStyle/>
          <a:p>
            <a:pPr marL="0" indent="0">
              <a:buNone/>
            </a:pPr>
            <a:r>
              <a:rPr lang="en-IN" altLang="en-US" sz="1800" b="1" dirty="0">
                <a:latin typeface="Times New Roman" panose="02020603050405020304" pitchFamily="18" charset="0"/>
                <a:cs typeface="Times New Roman" panose="02020603050405020304" pitchFamily="18" charset="0"/>
              </a:rPr>
              <a:t>3. </a:t>
            </a:r>
            <a:r>
              <a:rPr lang="en-IN" altLang="en-US" sz="1800" b="1" dirty="0" err="1">
                <a:latin typeface="Times New Roman" panose="02020603050405020304" pitchFamily="18" charset="0"/>
                <a:cs typeface="Times New Roman" panose="02020603050405020304" pitchFamily="18" charset="0"/>
              </a:rPr>
              <a:t>Shriram</a:t>
            </a:r>
            <a:r>
              <a:rPr lang="en-IN" altLang="en-US" sz="1800" b="1" dirty="0">
                <a:latin typeface="Times New Roman" panose="02020603050405020304" pitchFamily="18" charset="0"/>
                <a:cs typeface="Times New Roman" panose="02020603050405020304" pitchFamily="18" charset="0"/>
              </a:rPr>
              <a:t>. S,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a:t>
            </a:r>
            <a:r>
              <a:rPr lang="en-IN" altLang="en-US" sz="1800" b="1" dirty="0" err="1">
                <a:latin typeface="Times New Roman" panose="02020603050405020304" pitchFamily="18" charset="0"/>
                <a:cs typeface="Times New Roman" panose="02020603050405020304" pitchFamily="18" charset="0"/>
              </a:rPr>
              <a:t>Anuradha</a:t>
            </a:r>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Dr.</a:t>
            </a:r>
            <a:r>
              <a:rPr lang="en-IN" altLang="en-US" sz="1800" b="1" dirty="0">
                <a:latin typeface="Times New Roman" panose="02020603050405020304" pitchFamily="18" charset="0"/>
                <a:cs typeface="Times New Roman" panose="02020603050405020304" pitchFamily="18" charset="0"/>
              </a:rPr>
              <a:t> K. P. Uma, 2021, Future Stock Price Prediction using Recurrent Neural Network, LSTM and Machine Learning, INTERNATIONAL JOURNAL OF ENGINEERING RESEARCH &amp; TECHNOLOGY (IJERT) ICRADL – (2021).</a:t>
            </a:r>
            <a:endParaRPr lang="en-US" altLang="en-US" sz="1800" b="1" dirty="0">
              <a:latin typeface="Times New Roman" panose="02020603050405020304" pitchFamily="18" charset="0"/>
              <a:cs typeface="Times New Roman" panose="02020603050405020304" pitchFamily="18" charset="0"/>
            </a:endParaRPr>
          </a:p>
          <a:p>
            <a:pPr fontAlgn="base"/>
            <a:r>
              <a:rPr lang="en-US" sz="1800" dirty="0">
                <a:latin typeface="Times New Roman" pitchFamily="18" charset="0"/>
                <a:cs typeface="Times New Roman" pitchFamily="18" charset="0"/>
              </a:rPr>
              <a:t>The Field of the proposed model is ARTIFICIAL INTELLIGENCE, MACHINE LEARNING, DEEP LEARNING and my model is FUTURE STOCK  PRICE PREDICTION USING RECURRENT NEURAL NETWORK, LSTM AND MACHINE LEARNING. The Stock Price prediction model can predict more accurate than other existing models and my project is also different in a way that I had created a Graphical User Interface (GUI) where we can upload the Train data, Test Data and we can get the result of the model and the future 30 days predicted graph with the stock prices </a:t>
            </a:r>
            <a:endParaRPr lang="en-IN"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The main Advantage is that since the model uses RNN, LSTM, Machine Learning and Deep Learning models the prediction of stock prices will be more accurate. And, in the model it can predict the future 30 days Stock Prices and it can show it in a graph. Also, the main feature is that the model can show an output of the Individual Predicted Close prices of the Predicted 30 days.</a:t>
            </a:r>
            <a:endParaRPr lang="en-IN" sz="1800" dirty="0">
              <a:latin typeface="Times New Roman" pitchFamily="18" charset="0"/>
              <a:cs typeface="Times New Roman" pitchFamily="18" charset="0"/>
            </a:endParaRPr>
          </a:p>
          <a:p>
            <a:pPr fontAlgn="base"/>
            <a:r>
              <a:rPr lang="en-US" sz="1800" dirty="0">
                <a:latin typeface="Times New Roman" pitchFamily="18" charset="0"/>
                <a:cs typeface="Times New Roman" pitchFamily="18" charset="0"/>
              </a:rPr>
              <a:t>The algorithm mostly runs good except when it comes to shadow or other interference on the road</a:t>
            </a:r>
            <a:endParaRPr lang="en-IN" sz="1800" dirty="0">
              <a:latin typeface="Times New Roman" pitchFamily="18" charset="0"/>
              <a:cs typeface="Times New Roman" pitchFamily="18" charset="0"/>
            </a:endParaRPr>
          </a:p>
          <a:p>
            <a:pPr>
              <a:buFontTx/>
              <a:buNone/>
            </a:pPr>
            <a:endParaRPr lang="en-US" sz="1800" dirty="0">
              <a:latin typeface="Times New Roman" pitchFamily="18" charset="0"/>
              <a:cs typeface="Times New Roman" pitchFamily="18" charset="0"/>
            </a:endParaRPr>
          </a:p>
          <a:p>
            <a:pPr>
              <a:buFontTx/>
              <a:buNone/>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a:p>
            <a:pPr>
              <a:lnSpc>
                <a:spcPct val="150000"/>
              </a:lnSpc>
              <a:spcBef>
                <a:spcPct val="0"/>
              </a:spcBef>
            </a:pPr>
            <a:endParaRPr lang="en-US" sz="1800" dirty="0">
              <a:latin typeface="Times New Roman" pitchFamily="18" charset="0"/>
              <a:cs typeface="Times New Roman" pitchFamily="18" charset="0"/>
            </a:endParaRPr>
          </a:p>
        </p:txBody>
      </p:sp>
      <p:sp>
        <p:nvSpPr>
          <p:cNvPr id="9220"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itchFamily="34" charset="0"/>
                <a:cs typeface="Arial" pitchFamily="34" charset="0"/>
              </a:rPr>
              <a:pPr/>
              <a:t>8</a:t>
            </a:fld>
            <a:endParaRPr lang="en-US">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274638"/>
            <a:ext cx="8229600" cy="639762"/>
          </a:xfrm>
        </p:spPr>
        <p:txBody>
          <a:bodyPr/>
          <a:lstStyle/>
          <a:p>
            <a:pPr algn="ctr"/>
            <a:r>
              <a:rPr lang="en-US" sz="3200" b="1" dirty="0">
                <a:solidFill>
                  <a:srgbClr val="C00000"/>
                </a:solidFill>
                <a:latin typeface="Times New Roman" pitchFamily="18" charset="0"/>
                <a:cs typeface="Times New Roman" pitchFamily="18" charset="0"/>
              </a:rPr>
              <a:t>LITERATURE SURVEY</a:t>
            </a:r>
            <a:endParaRPr lang="en-US" sz="3200" b="1" dirty="0">
              <a:latin typeface="Times New Roman" pitchFamily="18" charset="0"/>
              <a:cs typeface="Times New Roman" pitchFamily="18" charset="0"/>
            </a:endParaRPr>
          </a:p>
        </p:txBody>
      </p:sp>
      <p:sp>
        <p:nvSpPr>
          <p:cNvPr id="10243" name="Content Placeholder 2"/>
          <p:cNvSpPr>
            <a:spLocks noGrp="1"/>
          </p:cNvSpPr>
          <p:nvPr>
            <p:ph idx="1"/>
          </p:nvPr>
        </p:nvSpPr>
        <p:spPr>
          <a:xfrm>
            <a:off x="1981200" y="1219201"/>
            <a:ext cx="8229600" cy="4525963"/>
          </a:xfrm>
        </p:spPr>
        <p:txBody>
          <a:bodyPr>
            <a:normAutofit/>
          </a:bodyPr>
          <a:lstStyle/>
          <a:p>
            <a:pPr marL="0" indent="0">
              <a:buNone/>
            </a:pPr>
            <a:r>
              <a:rPr lang="en-US" altLang="en-US" sz="1800" b="1" dirty="0">
                <a:latin typeface="Times New Roman" panose="02020603050405020304" pitchFamily="18" charset="0"/>
                <a:cs typeface="Times New Roman" panose="02020603050405020304" pitchFamily="18" charset="0"/>
              </a:rPr>
              <a:t>4. Li, Y., Pan, Y. A novel ensemble deep learning model for stock prediction based on stock prices and news. </a:t>
            </a:r>
            <a:r>
              <a:rPr lang="en-US" altLang="en-US" sz="1800" b="1" i="1" dirty="0" err="1">
                <a:latin typeface="Times New Roman" panose="02020603050405020304" pitchFamily="18" charset="0"/>
                <a:cs typeface="Times New Roman" panose="02020603050405020304" pitchFamily="18" charset="0"/>
              </a:rPr>
              <a:t>Int</a:t>
            </a:r>
            <a:r>
              <a:rPr lang="en-US" altLang="en-US" sz="1800" b="1" i="1" dirty="0">
                <a:latin typeface="Times New Roman" panose="02020603050405020304" pitchFamily="18" charset="0"/>
                <a:cs typeface="Times New Roman" panose="02020603050405020304" pitchFamily="18" charset="0"/>
              </a:rPr>
              <a:t> J Data </a:t>
            </a:r>
            <a:r>
              <a:rPr lang="en-US" altLang="en-US" sz="1800" b="1" i="1" dirty="0" err="1">
                <a:latin typeface="Times New Roman" panose="02020603050405020304" pitchFamily="18" charset="0"/>
                <a:cs typeface="Times New Roman" panose="02020603050405020304" pitchFamily="18" charset="0"/>
              </a:rPr>
              <a:t>Sci</a:t>
            </a:r>
            <a:r>
              <a:rPr lang="en-US" altLang="en-US" sz="1800" b="1" i="1" dirty="0">
                <a:latin typeface="Times New Roman" panose="02020603050405020304" pitchFamily="18" charset="0"/>
                <a:cs typeface="Times New Roman" panose="02020603050405020304" pitchFamily="18" charset="0"/>
              </a:rPr>
              <a:t> Anal</a:t>
            </a:r>
            <a:r>
              <a:rPr lang="en-US" altLang="en-US" sz="1800" b="1" dirty="0">
                <a:latin typeface="Times New Roman" panose="02020603050405020304" pitchFamily="18" charset="0"/>
                <a:cs typeface="Times New Roman" panose="02020603050405020304" pitchFamily="18" charset="0"/>
              </a:rPr>
              <a:t> (2021).</a:t>
            </a:r>
            <a:endParaRPr lang="en-US" sz="1800" b="1" dirty="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we decide to deploy a blending ensemble learning model that combines LSTM and GRU to accomplish this difficult task. The main differences between LSTM and the GRU are the exposure of memory content inside the unit and how new information is processed by each unit. For the LSTM unit, the amount of memory content that is seen controlled by the output gate (not all of the content are exposed to other units; the output gate decides what information will be used in the next LSTM unit). </a:t>
            </a:r>
            <a:endParaRPr lang="en-IN" sz="2100" dirty="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High accuracy and efficiency</a:t>
            </a:r>
            <a:endParaRPr lang="en-IN" sz="2100" dirty="0">
              <a:latin typeface="Times New Roman" pitchFamily="18" charset="0"/>
              <a:cs typeface="Times New Roman" pitchFamily="18" charset="0"/>
            </a:endParaRPr>
          </a:p>
          <a:p>
            <a:pPr fontAlgn="base"/>
            <a:r>
              <a:rPr lang="en-US" sz="2100" dirty="0">
                <a:latin typeface="Times New Roman" pitchFamily="18" charset="0"/>
                <a:cs typeface="Times New Roman" pitchFamily="18" charset="0"/>
              </a:rPr>
              <a:t>The existing approaches are failed to detect the market sentiments or any sudden news that will be taken into consideration.</a:t>
            </a:r>
            <a:endParaRPr lang="en-IN" sz="21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10245" name="Footer Placeholder 7"/>
          <p:cNvSpPr>
            <a:spLocks noGrp="1"/>
          </p:cNvSpPr>
          <p:nvPr>
            <p:ph type="ftr" sz="quarter" idx="11"/>
          </p:nvPr>
        </p:nvSpPr>
        <p:spPr>
          <a:noFill/>
        </p:spPr>
        <p:txBody>
          <a:bodyPr/>
          <a:lstStyle/>
          <a:p>
            <a:r>
              <a:rPr lang="en-US">
                <a:latin typeface="Arial" pitchFamily="34" charset="0"/>
                <a:cs typeface="Arial" pitchFamily="34" charset="0"/>
              </a:rPr>
              <a:t>SKNCOE BE (E &amp; TC) 2021-22</a:t>
            </a:r>
          </a:p>
        </p:txBody>
      </p:sp>
      <p:sp>
        <p:nvSpPr>
          <p:cNvPr id="10244" name="Slide Number Placeholder 6"/>
          <p:cNvSpPr>
            <a:spLocks noGrp="1"/>
          </p:cNvSpPr>
          <p:nvPr>
            <p:ph type="sldNum" sz="quarter" idx="12"/>
          </p:nvPr>
        </p:nvSpPr>
        <p:spPr>
          <a:noFill/>
        </p:spPr>
        <p:txBody>
          <a:bodyPr/>
          <a:lstStyle/>
          <a:p>
            <a:fld id="{D9F44B12-3F79-43B8-9A39-0ECDCA58A686}" type="slidenum">
              <a:rPr lang="en-US" smtClean="0">
                <a:latin typeface="Arial" pitchFamily="34" charset="0"/>
                <a:cs typeface="Arial" pitchFamily="34" charset="0"/>
              </a:rPr>
              <a:pPr/>
              <a:t>9</a:t>
            </a:fld>
            <a:endParaRPr lang="en-US">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2136</TotalTime>
  <Words>1372</Words>
  <Application>Microsoft Office PowerPoint</Application>
  <PresentationFormat>Custom</PresentationFormat>
  <Paragraphs>153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Wood Type</vt:lpstr>
      <vt:lpstr>PowerPoint Presentation</vt:lpstr>
      <vt:lpstr>AIM</vt:lpstr>
      <vt:lpstr>ABSTRACT</vt:lpstr>
      <vt:lpstr>OBJECTIVES</vt:lpstr>
      <vt:lpstr>CONTENTS</vt:lpstr>
      <vt:lpstr>INTRODUCTION</vt:lpstr>
      <vt:lpstr>LITERATURE SURVEY</vt:lpstr>
      <vt:lpstr>LITERATURE SURVEY</vt:lpstr>
      <vt:lpstr>LITERATURE SURVEY</vt:lpstr>
      <vt:lpstr>BLOCK DIAGRAM</vt:lpstr>
      <vt:lpstr>BLOCK DIAGRAM DESCRIPTION</vt:lpstr>
      <vt:lpstr>RESULTS</vt:lpstr>
      <vt:lpstr>RESULTS</vt:lpstr>
      <vt:lpstr>ADVANTAGES, DISADVANTAGES &amp; APPLICATIONS </vt:lpstr>
      <vt:lpstr>CONCLUSIONS</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Parmeshwar Kokare</dc:creator>
  <cp:lastModifiedBy>Shree</cp:lastModifiedBy>
  <cp:revision>33</cp:revision>
  <dcterms:created xsi:type="dcterms:W3CDTF">2022-10-14T11:28:06Z</dcterms:created>
  <dcterms:modified xsi:type="dcterms:W3CDTF">2023-03-06T03:48:20Z</dcterms:modified>
</cp:coreProperties>
</file>