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1924338-D406-4761-81B4-5C072858790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br>
              <a:rPr sz="2000"/>
            </a:b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Project Objective at the Top,  then dependencies (Activities) and sub dependencies (Tasks)</a:t>
            </a:r>
            <a:br>
              <a:rPr sz="2000"/>
            </a:br>
            <a:br>
              <a:rPr sz="2000"/>
            </a:b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Activities: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Tasks:</a:t>
            </a:r>
            <a:br>
              <a:rPr sz="2000"/>
            </a:br>
            <a:br>
              <a:rPr sz="2000"/>
            </a:br>
            <a:br>
              <a:rPr sz="2000"/>
            </a:br>
            <a:br>
              <a:rPr sz="2000"/>
            </a:b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WBS name: Website design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Description: Revamp our old website design based on the new branding. 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Completion date: 9/15/21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Budget: $50,000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Level 1: 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Revamp website design 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Level 2: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Revamp brand guidelines (Complete)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Create messaging framework (Complete)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Redesign logo (In progress)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Add new photography (Open)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Level 3: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2a2b2c"/>
                </a:solidFill>
                <a:latin typeface="gordita"/>
              </a:rPr>
              <a:t>1.</a:t>
            </a: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 Revamp brand guidelines 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Brand colors—Kat Mooney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Brand mood board—Kat Mooney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Design UX—Ray Brooks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2a2b2c"/>
                </a:solidFill>
                <a:latin typeface="gordita"/>
              </a:rPr>
              <a:t>2.</a:t>
            </a: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 Create messaging framework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Headline—Daniela Vargas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Mission statement—Daniela Vargas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Language guidelines—Daniela Vargas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2a2b2c"/>
                </a:solidFill>
                <a:latin typeface="gordita"/>
              </a:rPr>
              <a:t>3.</a:t>
            </a: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 Redesign logo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Sketch—Kabir Madan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Mockups—Kat Mooney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Final designs—Kat Mooney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2a2b2c"/>
                </a:solidFill>
                <a:latin typeface="gordita"/>
              </a:rPr>
              <a:t>4.</a:t>
            </a:r>
            <a:r>
              <a:rPr b="0" i="1" lang="en-IN" sz="2000" spc="-1" strike="noStrike">
                <a:solidFill>
                  <a:srgbClr val="2a2b2c"/>
                </a:solidFill>
                <a:latin typeface="inherit"/>
              </a:rPr>
              <a:t> Add new photography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Photoshoot—Kabir Madan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pc="-1" strike="noStrike">
                <a:solidFill>
                  <a:srgbClr val="0d0e10"/>
                </a:solidFill>
                <a:latin typeface="inherit"/>
              </a:rPr>
              <a:t>Photo edits</a:t>
            </a: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—Kat Mooney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d0e1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IN" sz="2000" spc="-1" strike="noStrike">
                <a:solidFill>
                  <a:srgbClr val="0d0e10"/>
                </a:solidFill>
                <a:latin typeface="inherit"/>
              </a:rPr>
              <a:t>Final selections—Kabir Madan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269F8F-0128-405C-A4F1-82CAE1D35F50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4E5FBE-90D9-4B93-91E6-0C459B962A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129B5C-9661-48FD-AB84-04DC599E63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70984-B13A-4A53-8367-F954373DB7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4493C9-5D5A-451B-BA77-F627C75327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BE02A6-D7DB-4623-95C4-40B301F449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3EA372-DFB1-4DE4-88D2-568833A1AC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58A44E-BCF6-4DF4-A1CB-AD9C12B2C4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7F12E-0CF9-4AF9-8A6C-D4C716F731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B33A63-F052-49D3-8722-73AEA91B2D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C7FFD-5AA4-42A5-914B-AC7B6CD767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4DFD55-4F8D-4A0C-A8BF-9901B3EB29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F02668-22A5-4C4B-8A62-675675F18E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65DEFD-8EAE-4463-88C4-347BAB943B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7760" y="86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1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WORK BREAKDOWN STRUCTURE – </a:t>
            </a:r>
            <a:br>
              <a:rPr sz="4400"/>
            </a:b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IP23 Live Project Deliverables – ‘Data Analytics’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48" name="Diagram 7"/>
          <p:cNvGrpSpPr/>
          <p:nvPr/>
        </p:nvGrpSpPr>
        <p:grpSpPr>
          <a:xfrm>
            <a:off x="254160" y="1320480"/>
            <a:ext cx="11682360" cy="5331600"/>
            <a:chOff x="254160" y="1320480"/>
            <a:chExt cx="11682360" cy="5331600"/>
          </a:xfrm>
        </p:grpSpPr>
        <p:sp>
          <p:nvSpPr>
            <p:cNvPr id="49" name=""/>
            <p:cNvSpPr/>
            <p:nvPr/>
          </p:nvSpPr>
          <p:spPr>
            <a:xfrm>
              <a:off x="254160" y="1320480"/>
              <a:ext cx="11682360" cy="5331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>
              <a:off x="11150280" y="4119120"/>
              <a:ext cx="90360" cy="350280"/>
            </a:xfrm>
            <a:custGeom>
              <a:avLst/>
              <a:gdLst/>
              <a:ahLst/>
              <a:rect l="l" t="t" r="r" b="b"/>
              <a:pathLst>
                <a:path w="0" h="351287">
                  <a:moveTo>
                    <a:pt x="45720" y="0"/>
                  </a:moveTo>
                  <a:lnTo>
                    <a:pt x="45720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>
              <a:off x="6397920" y="3000600"/>
              <a:ext cx="4797000" cy="350280"/>
            </a:xfrm>
            <a:custGeom>
              <a:avLst/>
              <a:gdLst/>
              <a:ahLst/>
              <a:rect l="l" t="t" r="r" b="b"/>
              <a:pathLst>
                <a:path w="4797902" h="351287">
                  <a:moveTo>
                    <a:pt x="0" y="0"/>
                  </a:moveTo>
                  <a:lnTo>
                    <a:pt x="0" y="239391"/>
                  </a:lnTo>
                  <a:lnTo>
                    <a:pt x="4797902" y="239391"/>
                  </a:lnTo>
                  <a:lnTo>
                    <a:pt x="4797902" y="351287"/>
                  </a:lnTo>
                </a:path>
              </a:pathLst>
            </a:custGeom>
            <a:noFill/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>
              <a:off x="8981280" y="4119120"/>
              <a:ext cx="736920" cy="350280"/>
            </a:xfrm>
            <a:custGeom>
              <a:avLst/>
              <a:gdLst/>
              <a:ahLst/>
              <a:rect l="l" t="t" r="r" b="b"/>
              <a:pathLst>
                <a:path w="738138" h="351287">
                  <a:moveTo>
                    <a:pt x="0" y="0"/>
                  </a:moveTo>
                  <a:lnTo>
                    <a:pt x="0" y="239391"/>
                  </a:lnTo>
                  <a:lnTo>
                    <a:pt x="738138" y="239391"/>
                  </a:lnTo>
                  <a:lnTo>
                    <a:pt x="738138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>
              <a:off x="8243280" y="5237280"/>
              <a:ext cx="2213280" cy="350280"/>
            </a:xfrm>
            <a:custGeom>
              <a:avLst/>
              <a:gdLst/>
              <a:ahLst/>
              <a:rect l="l" t="t" r="r" b="b"/>
              <a:pathLst>
                <a:path w="2214416" h="351287">
                  <a:moveTo>
                    <a:pt x="0" y="0"/>
                  </a:moveTo>
                  <a:lnTo>
                    <a:pt x="0" y="239391"/>
                  </a:lnTo>
                  <a:lnTo>
                    <a:pt x="2214416" y="239391"/>
                  </a:lnTo>
                  <a:lnTo>
                    <a:pt x="2214416" y="351287"/>
                  </a:lnTo>
                </a:path>
              </a:pathLst>
            </a:custGeom>
            <a:noFill/>
            <a:ln>
              <a:solidFill>
                <a:srgbClr val="666666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>
              <a:off x="8243280" y="5237280"/>
              <a:ext cx="736920" cy="350280"/>
            </a:xfrm>
            <a:custGeom>
              <a:avLst/>
              <a:gdLst/>
              <a:ahLst/>
              <a:rect l="l" t="t" r="r" b="b"/>
              <a:pathLst>
                <a:path w="738138" h="351287">
                  <a:moveTo>
                    <a:pt x="0" y="0"/>
                  </a:moveTo>
                  <a:lnTo>
                    <a:pt x="0" y="239391"/>
                  </a:lnTo>
                  <a:lnTo>
                    <a:pt x="738138" y="239391"/>
                  </a:lnTo>
                  <a:lnTo>
                    <a:pt x="738138" y="351287"/>
                  </a:lnTo>
                </a:path>
              </a:pathLst>
            </a:custGeom>
            <a:noFill/>
            <a:ln>
              <a:solidFill>
                <a:srgbClr val="666666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>
              <a:off x="7505280" y="5237280"/>
              <a:ext cx="736920" cy="350280"/>
            </a:xfrm>
            <a:custGeom>
              <a:avLst/>
              <a:gdLst/>
              <a:ahLst/>
              <a:rect l="l" t="t" r="r" b="b"/>
              <a:pathLst>
                <a:path w="738138" h="351287">
                  <a:moveTo>
                    <a:pt x="738138" y="0"/>
                  </a:moveTo>
                  <a:lnTo>
                    <a:pt x="738138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666666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>
              <a:off x="6028920" y="5237280"/>
              <a:ext cx="2213280" cy="350280"/>
            </a:xfrm>
            <a:custGeom>
              <a:avLst/>
              <a:gdLst/>
              <a:ahLst/>
              <a:rect l="l" t="t" r="r" b="b"/>
              <a:pathLst>
                <a:path w="2214416" h="351287">
                  <a:moveTo>
                    <a:pt x="2214416" y="0"/>
                  </a:moveTo>
                  <a:lnTo>
                    <a:pt x="2214416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666666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>
              <a:off x="8243280" y="4119120"/>
              <a:ext cx="736920" cy="350280"/>
            </a:xfrm>
            <a:custGeom>
              <a:avLst/>
              <a:gdLst/>
              <a:ahLst/>
              <a:rect l="l" t="t" r="r" b="b"/>
              <a:pathLst>
                <a:path w="738138" h="351287">
                  <a:moveTo>
                    <a:pt x="738138" y="0"/>
                  </a:moveTo>
                  <a:lnTo>
                    <a:pt x="738138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>
              <a:off x="6397920" y="3000600"/>
              <a:ext cx="2582280" cy="350280"/>
            </a:xfrm>
            <a:custGeom>
              <a:avLst/>
              <a:gdLst/>
              <a:ahLst/>
              <a:rect l="l" t="t" r="r" b="b"/>
              <a:pathLst>
                <a:path w="2583486" h="351287">
                  <a:moveTo>
                    <a:pt x="0" y="0"/>
                  </a:moveTo>
                  <a:lnTo>
                    <a:pt x="0" y="239391"/>
                  </a:lnTo>
                  <a:lnTo>
                    <a:pt x="2583486" y="239391"/>
                  </a:lnTo>
                  <a:lnTo>
                    <a:pt x="2583486" y="351287"/>
                  </a:lnTo>
                </a:path>
              </a:pathLst>
            </a:custGeom>
            <a:noFill/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>
              <a:off x="5290920" y="4119120"/>
              <a:ext cx="1475280" cy="350280"/>
            </a:xfrm>
            <a:custGeom>
              <a:avLst/>
              <a:gdLst/>
              <a:ahLst/>
              <a:rect l="l" t="t" r="r" b="b"/>
              <a:pathLst>
                <a:path w="1476277" h="351287">
                  <a:moveTo>
                    <a:pt x="0" y="0"/>
                  </a:moveTo>
                  <a:lnTo>
                    <a:pt x="0" y="239391"/>
                  </a:lnTo>
                  <a:lnTo>
                    <a:pt x="1476277" y="239391"/>
                  </a:lnTo>
                  <a:lnTo>
                    <a:pt x="1476277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>
              <a:off x="5245200" y="4119120"/>
              <a:ext cx="90360" cy="350280"/>
            </a:xfrm>
            <a:custGeom>
              <a:avLst/>
              <a:gdLst/>
              <a:ahLst/>
              <a:rect l="l" t="t" r="r" b="b"/>
              <a:pathLst>
                <a:path w="0" h="351287">
                  <a:moveTo>
                    <a:pt x="45720" y="0"/>
                  </a:moveTo>
                  <a:lnTo>
                    <a:pt x="45720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1" name=""/>
            <p:cNvSpPr/>
            <p:nvPr/>
          </p:nvSpPr>
          <p:spPr>
            <a:xfrm>
              <a:off x="3814560" y="4119120"/>
              <a:ext cx="1475280" cy="350280"/>
            </a:xfrm>
            <a:custGeom>
              <a:avLst/>
              <a:gdLst/>
              <a:ahLst/>
              <a:rect l="l" t="t" r="r" b="b"/>
              <a:pathLst>
                <a:path w="1476277" h="351287">
                  <a:moveTo>
                    <a:pt x="1476277" y="0"/>
                  </a:moveTo>
                  <a:lnTo>
                    <a:pt x="1476277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2" name=""/>
            <p:cNvSpPr/>
            <p:nvPr/>
          </p:nvSpPr>
          <p:spPr>
            <a:xfrm>
              <a:off x="5290920" y="3000600"/>
              <a:ext cx="1106280" cy="350280"/>
            </a:xfrm>
            <a:custGeom>
              <a:avLst/>
              <a:gdLst/>
              <a:ahLst/>
              <a:rect l="l" t="t" r="r" b="b"/>
              <a:pathLst>
                <a:path w="1107208" h="351287">
                  <a:moveTo>
                    <a:pt x="1107208" y="0"/>
                  </a:moveTo>
                  <a:lnTo>
                    <a:pt x="1107208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3" name=""/>
            <p:cNvSpPr/>
            <p:nvPr/>
          </p:nvSpPr>
          <p:spPr>
            <a:xfrm>
              <a:off x="1600200" y="4119120"/>
              <a:ext cx="736920" cy="350280"/>
            </a:xfrm>
            <a:custGeom>
              <a:avLst/>
              <a:gdLst/>
              <a:ahLst/>
              <a:rect l="l" t="t" r="r" b="b"/>
              <a:pathLst>
                <a:path w="738138" h="351287">
                  <a:moveTo>
                    <a:pt x="0" y="0"/>
                  </a:moveTo>
                  <a:lnTo>
                    <a:pt x="0" y="239391"/>
                  </a:lnTo>
                  <a:lnTo>
                    <a:pt x="738138" y="239391"/>
                  </a:lnTo>
                  <a:lnTo>
                    <a:pt x="738138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>
              <a:off x="861840" y="4119120"/>
              <a:ext cx="736920" cy="350280"/>
            </a:xfrm>
            <a:custGeom>
              <a:avLst/>
              <a:gdLst/>
              <a:ahLst/>
              <a:rect l="l" t="t" r="r" b="b"/>
              <a:pathLst>
                <a:path w="738138" h="351287">
                  <a:moveTo>
                    <a:pt x="738138" y="0"/>
                  </a:moveTo>
                  <a:lnTo>
                    <a:pt x="738138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5" name=""/>
            <p:cNvSpPr/>
            <p:nvPr/>
          </p:nvSpPr>
          <p:spPr>
            <a:xfrm>
              <a:off x="1600200" y="3000600"/>
              <a:ext cx="4797000" cy="350280"/>
            </a:xfrm>
            <a:custGeom>
              <a:avLst/>
              <a:gdLst/>
              <a:ahLst/>
              <a:rect l="l" t="t" r="r" b="b"/>
              <a:pathLst>
                <a:path w="4797902" h="351287">
                  <a:moveTo>
                    <a:pt x="4797902" y="0"/>
                  </a:moveTo>
                  <a:lnTo>
                    <a:pt x="4797902" y="239391"/>
                  </a:lnTo>
                  <a:lnTo>
                    <a:pt x="0" y="239391"/>
                  </a:lnTo>
                  <a:lnTo>
                    <a:pt x="0" y="351287"/>
                  </a:lnTo>
                </a:path>
              </a:pathLst>
            </a:custGeom>
            <a:noFill/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>
              <a:off x="4514040" y="1490400"/>
              <a:ext cx="3767040" cy="15094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>
              <a:off x="4648320" y="1617840"/>
              <a:ext cx="3767040" cy="15094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273755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13040" rIns="68760" tIns="113040" bIns="113040" anchor="ctr">
              <a:noAutofit/>
            </a:bodyPr>
            <a:p>
              <a:pPr algn="ctr">
                <a:lnSpc>
                  <a:spcPct val="90000"/>
                </a:lnSpc>
                <a:spcAft>
                  <a:spcPts val="629"/>
                </a:spcAft>
                <a:buNone/>
                <a:tabLst>
                  <a:tab algn="l" pos="0"/>
                </a:tabLst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Deliver insights via Data Analysis as per Industry Ways of Working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996120" y="335196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>
              <a:off x="1130400" y="347940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INITIATION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25812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>
              <a:off x="39204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Project Charter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2" name=""/>
            <p:cNvSpPr/>
            <p:nvPr/>
          </p:nvSpPr>
          <p:spPr>
            <a:xfrm>
              <a:off x="173412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3" name=""/>
            <p:cNvSpPr/>
            <p:nvPr/>
          </p:nvSpPr>
          <p:spPr>
            <a:xfrm>
              <a:off x="186840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SRS Document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4686840" y="335196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4821120" y="347940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PLANNING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321048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>
              <a:off x="334476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WBS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468684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>
              <a:off x="482112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Project Schedule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616320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629748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RAID Logs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234280" y="3351960"/>
              <a:ext cx="1492920" cy="7660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>
              <a:off x="8368560" y="3479400"/>
              <a:ext cx="14929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b92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EXECUTION &amp; MONITORING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763956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777348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Visualization files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5424840" y="558864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5559120" y="57160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3ca5d9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Investigation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6901200" y="558864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7035480" y="57160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3ca5d9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Cleaning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377560" y="558864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1" name=""/>
            <p:cNvSpPr/>
            <p:nvPr/>
          </p:nvSpPr>
          <p:spPr>
            <a:xfrm>
              <a:off x="8511840" y="57160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3ca5d9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Transformation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9853920" y="558864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3" name=""/>
            <p:cNvSpPr/>
            <p:nvPr/>
          </p:nvSpPr>
          <p:spPr>
            <a:xfrm>
              <a:off x="9987840" y="57160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3ca5d9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Analysis, Visuals &amp; Insights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911556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5" name=""/>
            <p:cNvSpPr/>
            <p:nvPr/>
          </p:nvSpPr>
          <p:spPr>
            <a:xfrm>
              <a:off x="924984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Video</a:t>
              </a:r>
              <a:br>
                <a:rPr sz="1600"/>
              </a:b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10591920" y="335196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7" name=""/>
            <p:cNvSpPr/>
            <p:nvPr/>
          </p:nvSpPr>
          <p:spPr>
            <a:xfrm>
              <a:off x="10726200" y="347940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CLOSURE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98" name=""/>
            <p:cNvSpPr/>
            <p:nvPr/>
          </p:nvSpPr>
          <p:spPr>
            <a:xfrm>
              <a:off x="10591920" y="447048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99" name=""/>
            <p:cNvSpPr/>
            <p:nvPr/>
          </p:nvSpPr>
          <p:spPr>
            <a:xfrm>
              <a:off x="10726200" y="4597920"/>
              <a:ext cx="1206720" cy="7660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a7317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83160" rIns="60840" tIns="83160" bIns="83520" anchor="ctr">
              <a:noAutofit/>
            </a:bodyPr>
            <a:p>
              <a:pPr algn="ctr">
                <a:lnSpc>
                  <a:spcPct val="90000"/>
                </a:lnSpc>
                <a:spcAft>
                  <a:spcPts val="561"/>
                </a:spcAft>
                <a:buNone/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Lessons Learnt, Project Report</a:t>
              </a:r>
              <a:endParaRPr b="0" lang="en-IN" sz="1600" spc="-1" strike="noStrike">
                <a:latin typeface="Arial"/>
              </a:endParaRPr>
            </a:p>
          </p:txBody>
        </p:sp>
      </p:grpSp>
      <p:pic>
        <p:nvPicPr>
          <p:cNvPr id="100" name="Picture 4" descr="Chart, pie chart&#10;&#10;Description automatically generated"/>
          <p:cNvPicPr/>
          <p:nvPr/>
        </p:nvPicPr>
        <p:blipFill>
          <a:blip r:embed="rId1"/>
          <a:stretch/>
        </p:blipFill>
        <p:spPr>
          <a:xfrm>
            <a:off x="10773360" y="204840"/>
            <a:ext cx="1217160" cy="93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DEA3E99-A783-414F-83F7-10B12A95ECF5}"/>
</file>

<file path=customXml/itemProps2.xml><?xml version="1.0" encoding="utf-8"?>
<ds:datastoreItem xmlns:ds="http://schemas.openxmlformats.org/officeDocument/2006/customXml" ds:itemID="{4470A104-2950-4FC0-92BF-F65DBCEC9B46}"/>
</file>

<file path=customXml/itemProps3.xml><?xml version="1.0" encoding="utf-8"?>
<ds:datastoreItem xmlns:ds="http://schemas.openxmlformats.org/officeDocument/2006/customXml" ds:itemID="{2E21F58D-3873-412F-96F6-082E7FAD96A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6752</TotalTime>
  <Application>LibreOffice/7.3.2.2$Windows_X86_64 LibreOffice_project/49f2b1bff42cfccbd8f788c8dc32c1c309559be0</Application>
  <AppVersion>15.0000</AppVersion>
  <Words>599</Words>
  <Paragraphs>120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2023-07-15T03:43:48Z</dcterms:created>
  <dc:creator>Welcome CC</dc:creator>
  <dc:description/>
  <dc:language>en-IN</dc:language>
  <cp:lastModifiedBy/>
  <dcterms:modified xsi:type="dcterms:W3CDTF">2025-06-11T23:22:22Z</dcterms:modified>
  <cp:revision>225</cp:revision>
  <dc:subject/>
  <dc:title>Project Management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5</vt:i4>
  </property>
</Properties>
</file>