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205" y="-1865"/>
      </p:cViewPr>
      <p:guideLst>
        <p:guide orient="horz" pos="12096"/>
        <p:guide pos="1209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37E624C9-9B9E-4205-AC73-BFAE3BB01A12}" type="slidenum">
              <a:rPr lang="en-US"/>
              <a:pPr>
                <a:defRPr/>
              </a:pPr>
              <a:t>‹#›</a:t>
            </a:fld>
            <a:endParaRPr lang="en-US"/>
          </a:p>
        </p:txBody>
      </p:sp>
    </p:spTree>
    <p:extLst>
      <p:ext uri="{BB962C8B-B14F-4D97-AF65-F5344CB8AC3E}">
        <p14:creationId xmlns:p14="http://schemas.microsoft.com/office/powerpoint/2010/main" val="3953003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E9159C07-9A9D-4B97-84A0-91EADE2C31E7}"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607" y="11931121"/>
            <a:ext cx="32643586" cy="8230658"/>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61215" y="21761979"/>
            <a:ext cx="26882372" cy="9816042"/>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8B28260-67A8-49C9-945D-33C6B1EDC154}" type="slidenum">
              <a:rPr lang="en-US"/>
              <a:pPr>
                <a:defRPr/>
              </a:pPr>
              <a:t>‹#›</a:t>
            </a:fld>
            <a:endParaRPr lang="en-US"/>
          </a:p>
        </p:txBody>
      </p:sp>
    </p:spTree>
    <p:extLst>
      <p:ext uri="{BB962C8B-B14F-4D97-AF65-F5344CB8AC3E}">
        <p14:creationId xmlns:p14="http://schemas.microsoft.com/office/powerpoint/2010/main" val="20163200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B27C850-C491-4090-8F57-508F8BC1885F}" type="slidenum">
              <a:rPr lang="en-US"/>
              <a:pPr>
                <a:defRPr/>
              </a:pPr>
              <a:t>‹#›</a:t>
            </a:fld>
            <a:endParaRPr lang="en-US"/>
          </a:p>
        </p:txBody>
      </p:sp>
    </p:spTree>
    <p:extLst>
      <p:ext uri="{BB962C8B-B14F-4D97-AF65-F5344CB8AC3E}">
        <p14:creationId xmlns:p14="http://schemas.microsoft.com/office/powerpoint/2010/main" val="40317163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220" y="1539084"/>
            <a:ext cx="8640587" cy="3276891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21228" y="1539084"/>
            <a:ext cx="25804461" cy="3276891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EA5AB60-34E7-4259-BAFF-033BC450D050}" type="slidenum">
              <a:rPr lang="en-US"/>
              <a:pPr>
                <a:defRPr/>
              </a:pPr>
              <a:t>‹#›</a:t>
            </a:fld>
            <a:endParaRPr lang="en-US"/>
          </a:p>
        </p:txBody>
      </p:sp>
    </p:spTree>
    <p:extLst>
      <p:ext uri="{BB962C8B-B14F-4D97-AF65-F5344CB8AC3E}">
        <p14:creationId xmlns:p14="http://schemas.microsoft.com/office/powerpoint/2010/main" val="1640003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DFEB033-7E35-4F94-ABC7-51B050B2BFE7}" type="slidenum">
              <a:rPr lang="en-US"/>
              <a:pPr>
                <a:defRPr/>
              </a:pPr>
              <a:t>‹#›</a:t>
            </a:fld>
            <a:endParaRPr lang="en-US"/>
          </a:p>
        </p:txBody>
      </p:sp>
    </p:spTree>
    <p:extLst>
      <p:ext uri="{BB962C8B-B14F-4D97-AF65-F5344CB8AC3E}">
        <p14:creationId xmlns:p14="http://schemas.microsoft.com/office/powerpoint/2010/main" val="23770421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015"/>
            <a:ext cx="32643586" cy="7626879"/>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033713" y="16277961"/>
            <a:ext cx="32643586" cy="840105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E06888E-33FB-46BC-AD49-FAD18B1DEA02}" type="slidenum">
              <a:rPr lang="en-US"/>
              <a:pPr>
                <a:defRPr/>
              </a:pPr>
              <a:t>‹#›</a:t>
            </a:fld>
            <a:endParaRPr lang="en-US"/>
          </a:p>
        </p:txBody>
      </p:sp>
    </p:spTree>
    <p:extLst>
      <p:ext uri="{BB962C8B-B14F-4D97-AF65-F5344CB8AC3E}">
        <p14:creationId xmlns:p14="http://schemas.microsoft.com/office/powerpoint/2010/main" val="16032900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21228" y="8962234"/>
            <a:ext cx="17221905" cy="25345760"/>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1669" y="8962234"/>
            <a:ext cx="17223139" cy="25345760"/>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DBD868A-741A-4456-A347-6ED5CAF7E5F3}" type="slidenum">
              <a:rPr lang="en-US"/>
              <a:pPr>
                <a:defRPr/>
              </a:pPr>
              <a:t>‹#›</a:t>
            </a:fld>
            <a:endParaRPr lang="en-US"/>
          </a:p>
        </p:txBody>
      </p:sp>
    </p:spTree>
    <p:extLst>
      <p:ext uri="{BB962C8B-B14F-4D97-AF65-F5344CB8AC3E}">
        <p14:creationId xmlns:p14="http://schemas.microsoft.com/office/powerpoint/2010/main" val="16591046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994" y="1537229"/>
            <a:ext cx="34564814" cy="6400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19993" y="8597374"/>
            <a:ext cx="16968788" cy="3581929"/>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19993" y="12179302"/>
            <a:ext cx="16968788" cy="22126840"/>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612" y="8597374"/>
            <a:ext cx="16976196" cy="3581929"/>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508612" y="12179302"/>
            <a:ext cx="16976196" cy="22126840"/>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9D6EF57A-0546-4197-B9C7-01B39AA6F88E}" type="slidenum">
              <a:rPr lang="en-US"/>
              <a:pPr>
                <a:defRPr/>
              </a:pPr>
              <a:t>‹#›</a:t>
            </a:fld>
            <a:endParaRPr lang="en-US"/>
          </a:p>
        </p:txBody>
      </p:sp>
    </p:spTree>
    <p:extLst>
      <p:ext uri="{BB962C8B-B14F-4D97-AF65-F5344CB8AC3E}">
        <p14:creationId xmlns:p14="http://schemas.microsoft.com/office/powerpoint/2010/main" val="26034870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4DA50438-C7DC-4E6A-A4D6-E5E6D15ED08C}" type="slidenum">
              <a:rPr lang="en-US"/>
              <a:pPr>
                <a:defRPr/>
              </a:pPr>
              <a:t>‹#›</a:t>
            </a:fld>
            <a:endParaRPr lang="en-US"/>
          </a:p>
        </p:txBody>
      </p:sp>
    </p:spTree>
    <p:extLst>
      <p:ext uri="{BB962C8B-B14F-4D97-AF65-F5344CB8AC3E}">
        <p14:creationId xmlns:p14="http://schemas.microsoft.com/office/powerpoint/2010/main" val="31632284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3C4D5652-99E8-4DF4-92F7-DF42B274DB4D}" type="slidenum">
              <a:rPr lang="en-US"/>
              <a:pPr>
                <a:defRPr/>
              </a:pPr>
              <a:t>‹#›</a:t>
            </a:fld>
            <a:endParaRPr lang="en-US"/>
          </a:p>
        </p:txBody>
      </p:sp>
    </p:spTree>
    <p:extLst>
      <p:ext uri="{BB962C8B-B14F-4D97-AF65-F5344CB8AC3E}">
        <p14:creationId xmlns:p14="http://schemas.microsoft.com/office/powerpoint/2010/main" val="164050907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993" y="1529822"/>
            <a:ext cx="12634913" cy="6506369"/>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5015459" y="1529822"/>
            <a:ext cx="21469350" cy="32776319"/>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993" y="8036190"/>
            <a:ext cx="12634913" cy="2626995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BC02BC-89E3-42FD-BE28-47CDC137F76D}" type="slidenum">
              <a:rPr lang="en-US"/>
              <a:pPr>
                <a:defRPr/>
              </a:pPr>
              <a:t>‹#›</a:t>
            </a:fld>
            <a:endParaRPr lang="en-US"/>
          </a:p>
        </p:txBody>
      </p:sp>
    </p:spTree>
    <p:extLst>
      <p:ext uri="{BB962C8B-B14F-4D97-AF65-F5344CB8AC3E}">
        <p14:creationId xmlns:p14="http://schemas.microsoft.com/office/powerpoint/2010/main" val="10465060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102" y="26882992"/>
            <a:ext cx="23042387" cy="3174471"/>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7528102" y="3431913"/>
            <a:ext cx="23042387" cy="23041769"/>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528102" y="30057461"/>
            <a:ext cx="23042387" cy="4506118"/>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AB8FC60-5C78-4B70-AAD0-8E961DA01E8D}" type="slidenum">
              <a:rPr lang="en-US"/>
              <a:pPr>
                <a:defRPr/>
              </a:pPr>
              <a:t>‹#›</a:t>
            </a:fld>
            <a:endParaRPr lang="en-US"/>
          </a:p>
        </p:txBody>
      </p:sp>
    </p:spTree>
    <p:extLst>
      <p:ext uri="{BB962C8B-B14F-4D97-AF65-F5344CB8AC3E}">
        <p14:creationId xmlns:p14="http://schemas.microsoft.com/office/powerpoint/2010/main" val="35159825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0875" y="1539875"/>
            <a:ext cx="34564638"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920875" y="8963025"/>
            <a:ext cx="34564638" cy="2534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208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3122275" y="34974212"/>
            <a:ext cx="121618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275240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D8A6DF67-8E6B-437C-9BF2-18F615C8C828}" type="slidenum">
              <a:rPr lang="en-US"/>
              <a:pPr>
                <a:defRPr/>
              </a:pPr>
              <a:t>‹#›</a:t>
            </a:fld>
            <a:endParaRPr lang="en-US"/>
          </a:p>
        </p:txBody>
      </p:sp>
      <p:pic>
        <p:nvPicPr>
          <p:cNvPr id="1031" name="New picture"/>
          <p:cNvPicPr/>
          <p:nvPr/>
        </p:nvPicPr>
        <p:blipFill dpi="0">
          <a:blip r:embed="rId13"/>
          <a:stretch>
            <a:fillRect/>
          </a:stretch>
        </p:blipFill>
        <p:spPr>
          <a:xfrm rot="16200000">
            <a:off x="-11506200" y="19202400"/>
            <a:ext cx="14274800" cy="4368800"/>
          </a:xfrm>
          <a:prstGeom prst="rect">
            <a:avLst/>
          </a:prstGeom>
        </p:spPr>
      </p:pic>
      <p:pic>
        <p:nvPicPr>
          <p:cNvPr id="1032" name="New picture"/>
          <p:cNvPicPr/>
          <p:nvPr/>
        </p:nvPicPr>
        <p:blipFill dpi="0">
          <a:blip r:embed="rId13"/>
          <a:stretch>
            <a:fillRect/>
          </a:stretch>
        </p:blipFill>
        <p:spPr>
          <a:xfrm rot="5400000">
            <a:off x="35636200" y="19202400"/>
            <a:ext cx="14274800" cy="4368800"/>
          </a:xfrm>
          <a:prstGeom prst="rect">
            <a:avLst/>
          </a:prstGeom>
        </p:spPr>
      </p:pic>
      <p:pic>
        <p:nvPicPr>
          <p:cNvPr id="1033" name="New picture"/>
          <p:cNvPicPr/>
          <p:nvPr/>
        </p:nvPicPr>
        <p:blipFill dpi="0">
          <a:blip r:embed="rId14"/>
          <a:stretch>
            <a:fillRect/>
          </a:stretch>
        </p:blipFill>
        <p:spPr>
          <a:xfrm>
            <a:off x="3917950" y="38912800"/>
            <a:ext cx="30568900" cy="1549400"/>
          </a:xfrm>
          <a:prstGeom prst="rect">
            <a:avLst/>
          </a:prstGeom>
        </p:spPr>
      </p:pic>
      <p:sp>
        <p:nvSpPr>
          <p:cNvPr id="1034" name="New shape"/>
          <p:cNvSpPr/>
          <p:nvPr/>
        </p:nvSpPr>
        <p:spPr>
          <a:xfrm>
            <a:off x="3917950" y="39484300"/>
            <a:ext cx="192024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greenapple  Size: 42x42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lumMod val="20000"/>
                <a:lumOff val="80000"/>
              </a:schemeClr>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0325" y="88900"/>
            <a:ext cx="38263512" cy="4533900"/>
          </a:xfrm>
          <a:prstGeom prst="rect">
            <a:avLst/>
          </a:prstGeom>
          <a:gradFill rotWithShape="0">
            <a:gsLst>
              <a:gs pos="0">
                <a:schemeClr val="accent1"/>
              </a:gs>
              <a:gs pos="50000">
                <a:schemeClr val="accent1">
                  <a:lumMod val="20000"/>
                  <a:lumOff val="80000"/>
                </a:schemeClr>
              </a:gs>
              <a:gs pos="100000">
                <a:schemeClr val="accent1"/>
              </a:gs>
            </a:gsLst>
            <a:lin ang="18900000" scaled="1"/>
            <a:tileRect/>
          </a:gra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a:solidFill>
                  <a:srgbClr val="333333"/>
                </a:solidFill>
                <a:latin typeface="Gill Sans" pitchFamily="34" charset="0"/>
              </a:rPr>
              <a:t>Copter Bot based on Deep Q-Learning</a:t>
            </a:r>
          </a:p>
          <a:p>
            <a:pPr algn="ctr" defTabSz="4703763"/>
            <a:r>
              <a:rPr lang="en-US" sz="6600" b="1" dirty="0" err="1">
                <a:solidFill>
                  <a:schemeClr val="tx2"/>
                </a:solidFill>
                <a:latin typeface="Gill Sans" pitchFamily="34" charset="0"/>
              </a:rPr>
              <a:t>Harivignesh</a:t>
            </a:r>
            <a:r>
              <a:rPr lang="en-US" sz="6600" b="1" dirty="0">
                <a:solidFill>
                  <a:schemeClr val="tx2"/>
                </a:solidFill>
                <a:latin typeface="Gill Sans" pitchFamily="34" charset="0"/>
              </a:rPr>
              <a:t> Rajaram – Pranav Kumar Sivakumar – </a:t>
            </a:r>
            <a:r>
              <a:rPr lang="en-US" sz="6600" b="1" dirty="0" err="1">
                <a:solidFill>
                  <a:schemeClr val="tx2"/>
                </a:solidFill>
                <a:latin typeface="Gill Sans" pitchFamily="34" charset="0"/>
              </a:rPr>
              <a:t>Saikrishna</a:t>
            </a:r>
            <a:r>
              <a:rPr lang="en-US" sz="6600" b="1" dirty="0">
                <a:solidFill>
                  <a:schemeClr val="tx2"/>
                </a:solidFill>
                <a:latin typeface="Gill Sans" pitchFamily="34" charset="0"/>
              </a:rPr>
              <a:t> </a:t>
            </a:r>
            <a:r>
              <a:rPr lang="en-US" sz="6600" b="1" dirty="0" err="1">
                <a:solidFill>
                  <a:schemeClr val="tx2"/>
                </a:solidFill>
                <a:latin typeface="Gill Sans" pitchFamily="34" charset="0"/>
              </a:rPr>
              <a:t>Jaliparthy</a:t>
            </a:r>
            <a:endParaRPr lang="en-US" sz="6600" b="1" dirty="0">
              <a:solidFill>
                <a:schemeClr val="tx2"/>
              </a:solidFill>
              <a:latin typeface="Gill Sans" pitchFamily="34" charset="0"/>
            </a:endParaRPr>
          </a:p>
          <a:p>
            <a:pPr algn="ctr" defTabSz="4703763"/>
            <a:r>
              <a:rPr lang="en-US" sz="6600" b="1" dirty="0">
                <a:solidFill>
                  <a:schemeClr val="tx2"/>
                </a:solidFill>
                <a:latin typeface="Gill Sans" pitchFamily="34" charset="0"/>
              </a:rPr>
              <a:t>CSCI 5622 Machine Learning</a:t>
            </a:r>
          </a:p>
        </p:txBody>
      </p:sp>
      <p:sp>
        <p:nvSpPr>
          <p:cNvPr id="2051" name="Rectangle 7"/>
          <p:cNvSpPr>
            <a:spLocks noChangeArrowheads="1"/>
          </p:cNvSpPr>
          <p:nvPr/>
        </p:nvSpPr>
        <p:spPr bwMode="auto">
          <a:xfrm>
            <a:off x="0" y="5067300"/>
            <a:ext cx="9063038"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a:solidFill>
                  <a:schemeClr val="bg1"/>
                </a:solidFill>
                <a:latin typeface="Gill Sans" pitchFamily="34" charset="0"/>
              </a:rPr>
              <a:t>Background</a:t>
            </a:r>
          </a:p>
        </p:txBody>
      </p:sp>
      <p:sp>
        <p:nvSpPr>
          <p:cNvPr id="2052" name="Rectangle 14"/>
          <p:cNvSpPr>
            <a:spLocks noChangeArrowheads="1"/>
          </p:cNvSpPr>
          <p:nvPr/>
        </p:nvSpPr>
        <p:spPr bwMode="auto">
          <a:xfrm>
            <a:off x="259761" y="21577900"/>
            <a:ext cx="9063038"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a:solidFill>
                  <a:schemeClr val="bg1"/>
                </a:solidFill>
                <a:latin typeface="Gill Sans" pitchFamily="34" charset="0"/>
              </a:rPr>
              <a:t>Objectives</a:t>
            </a:r>
          </a:p>
        </p:txBody>
      </p:sp>
      <p:sp>
        <p:nvSpPr>
          <p:cNvPr id="2053" name="Rectangle 8"/>
          <p:cNvSpPr>
            <a:spLocks noChangeArrowheads="1"/>
          </p:cNvSpPr>
          <p:nvPr/>
        </p:nvSpPr>
        <p:spPr bwMode="auto">
          <a:xfrm>
            <a:off x="9780588" y="5067300"/>
            <a:ext cx="9063037"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a:solidFill>
                  <a:schemeClr val="bg1"/>
                </a:solidFill>
                <a:latin typeface="Gill Sans" pitchFamily="34" charset="0"/>
              </a:rPr>
              <a:t>Methods</a:t>
            </a:r>
          </a:p>
        </p:txBody>
      </p:sp>
      <p:sp>
        <p:nvSpPr>
          <p:cNvPr id="2056" name="Rectangle 10"/>
          <p:cNvSpPr>
            <a:spLocks noChangeArrowheads="1"/>
          </p:cNvSpPr>
          <p:nvPr/>
        </p:nvSpPr>
        <p:spPr bwMode="auto">
          <a:xfrm>
            <a:off x="29161581" y="5067402"/>
            <a:ext cx="9063037"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Gill Sans" pitchFamily="34" charset="0"/>
              </a:rPr>
              <a:t>Results</a:t>
            </a:r>
          </a:p>
        </p:txBody>
      </p:sp>
      <p:sp>
        <p:nvSpPr>
          <p:cNvPr id="2057" name="Rectangle 18"/>
          <p:cNvSpPr>
            <a:spLocks noChangeArrowheads="1"/>
          </p:cNvSpPr>
          <p:nvPr/>
        </p:nvSpPr>
        <p:spPr bwMode="auto">
          <a:xfrm>
            <a:off x="28897262" y="31318200"/>
            <a:ext cx="9063037"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Gill Sans" pitchFamily="34" charset="0"/>
              </a:rPr>
              <a:t>References</a:t>
            </a:r>
          </a:p>
        </p:txBody>
      </p:sp>
      <p:sp>
        <p:nvSpPr>
          <p:cNvPr id="2062" name="Text Box 402"/>
          <p:cNvSpPr txBox="1">
            <a:spLocks noChangeArrowheads="1"/>
          </p:cNvSpPr>
          <p:nvPr/>
        </p:nvSpPr>
        <p:spPr bwMode="auto">
          <a:xfrm>
            <a:off x="186211" y="6425833"/>
            <a:ext cx="8801100" cy="14019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i="1" dirty="0">
                <a:latin typeface="Gill Sans" pitchFamily="34" charset="0"/>
              </a:rPr>
              <a:t>Game bots are a popular means of exploring the application of Reinforcement learning. The paradigm of learning by trial-and-error, solely from rewards or punishments, is known as reinforcement learning (RL). With the inclusion of Deep learning concepts, the performance of automated game playing programs has seen much advancement that can go beyond the ability of even expert level human players. </a:t>
            </a:r>
          </a:p>
          <a:p>
            <a:pPr algn="just" eaLnBrk="1" hangingPunct="1">
              <a:spcBef>
                <a:spcPct val="50000"/>
              </a:spcBef>
            </a:pPr>
            <a:r>
              <a:rPr lang="en-US" sz="4400" i="1" dirty="0">
                <a:latin typeface="Gill Sans" pitchFamily="34" charset="0"/>
              </a:rPr>
              <a:t>Copter is an interesting classic game to work on with Reinforcement Learning since it doesn’t have a final goal state to achieve, rather only the high score from staying alive for longer time/distances(which is calculated as the score for the game). </a:t>
            </a:r>
          </a:p>
        </p:txBody>
      </p:sp>
      <p:sp>
        <p:nvSpPr>
          <p:cNvPr id="2063" name="Text Box 403"/>
          <p:cNvSpPr txBox="1">
            <a:spLocks noChangeArrowheads="1"/>
          </p:cNvSpPr>
          <p:nvPr/>
        </p:nvSpPr>
        <p:spPr bwMode="auto">
          <a:xfrm>
            <a:off x="9902268" y="6468468"/>
            <a:ext cx="8801100" cy="758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b="1" i="1" dirty="0">
                <a:latin typeface="Gill Sans" pitchFamily="34" charset="0"/>
              </a:rPr>
              <a:t>Preprocessing</a:t>
            </a:r>
            <a:r>
              <a:rPr lang="en-US" sz="4400" i="1" dirty="0">
                <a:latin typeface="Gill Sans" pitchFamily="34" charset="0"/>
              </a:rPr>
              <a:t>: Game environment is generated with the help of python </a:t>
            </a:r>
            <a:r>
              <a:rPr lang="en-US" sz="4400" i="1" dirty="0" err="1">
                <a:latin typeface="Gill Sans" pitchFamily="34" charset="0"/>
              </a:rPr>
              <a:t>pygame</a:t>
            </a:r>
            <a:r>
              <a:rPr lang="en-US" sz="4400" i="1" dirty="0">
                <a:latin typeface="Gill Sans" pitchFamily="34" charset="0"/>
              </a:rPr>
              <a:t> and Python Learning Environment . After getting the image frames  from the environment, to fasten the training process, images are converted into a grayscale image followed by reshaping it down to 80x80 pixels. Then consecutive four frames are stacked together and fed into the neural network.</a:t>
            </a:r>
          </a:p>
        </p:txBody>
      </p:sp>
      <p:sp>
        <p:nvSpPr>
          <p:cNvPr id="2064" name="Text Box 404"/>
          <p:cNvSpPr txBox="1">
            <a:spLocks noChangeArrowheads="1"/>
          </p:cNvSpPr>
          <p:nvPr/>
        </p:nvSpPr>
        <p:spPr bwMode="auto">
          <a:xfrm>
            <a:off x="65489" y="23773929"/>
            <a:ext cx="8712200" cy="1202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lvl="1" algn="just" eaLnBrk="1" hangingPunct="1">
              <a:spcBef>
                <a:spcPct val="50000"/>
              </a:spcBef>
              <a:buFontTx/>
              <a:buChar char="•"/>
            </a:pPr>
            <a:r>
              <a:rPr lang="en-US" sz="4400" i="1" dirty="0">
                <a:latin typeface="Gill Sans" pitchFamily="34" charset="0"/>
              </a:rPr>
              <a:t>Our objective is to develop a Deep Neural Network model to automate an agent to play the </a:t>
            </a:r>
            <a:r>
              <a:rPr lang="en-US" sz="4400" i="1" dirty="0" err="1">
                <a:latin typeface="Gill Sans" pitchFamily="34" charset="0"/>
              </a:rPr>
              <a:t>PixelCopter</a:t>
            </a:r>
            <a:r>
              <a:rPr lang="en-US" sz="4400" i="1" dirty="0">
                <a:latin typeface="Gill Sans" pitchFamily="34" charset="0"/>
              </a:rPr>
              <a:t> game. </a:t>
            </a:r>
          </a:p>
          <a:p>
            <a:pPr lvl="1" algn="just" eaLnBrk="1" hangingPunct="1">
              <a:spcBef>
                <a:spcPct val="50000"/>
              </a:spcBef>
              <a:buFontTx/>
              <a:buChar char="•"/>
            </a:pPr>
            <a:r>
              <a:rPr lang="en-US" sz="4400" i="1" dirty="0">
                <a:latin typeface="Gill Sans" pitchFamily="34" charset="0"/>
              </a:rPr>
              <a:t>The Copter is a classic side-scrolling game where the agent must successfully navigate through a cavern. </a:t>
            </a:r>
            <a:r>
              <a:rPr lang="en-US" sz="4400" i="1" dirty="0" err="1">
                <a:latin typeface="Gill Sans" pitchFamily="34" charset="0"/>
              </a:rPr>
              <a:t>PixelCopter</a:t>
            </a:r>
            <a:r>
              <a:rPr lang="en-US" sz="4400" i="1" dirty="0">
                <a:latin typeface="Gill Sans" pitchFamily="34" charset="0"/>
              </a:rPr>
              <a:t> is a simple pixelated version of Copter.</a:t>
            </a:r>
          </a:p>
          <a:p>
            <a:pPr lvl="1" algn="just" eaLnBrk="1" hangingPunct="1">
              <a:spcBef>
                <a:spcPct val="50000"/>
              </a:spcBef>
              <a:buFontTx/>
              <a:buChar char="•"/>
            </a:pPr>
            <a:r>
              <a:rPr lang="en-US" sz="4400" i="1" dirty="0">
                <a:latin typeface="Gill Sans" pitchFamily="34" charset="0"/>
              </a:rPr>
              <a:t>To explore the realm of Deep Q-learning by operationalizing the concepts involved in it.</a:t>
            </a:r>
          </a:p>
          <a:p>
            <a:pPr lvl="1" algn="just" eaLnBrk="1" hangingPunct="1">
              <a:spcBef>
                <a:spcPct val="50000"/>
              </a:spcBef>
              <a:buFontTx/>
              <a:buChar char="•"/>
            </a:pPr>
            <a:r>
              <a:rPr lang="en-US" sz="4400" i="1" dirty="0">
                <a:latin typeface="Gill Sans" pitchFamily="34" charset="0"/>
              </a:rPr>
              <a:t>To utilize this opportunity to upskill our Machine Learning knowledge and experience.</a:t>
            </a:r>
          </a:p>
        </p:txBody>
      </p:sp>
      <p:sp>
        <p:nvSpPr>
          <p:cNvPr id="2066" name="Text Box 406"/>
          <p:cNvSpPr txBox="1">
            <a:spLocks noChangeArrowheads="1"/>
          </p:cNvSpPr>
          <p:nvPr/>
        </p:nvSpPr>
        <p:spPr bwMode="auto">
          <a:xfrm>
            <a:off x="19618325" y="6667500"/>
            <a:ext cx="9005888" cy="30643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i="1" dirty="0">
                <a:latin typeface="Gill Sans" pitchFamily="34" charset="0"/>
              </a:rPr>
              <a:t>The action is either pressing the key or not. We reward the agent for each successful move and punish it when it collides the border or an obstacle. With every game played, the bot observes the previous states and its actions. Over the outcomes, it punishes or rewards the state-action pairs.</a:t>
            </a:r>
          </a:p>
          <a:p>
            <a:pPr algn="just" eaLnBrk="1" hangingPunct="1">
              <a:spcBef>
                <a:spcPct val="50000"/>
              </a:spcBef>
            </a:pPr>
            <a:r>
              <a:rPr lang="en-US" sz="4400" i="1" dirty="0">
                <a:latin typeface="Gill Sans" pitchFamily="34" charset="0"/>
              </a:rPr>
              <a:t>Q-learning is primarily represented by the Q-function, Q(</a:t>
            </a:r>
            <a:r>
              <a:rPr lang="en-US" sz="4400" i="1" dirty="0" err="1">
                <a:latin typeface="Gill Sans" pitchFamily="34" charset="0"/>
              </a:rPr>
              <a:t>s,a</a:t>
            </a:r>
            <a:r>
              <a:rPr lang="en-US" sz="4400" i="1" dirty="0">
                <a:latin typeface="Gill Sans" pitchFamily="34" charset="0"/>
              </a:rPr>
              <a:t>) which denotes the maximum discounted future reward when we perform action </a:t>
            </a:r>
            <a:r>
              <a:rPr lang="en-US" sz="4400" b="1" i="1" dirty="0">
                <a:latin typeface="Gill Sans" pitchFamily="34" charset="0"/>
              </a:rPr>
              <a:t>a</a:t>
            </a:r>
            <a:r>
              <a:rPr lang="en-US" sz="4400" i="1" dirty="0">
                <a:latin typeface="Gill Sans" pitchFamily="34" charset="0"/>
              </a:rPr>
              <a:t> in state </a:t>
            </a:r>
            <a:r>
              <a:rPr lang="en-US" sz="4400" b="1" i="1" dirty="0">
                <a:latin typeface="Gill Sans" pitchFamily="34" charset="0"/>
              </a:rPr>
              <a:t>s. </a:t>
            </a:r>
            <a:r>
              <a:rPr lang="en-US" sz="4400" i="1" dirty="0">
                <a:latin typeface="Gill Sans" pitchFamily="34" charset="0"/>
              </a:rPr>
              <a:t>It also indicates how good that action is. Suppose you are in state s and not sure which action to choose (a or b), then take the one which has the maximum Q-value obtained from the Q-function.</a:t>
            </a:r>
          </a:p>
          <a:p>
            <a:pPr algn="just" eaLnBrk="1" hangingPunct="1">
              <a:spcBef>
                <a:spcPct val="50000"/>
              </a:spcBef>
            </a:pPr>
            <a:r>
              <a:rPr lang="en-US" sz="4400" i="1" dirty="0">
                <a:latin typeface="Gill Sans" pitchFamily="34" charset="0"/>
              </a:rPr>
              <a:t>The Q-function is defined as,</a:t>
            </a:r>
          </a:p>
          <a:p>
            <a:pPr algn="just" eaLnBrk="1" hangingPunct="1">
              <a:spcBef>
                <a:spcPct val="50000"/>
              </a:spcBef>
            </a:pPr>
            <a:endParaRPr lang="en-US" sz="4400" i="1" dirty="0">
              <a:latin typeface="Gill Sans" pitchFamily="34" charset="0"/>
            </a:endParaRPr>
          </a:p>
          <a:p>
            <a:pPr algn="just" eaLnBrk="1" hangingPunct="1">
              <a:spcBef>
                <a:spcPct val="50000"/>
              </a:spcBef>
            </a:pPr>
            <a:r>
              <a:rPr lang="en-US" sz="4400" i="1" dirty="0">
                <a:latin typeface="Gill Sans" pitchFamily="34" charset="0"/>
              </a:rPr>
              <a:t>In plain English, it means maximum future reward for this state and action (</a:t>
            </a:r>
            <a:r>
              <a:rPr lang="en-US" sz="4400" i="1" dirty="0" err="1">
                <a:latin typeface="Gill Sans" pitchFamily="34" charset="0"/>
              </a:rPr>
              <a:t>s,a</a:t>
            </a:r>
            <a:r>
              <a:rPr lang="en-US" sz="4400" i="1" dirty="0">
                <a:latin typeface="Gill Sans" pitchFamily="34" charset="0"/>
              </a:rPr>
              <a:t>) is the immediate reward </a:t>
            </a:r>
            <a:r>
              <a:rPr lang="en-US" sz="4400" b="1" i="1" dirty="0">
                <a:latin typeface="Gill Sans" pitchFamily="34" charset="0"/>
              </a:rPr>
              <a:t>r</a:t>
            </a:r>
            <a:r>
              <a:rPr lang="en-US" sz="4400" i="1" dirty="0">
                <a:latin typeface="Gill Sans" pitchFamily="34" charset="0"/>
              </a:rPr>
              <a:t> plus maximum discounted future reward for the next state s​′​, action a​′ (with gamma as the discount factor). ​​The idea behind the Deep Q-learning is that we compress the Q-table(with all the Q-values) using the neural network and represent the Q-function using the weights. The output from our Convolutional Neural network are the Q-values of each possible actions.</a:t>
            </a:r>
          </a:p>
          <a:p>
            <a:pPr algn="just" eaLnBrk="1" hangingPunct="1">
              <a:spcBef>
                <a:spcPct val="50000"/>
              </a:spcBef>
            </a:pPr>
            <a:r>
              <a:rPr lang="en-US" sz="4400" b="1" i="1" dirty="0">
                <a:latin typeface="Gill Sans" pitchFamily="34" charset="0"/>
              </a:rPr>
              <a:t>Experience Replay</a:t>
            </a:r>
            <a:r>
              <a:rPr lang="en-US" sz="4400" i="1" dirty="0">
                <a:latin typeface="Gill Sans" pitchFamily="34" charset="0"/>
              </a:rPr>
              <a:t>:</a:t>
            </a:r>
          </a:p>
          <a:p>
            <a:pPr algn="just" eaLnBrk="1" hangingPunct="1">
              <a:spcBef>
                <a:spcPct val="50000"/>
              </a:spcBef>
            </a:pPr>
            <a:r>
              <a:rPr lang="en-US" sz="4400" i="1" dirty="0">
                <a:latin typeface="Gill Sans" pitchFamily="34" charset="0"/>
              </a:rPr>
              <a:t>During the gameplay all the episode (s, a, r, s’) are stored in replay memory D. When training the network, random mini-batches from the replay memory are used instead of most the recent transition, which will greatly improve the stability.</a:t>
            </a:r>
          </a:p>
        </p:txBody>
      </p:sp>
      <p:sp>
        <p:nvSpPr>
          <p:cNvPr id="2455" name="Text Box 407"/>
          <p:cNvSpPr txBox="1">
            <a:spLocks noChangeArrowheads="1"/>
          </p:cNvSpPr>
          <p:nvPr/>
        </p:nvSpPr>
        <p:spPr bwMode="auto">
          <a:xfrm>
            <a:off x="29382298" y="6761264"/>
            <a:ext cx="8549427" cy="26868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gn="just">
              <a:lnSpc>
                <a:spcPct val="110000"/>
              </a:lnSpc>
              <a:defRPr/>
            </a:pPr>
            <a:r>
              <a:rPr lang="en-US" sz="4400" i="1" dirty="0">
                <a:latin typeface="Gill Sans" pitchFamily="34" charset="0"/>
              </a:rPr>
              <a:t>Conventional Training(laptops) is not enough for developing this type of model. So we opted for using on-demand cloud computing services, AWS. We trained our model in an instance(p3.2xlarge) that has a NVIDIA Tesla V100 GPU (16GB), for 16 hours on about 2 million frames.</a:t>
            </a: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gn="just">
              <a:lnSpc>
                <a:spcPct val="110000"/>
              </a:lnSpc>
              <a:defRPr/>
            </a:pPr>
            <a:endParaRPr lang="en-US" sz="4400" i="1" dirty="0">
              <a:latin typeface="Gill Sans" pitchFamily="34" charset="0"/>
            </a:endParaRPr>
          </a:p>
          <a:p>
            <a:pPr algn="just">
              <a:lnSpc>
                <a:spcPct val="110000"/>
              </a:lnSpc>
              <a:defRPr/>
            </a:pPr>
            <a:r>
              <a:rPr lang="en-US" sz="4400" i="1" dirty="0">
                <a:latin typeface="Gill Sans" pitchFamily="34" charset="0"/>
              </a:rPr>
              <a:t>Based on the obstacle size , agent velocity, </a:t>
            </a:r>
            <a:r>
              <a:rPr lang="en-US" sz="4400" i="1" dirty="0" err="1">
                <a:latin typeface="Gill Sans" pitchFamily="34" charset="0"/>
              </a:rPr>
              <a:t>etc</a:t>
            </a:r>
            <a:r>
              <a:rPr lang="en-US" sz="4400" i="1" dirty="0">
                <a:latin typeface="Gill Sans" pitchFamily="34" charset="0"/>
              </a:rPr>
              <a:t>, the version of our game is considered hard. The above graph illustrates the increasing high-scores of the bot with the increase in the number of iterations during training in the difficult version. For the initial 1 million frames the exploration co-efficient is gradually decreased. The weights stored are updated for every 1000 frames.</a:t>
            </a:r>
          </a:p>
          <a:p>
            <a:pPr algn="just">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nSpc>
                <a:spcPct val="110000"/>
              </a:lnSpc>
              <a:defRPr/>
            </a:pPr>
            <a:r>
              <a:rPr lang="en-US" sz="4400" i="1" dirty="0">
                <a:latin typeface="Gill Sans" pitchFamily="34" charset="0"/>
              </a:rPr>
              <a:t>We observed that as the training frame count increases the model learns to achieve higher average scores. We have developed an efficient Copter bot using a Deep Q-Learning based CNN model.</a:t>
            </a: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a:p>
            <a:pPr>
              <a:lnSpc>
                <a:spcPct val="110000"/>
              </a:lnSpc>
              <a:defRPr/>
            </a:pPr>
            <a:endParaRPr lang="en-US" sz="4400" i="1" dirty="0">
              <a:latin typeface="Gill Sans" pitchFamily="34" charset="0"/>
            </a:endParaRPr>
          </a:p>
        </p:txBody>
      </p:sp>
      <p:sp>
        <p:nvSpPr>
          <p:cNvPr id="2070" name="Rectangle 410"/>
          <p:cNvSpPr>
            <a:spLocks noChangeArrowheads="1"/>
          </p:cNvSpPr>
          <p:nvPr/>
        </p:nvSpPr>
        <p:spPr bwMode="auto">
          <a:xfrm rot="5400000">
            <a:off x="10402888" y="30249812"/>
            <a:ext cx="77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2" name="Rectangle 463"/>
          <p:cNvSpPr>
            <a:spLocks noChangeArrowheads="1"/>
          </p:cNvSpPr>
          <p:nvPr/>
        </p:nvSpPr>
        <p:spPr bwMode="auto">
          <a:xfrm rot="5400000">
            <a:off x="10402888" y="30249812"/>
            <a:ext cx="77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3" name="Text Box 464"/>
          <p:cNvSpPr txBox="1">
            <a:spLocks noChangeArrowheads="1"/>
          </p:cNvSpPr>
          <p:nvPr/>
        </p:nvSpPr>
        <p:spPr bwMode="auto">
          <a:xfrm>
            <a:off x="12566423" y="18964623"/>
            <a:ext cx="4649991" cy="55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dirty="0">
                <a:latin typeface="Gill Sans" pitchFamily="34" charset="0"/>
              </a:rPr>
              <a:t>Figure 1. Model Architecture</a:t>
            </a:r>
          </a:p>
        </p:txBody>
      </p:sp>
      <p:sp>
        <p:nvSpPr>
          <p:cNvPr id="2075" name="AutoShape 466"/>
          <p:cNvSpPr>
            <a:spLocks noChangeAspect="1" noChangeArrowheads="1" noTextEdit="1"/>
          </p:cNvSpPr>
          <p:nvPr/>
        </p:nvSpPr>
        <p:spPr bwMode="auto">
          <a:xfrm>
            <a:off x="15028862" y="27290712"/>
            <a:ext cx="30892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077" name="Text Box 509"/>
          <p:cNvSpPr txBox="1">
            <a:spLocks noChangeArrowheads="1"/>
          </p:cNvSpPr>
          <p:nvPr/>
        </p:nvSpPr>
        <p:spPr bwMode="auto">
          <a:xfrm>
            <a:off x="31775400" y="16643684"/>
            <a:ext cx="4260654" cy="55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dirty="0">
                <a:latin typeface="Gill Sans" pitchFamily="34" charset="0"/>
              </a:rPr>
              <a:t>Figure 2. Scores vs Frames</a:t>
            </a:r>
          </a:p>
        </p:txBody>
      </p:sp>
      <p:sp>
        <p:nvSpPr>
          <p:cNvPr id="2080" name="Text Box 764"/>
          <p:cNvSpPr txBox="1">
            <a:spLocks noChangeArrowheads="1"/>
          </p:cNvSpPr>
          <p:nvPr/>
        </p:nvSpPr>
        <p:spPr bwMode="auto">
          <a:xfrm>
            <a:off x="29425899" y="32627795"/>
            <a:ext cx="8534400" cy="457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buFontTx/>
              <a:buAutoNum type="arabicPeriod"/>
            </a:pPr>
            <a:r>
              <a:rPr lang="en-US" sz="4400" i="1" dirty="0">
                <a:latin typeface="Gill Sans" pitchFamily="34" charset="0"/>
              </a:rPr>
              <a:t> ‘Playing Atari with Deep Reinforcement Learning’ by  </a:t>
            </a:r>
            <a:r>
              <a:rPr lang="en-US" sz="4400" i="1" dirty="0" err="1">
                <a:latin typeface="Gill Sans" pitchFamily="34" charset="0"/>
              </a:rPr>
              <a:t>Volodymyr</a:t>
            </a:r>
            <a:r>
              <a:rPr lang="en-US" sz="4400" i="1" dirty="0">
                <a:latin typeface="Gill Sans" pitchFamily="34" charset="0"/>
              </a:rPr>
              <a:t> et. al.</a:t>
            </a:r>
          </a:p>
          <a:p>
            <a:pPr eaLnBrk="1" hangingPunct="1">
              <a:spcBef>
                <a:spcPct val="50000"/>
              </a:spcBef>
              <a:buFontTx/>
              <a:buAutoNum type="arabicPeriod"/>
            </a:pPr>
            <a:r>
              <a:rPr lang="en-US" sz="4400" i="1" dirty="0">
                <a:latin typeface="Gill Sans" pitchFamily="34" charset="0"/>
              </a:rPr>
              <a:t>‘Game Playing with Deep Q-Learning using </a:t>
            </a:r>
            <a:r>
              <a:rPr lang="en-US" sz="4400" i="1" dirty="0" err="1">
                <a:latin typeface="Gill Sans" pitchFamily="34" charset="0"/>
              </a:rPr>
              <a:t>OpenAI</a:t>
            </a:r>
            <a:r>
              <a:rPr lang="en-US" sz="4400" i="1" dirty="0">
                <a:latin typeface="Gill Sans" pitchFamily="34" charset="0"/>
              </a:rPr>
              <a:t> Gym’ by Robert </a:t>
            </a:r>
            <a:r>
              <a:rPr lang="en-US" sz="4400" i="1" dirty="0" err="1">
                <a:latin typeface="Gill Sans" pitchFamily="34" charset="0"/>
              </a:rPr>
              <a:t>Chuchro</a:t>
            </a:r>
            <a:r>
              <a:rPr lang="en-US" sz="4400" i="1" dirty="0">
                <a:latin typeface="Gill Sans" pitchFamily="34" charset="0"/>
              </a:rPr>
              <a:t>, Deepak Gupta.</a:t>
            </a:r>
          </a:p>
        </p:txBody>
      </p:sp>
      <p:sp>
        <p:nvSpPr>
          <p:cNvPr id="2081" name="Text Box 765"/>
          <p:cNvSpPr txBox="1">
            <a:spLocks noChangeArrowheads="1"/>
          </p:cNvSpPr>
          <p:nvPr/>
        </p:nvSpPr>
        <p:spPr bwMode="auto">
          <a:xfrm>
            <a:off x="10023864" y="19703527"/>
            <a:ext cx="8940405" cy="1871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400" i="1" dirty="0">
                <a:latin typeface="Gill Sans" pitchFamily="34" charset="0"/>
              </a:rPr>
              <a:t>In our CNN architecture, the first convolutional layers gets the input image stack and 32 8x8 filters are applied on it. This is followed by another convolutional layer which applies 64 4x4 filters on it. This is tailed by another convolutional  layer which applies 64 3x3 filters. All three convolutional layers have </a:t>
            </a:r>
            <a:r>
              <a:rPr lang="en-US" sz="4400" i="1" dirty="0" err="1">
                <a:latin typeface="Gill Sans" pitchFamily="34" charset="0"/>
              </a:rPr>
              <a:t>ReLU</a:t>
            </a:r>
            <a:r>
              <a:rPr lang="en-US" sz="4400" i="1" dirty="0">
                <a:latin typeface="Gill Sans" pitchFamily="34" charset="0"/>
              </a:rPr>
              <a:t> activations. This is followed by a dense layer with 512 rectifier units. And the final output layer is a dense layer whose dimensions are equal to the number of valid actions in the game. In our case its two valid actions.</a:t>
            </a:r>
          </a:p>
          <a:p>
            <a:pPr algn="just" eaLnBrk="1" hangingPunct="1">
              <a:spcBef>
                <a:spcPct val="50000"/>
              </a:spcBef>
            </a:pPr>
            <a:r>
              <a:rPr lang="en-US" sz="4400" b="1" i="1" dirty="0">
                <a:latin typeface="Gill Sans" pitchFamily="34" charset="0"/>
              </a:rPr>
              <a:t>Q-Learning:</a:t>
            </a:r>
          </a:p>
          <a:p>
            <a:pPr algn="just" eaLnBrk="1" hangingPunct="1">
              <a:spcBef>
                <a:spcPct val="50000"/>
              </a:spcBef>
            </a:pPr>
            <a:r>
              <a:rPr lang="en-US" sz="4400" i="1" dirty="0">
                <a:latin typeface="Gill Sans" pitchFamily="34" charset="0"/>
              </a:rPr>
              <a:t>A reinforcement learning algorithm called Q-Learning is utilized as it has been proven that for any finite MDP, at a given state Q-learning can find an optimal policy such that the reward is maximum by taking into account the successive states. For our problem, the state is the current position of the copter and the obstacles.</a:t>
            </a:r>
          </a:p>
          <a:p>
            <a:pPr algn="just" eaLnBrk="1" hangingPunct="1">
              <a:spcBef>
                <a:spcPct val="50000"/>
              </a:spcBef>
            </a:pPr>
            <a:r>
              <a:rPr lang="en-US" sz="4400" i="1" dirty="0">
                <a:latin typeface="Gill Sans" pitchFamily="34" charset="0"/>
              </a:rPr>
              <a:t> </a:t>
            </a:r>
          </a:p>
        </p:txBody>
      </p:sp>
      <p:pic>
        <p:nvPicPr>
          <p:cNvPr id="5" name="Picture 4">
            <a:extLst>
              <a:ext uri="{FF2B5EF4-FFF2-40B4-BE49-F238E27FC236}">
                <a16:creationId xmlns:a16="http://schemas.microsoft.com/office/drawing/2014/main" id="{48BFA332-5326-4322-9026-C3DC2F828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717" y="14075243"/>
            <a:ext cx="8552466" cy="4832350"/>
          </a:xfrm>
          <a:prstGeom prst="rect">
            <a:avLst/>
          </a:prstGeom>
        </p:spPr>
      </p:pic>
      <p:sp>
        <p:nvSpPr>
          <p:cNvPr id="383" name="Rectangle 8">
            <a:extLst>
              <a:ext uri="{FF2B5EF4-FFF2-40B4-BE49-F238E27FC236}">
                <a16:creationId xmlns:a16="http://schemas.microsoft.com/office/drawing/2014/main" id="{20A6FFD7-17ED-4633-8D22-B62C4E02D546}"/>
              </a:ext>
            </a:extLst>
          </p:cNvPr>
          <p:cNvSpPr>
            <a:spLocks noChangeArrowheads="1"/>
          </p:cNvSpPr>
          <p:nvPr/>
        </p:nvSpPr>
        <p:spPr bwMode="auto">
          <a:xfrm>
            <a:off x="19561175" y="5045075"/>
            <a:ext cx="9063037"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Gill Sans" pitchFamily="34" charset="0"/>
              </a:rPr>
              <a:t>Methods</a:t>
            </a:r>
          </a:p>
        </p:txBody>
      </p:sp>
      <p:pic>
        <p:nvPicPr>
          <p:cNvPr id="9" name="Picture 8">
            <a:extLst>
              <a:ext uri="{FF2B5EF4-FFF2-40B4-BE49-F238E27FC236}">
                <a16:creationId xmlns:a16="http://schemas.microsoft.com/office/drawing/2014/main" id="{41849236-DE75-4D90-A758-41E9E25D8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0353" y="20833027"/>
            <a:ext cx="7807338" cy="1213862"/>
          </a:xfrm>
          <a:prstGeom prst="rect">
            <a:avLst/>
          </a:prstGeom>
        </p:spPr>
      </p:pic>
      <p:pic>
        <p:nvPicPr>
          <p:cNvPr id="19" name="Picture 18">
            <a:extLst>
              <a:ext uri="{FF2B5EF4-FFF2-40B4-BE49-F238E27FC236}">
                <a16:creationId xmlns:a16="http://schemas.microsoft.com/office/drawing/2014/main" id="{E984B21A-2A1D-421A-A2BD-25F6146D9D77}"/>
              </a:ext>
            </a:extLst>
          </p:cNvPr>
          <p:cNvPicPr>
            <a:picLocks noChangeAspect="1"/>
          </p:cNvPicPr>
          <p:nvPr/>
        </p:nvPicPr>
        <p:blipFill rotWithShape="1">
          <a:blip r:embed="rId5">
            <a:extLst>
              <a:ext uri="{28A0092B-C50C-407E-A947-70E740481C1C}">
                <a14:useLocalDpi xmlns:a14="http://schemas.microsoft.com/office/drawing/2010/main" val="0"/>
              </a:ext>
            </a:extLst>
          </a:blip>
          <a:srcRect r="4374"/>
          <a:stretch/>
        </p:blipFill>
        <p:spPr>
          <a:xfrm>
            <a:off x="31165800" y="12757862"/>
            <a:ext cx="5206446" cy="3744293"/>
          </a:xfrm>
          <a:prstGeom prst="rect">
            <a:avLst/>
          </a:prstGeom>
        </p:spPr>
      </p:pic>
      <p:sp>
        <p:nvSpPr>
          <p:cNvPr id="398" name="Rectangle 18">
            <a:extLst>
              <a:ext uri="{FF2B5EF4-FFF2-40B4-BE49-F238E27FC236}">
                <a16:creationId xmlns:a16="http://schemas.microsoft.com/office/drawing/2014/main" id="{C5E7296C-FD64-4383-96C6-33F455ECE9BC}"/>
              </a:ext>
            </a:extLst>
          </p:cNvPr>
          <p:cNvSpPr>
            <a:spLocks noChangeArrowheads="1"/>
          </p:cNvSpPr>
          <p:nvPr/>
        </p:nvSpPr>
        <p:spPr bwMode="auto">
          <a:xfrm>
            <a:off x="29054640" y="25325858"/>
            <a:ext cx="9063037" cy="1200150"/>
          </a:xfrm>
          <a:prstGeom prst="rect">
            <a:avLst/>
          </a:prstGeom>
          <a:solidFill>
            <a:schemeClr val="accent1">
              <a:lumMod val="75000"/>
            </a:schemeClr>
          </a:solidFill>
          <a:ln>
            <a:no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Gill Sans" pitchFamily="34" charset="0"/>
              </a:rPr>
              <a:t>Conclusion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TotalTime>
  <Words>926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Pranav Kumar</cp:lastModifiedBy>
  <cp:revision>69</cp:revision>
  <dcterms:modified xsi:type="dcterms:W3CDTF">2018-05-02T18:29:47Z</dcterms:modified>
  <cp:category>scientific poster PowerPoint</cp:category>
</cp:coreProperties>
</file>