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7" r:id="rId2"/>
    <p:sldId id="256" r:id="rId3"/>
    <p:sldId id="258" r:id="rId4"/>
    <p:sldId id="269" r:id="rId5"/>
    <p:sldId id="270" r:id="rId6"/>
    <p:sldId id="271" r:id="rId7"/>
    <p:sldId id="275" r:id="rId8"/>
    <p:sldId id="267" r:id="rId9"/>
    <p:sldId id="273" r:id="rId10"/>
    <p:sldId id="268" r:id="rId11"/>
    <p:sldId id="274" r:id="rId12"/>
    <p:sldId id="263" r:id="rId13"/>
    <p:sldId id="262" r:id="rId14"/>
    <p:sldId id="26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4" d="100"/>
          <a:sy n="94" d="100"/>
        </p:scale>
        <p:origin x="1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C9E8D7-9D9C-4E43-8132-66ECC0F6691C}" type="datetimeFigureOut">
              <a:rPr lang="en-IN" smtClean="0"/>
              <a:t>02-10-2023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2061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9E8D7-9D9C-4E43-8132-66ECC0F6691C}"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280133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C9E8D7-9D9C-4E43-8132-66ECC0F669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1490628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C9E8D7-9D9C-4E43-8132-66ECC0F669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2536023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9E8D7-9D9C-4E43-8132-66ECC0F669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64901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C9E8D7-9D9C-4E43-8132-66ECC0F6691C}"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2310353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C9E8D7-9D9C-4E43-8132-66ECC0F6691C}" type="datetimeFigureOut">
              <a:rPr lang="en-IN" smtClean="0"/>
              <a:t>02-10-2023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3324237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C9E8D7-9D9C-4E43-8132-66ECC0F669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1183946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C9E8D7-9D9C-4E43-8132-66ECC0F669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423709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9E8D7-9D9C-4E43-8132-66ECC0F669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407836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9E8D7-9D9C-4E43-8132-66ECC0F6691C}"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177764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9E8D7-9D9C-4E43-8132-66ECC0F6691C}"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3354093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9E8D7-9D9C-4E43-8132-66ECC0F6691C}"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385916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9E8D7-9D9C-4E43-8132-66ECC0F6691C}"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40435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9E8D7-9D9C-4E43-8132-66ECC0F6691C}"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63130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9E8D7-9D9C-4E43-8132-66ECC0F6691C}"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1527700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9E8D7-9D9C-4E43-8132-66ECC0F6691C}"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348168-6093-4903-9450-02B684C7878F}" type="slidenum">
              <a:rPr lang="en-IN" smtClean="0"/>
              <a:t>‹#›</a:t>
            </a:fld>
            <a:endParaRPr lang="en-IN"/>
          </a:p>
        </p:txBody>
      </p:sp>
    </p:spTree>
    <p:extLst>
      <p:ext uri="{BB962C8B-B14F-4D97-AF65-F5344CB8AC3E}">
        <p14:creationId xmlns:p14="http://schemas.microsoft.com/office/powerpoint/2010/main" val="205129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C9E8D7-9D9C-4E43-8132-66ECC0F6691C}" type="datetimeFigureOut">
              <a:rPr lang="en-IN" smtClean="0"/>
              <a:t>02-10-2023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D348168-6093-4903-9450-02B684C7878F}" type="slidenum">
              <a:rPr lang="en-IN" smtClean="0"/>
              <a:t>‹#›</a:t>
            </a:fld>
            <a:endParaRPr lang="en-IN"/>
          </a:p>
        </p:txBody>
      </p:sp>
    </p:spTree>
    <p:extLst>
      <p:ext uri="{BB962C8B-B14F-4D97-AF65-F5344CB8AC3E}">
        <p14:creationId xmlns:p14="http://schemas.microsoft.com/office/powerpoint/2010/main" val="270632267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C178-129B-E9D9-7E8D-C93B13A6D332}"/>
              </a:ext>
            </a:extLst>
          </p:cNvPr>
          <p:cNvSpPr>
            <a:spLocks noGrp="1"/>
          </p:cNvSpPr>
          <p:nvPr>
            <p:ph type="title"/>
          </p:nvPr>
        </p:nvSpPr>
        <p:spPr/>
        <p:txBody>
          <a:bodyPr/>
          <a:lstStyle/>
          <a:p>
            <a:pPr algn="ctr"/>
            <a:r>
              <a:rPr lang="en-US" b="1" dirty="0"/>
              <a:t>Project Name</a:t>
            </a:r>
            <a:endParaRPr lang="en-IN" sz="2800" b="1" dirty="0"/>
          </a:p>
        </p:txBody>
      </p:sp>
      <p:sp>
        <p:nvSpPr>
          <p:cNvPr id="3" name="Content Placeholder 2">
            <a:extLst>
              <a:ext uri="{FF2B5EF4-FFF2-40B4-BE49-F238E27FC236}">
                <a16:creationId xmlns:a16="http://schemas.microsoft.com/office/drawing/2014/main" id="{4A2E73FC-CE6F-FC78-8A15-9F516BEA9A5E}"/>
              </a:ext>
            </a:extLst>
          </p:cNvPr>
          <p:cNvSpPr>
            <a:spLocks noGrp="1"/>
          </p:cNvSpPr>
          <p:nvPr>
            <p:ph idx="1"/>
          </p:nvPr>
        </p:nvSpPr>
        <p:spPr>
          <a:xfrm>
            <a:off x="1154954" y="3102428"/>
            <a:ext cx="8825659" cy="2917371"/>
          </a:xfrm>
        </p:spPr>
        <p:txBody>
          <a:bodyPr>
            <a:normAutofit/>
          </a:bodyPr>
          <a:lstStyle/>
          <a:p>
            <a:pPr marL="0" indent="0" algn="ctr">
              <a:buNone/>
            </a:pPr>
            <a:r>
              <a:rPr lang="en-US" sz="3200" b="1" dirty="0"/>
              <a:t>Music Recommendation </a:t>
            </a:r>
          </a:p>
          <a:p>
            <a:pPr marL="0" indent="0" algn="ctr">
              <a:buNone/>
            </a:pPr>
            <a:r>
              <a:rPr lang="en-US" sz="3200" b="1" dirty="0"/>
              <a:t>Based On Face Emotion </a:t>
            </a:r>
          </a:p>
          <a:p>
            <a:pPr marL="0" indent="0" algn="ctr">
              <a:buNone/>
            </a:pPr>
            <a:r>
              <a:rPr lang="en-US" sz="3200" b="1" dirty="0"/>
              <a:t>Recognition</a:t>
            </a:r>
            <a:endParaRPr lang="en-IN" sz="3200" b="1" dirty="0"/>
          </a:p>
        </p:txBody>
      </p:sp>
    </p:spTree>
    <p:extLst>
      <p:ext uri="{BB962C8B-B14F-4D97-AF65-F5344CB8AC3E}">
        <p14:creationId xmlns:p14="http://schemas.microsoft.com/office/powerpoint/2010/main" val="64476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F087A9-EC62-99C4-6357-AA64E0E2A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237" y="514350"/>
            <a:ext cx="8090806" cy="5821136"/>
          </a:xfrm>
          <a:prstGeom prst="rect">
            <a:avLst/>
          </a:prstGeom>
        </p:spPr>
      </p:pic>
    </p:spTree>
    <p:extLst>
      <p:ext uri="{BB962C8B-B14F-4D97-AF65-F5344CB8AC3E}">
        <p14:creationId xmlns:p14="http://schemas.microsoft.com/office/powerpoint/2010/main" val="62468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6666BA-B9D9-6B5E-9C4E-2265716CC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984" y="506185"/>
            <a:ext cx="5120331" cy="5845629"/>
          </a:xfrm>
          <a:prstGeom prst="rect">
            <a:avLst/>
          </a:prstGeom>
        </p:spPr>
      </p:pic>
    </p:spTree>
    <p:extLst>
      <p:ext uri="{BB962C8B-B14F-4D97-AF65-F5344CB8AC3E}">
        <p14:creationId xmlns:p14="http://schemas.microsoft.com/office/powerpoint/2010/main" val="62790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8C31-1A3C-E93A-1BA9-DCF4566786BC}"/>
              </a:ext>
            </a:extLst>
          </p:cNvPr>
          <p:cNvSpPr>
            <a:spLocks noGrp="1"/>
          </p:cNvSpPr>
          <p:nvPr>
            <p:ph type="ctrTitle"/>
          </p:nvPr>
        </p:nvSpPr>
        <p:spPr/>
        <p:txBody>
          <a:bodyPr>
            <a:normAutofit/>
          </a:bodyPr>
          <a:lstStyle/>
          <a:p>
            <a:r>
              <a:rPr lang="en-US" sz="1800" dirty="0"/>
              <a:t>SOFTWARE REQUIREMENTS</a:t>
            </a:r>
            <a:br>
              <a:rPr lang="en-US" sz="1800" dirty="0"/>
            </a:br>
            <a:r>
              <a:rPr lang="en-US" sz="1800" dirty="0"/>
              <a:t>OS: Windows 7 and above /UBUNTU</a:t>
            </a:r>
            <a:br>
              <a:rPr lang="en-US" sz="1800" dirty="0"/>
            </a:br>
            <a:r>
              <a:rPr lang="en-US" sz="1800" dirty="0"/>
              <a:t>Programming Language: Python </a:t>
            </a:r>
            <a:br>
              <a:rPr lang="en-US" sz="1800" dirty="0"/>
            </a:br>
            <a:r>
              <a:rPr lang="en-US" sz="1800" dirty="0"/>
              <a:t>Software: PyCharm IDE</a:t>
            </a:r>
            <a:br>
              <a:rPr lang="en-US" sz="1800" dirty="0"/>
            </a:br>
            <a:br>
              <a:rPr lang="en-US" sz="1800" dirty="0"/>
            </a:br>
            <a:r>
              <a:rPr lang="en-US" sz="1800" dirty="0"/>
              <a:t>HARDWARE REQUIREMENTS</a:t>
            </a:r>
            <a:br>
              <a:rPr lang="en-US" sz="1800" dirty="0"/>
            </a:br>
            <a:r>
              <a:rPr lang="en-US" sz="1800" dirty="0"/>
              <a:t>RAM: 8 GB Or Above</a:t>
            </a:r>
            <a:br>
              <a:rPr lang="en-US" sz="1800" dirty="0"/>
            </a:br>
            <a:r>
              <a:rPr lang="en-US" sz="1800" dirty="0"/>
              <a:t>Internal Storage: 8 GB Or Above</a:t>
            </a:r>
            <a:endParaRPr lang="en-IN" sz="1800" dirty="0"/>
          </a:p>
        </p:txBody>
      </p:sp>
      <p:sp>
        <p:nvSpPr>
          <p:cNvPr id="3" name="Title 1">
            <a:extLst>
              <a:ext uri="{FF2B5EF4-FFF2-40B4-BE49-F238E27FC236}">
                <a16:creationId xmlns:a16="http://schemas.microsoft.com/office/drawing/2014/main" id="{F28A205F-C939-5A86-3578-67F3442CCA5A}"/>
              </a:ext>
            </a:extLst>
          </p:cNvPr>
          <p:cNvSpPr txBox="1">
            <a:spLocks/>
          </p:cNvSpPr>
          <p:nvPr/>
        </p:nvSpPr>
        <p:spPr bwMode="gray">
          <a:xfrm>
            <a:off x="1154955" y="1249373"/>
            <a:ext cx="8825658" cy="48296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b="1" dirty="0"/>
              <a:t>Technology Uses and Requirements </a:t>
            </a:r>
          </a:p>
        </p:txBody>
      </p:sp>
    </p:spTree>
    <p:extLst>
      <p:ext uri="{BB962C8B-B14F-4D97-AF65-F5344CB8AC3E}">
        <p14:creationId xmlns:p14="http://schemas.microsoft.com/office/powerpoint/2010/main" val="305659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8C31-1A3C-E93A-1BA9-DCF4566786BC}"/>
              </a:ext>
            </a:extLst>
          </p:cNvPr>
          <p:cNvSpPr>
            <a:spLocks noGrp="1"/>
          </p:cNvSpPr>
          <p:nvPr>
            <p:ph type="ctrTitle"/>
          </p:nvPr>
        </p:nvSpPr>
        <p:spPr>
          <a:xfrm>
            <a:off x="1424377" y="2090176"/>
            <a:ext cx="8825658" cy="3559510"/>
          </a:xfrm>
        </p:spPr>
        <p:txBody>
          <a:bodyPr>
            <a:normAutofit/>
          </a:bodyPr>
          <a:lstStyle/>
          <a:p>
            <a:pPr algn="just"/>
            <a:r>
              <a:rPr lang="en-US" sz="1800" dirty="0"/>
              <a:t>In this system, we provide an overview of how music can affect the user's mood and how to </a:t>
            </a:r>
            <a:br>
              <a:rPr lang="en-US" sz="1800" dirty="0"/>
            </a:br>
            <a:r>
              <a:rPr lang="en-US" sz="1800" dirty="0"/>
              <a:t>choose the right music tracks to improve the user's moods. </a:t>
            </a:r>
            <a:br>
              <a:rPr lang="en-US" sz="1800" dirty="0"/>
            </a:br>
            <a:r>
              <a:rPr lang="en-US" sz="1800" dirty="0"/>
              <a:t> </a:t>
            </a:r>
            <a:br>
              <a:rPr lang="en-US" sz="1800" dirty="0"/>
            </a:br>
            <a:r>
              <a:rPr lang="en-US" sz="1800" dirty="0"/>
              <a:t>After determining the user’s emotion, the </a:t>
            </a:r>
            <a:br>
              <a:rPr lang="en-US" sz="1800" dirty="0"/>
            </a:br>
            <a:r>
              <a:rPr lang="en-US" sz="1800" dirty="0"/>
              <a:t>proposed system provided the user with a playlist that contains music matches that detected the mood.</a:t>
            </a:r>
            <a:br>
              <a:rPr lang="en-US" sz="1800" dirty="0"/>
            </a:br>
            <a:r>
              <a:rPr lang="en-US" sz="1800" dirty="0"/>
              <a:t> </a:t>
            </a:r>
            <a:br>
              <a:rPr lang="en-US" sz="1800" dirty="0"/>
            </a:br>
            <a:r>
              <a:rPr lang="en-US" sz="1800" dirty="0"/>
              <a:t>music recommendation system based on facial emotion recognition will reduce the efforts of users in creating and managing playlist</a:t>
            </a:r>
            <a:endParaRPr lang="en-IN" sz="1800" dirty="0"/>
          </a:p>
        </p:txBody>
      </p:sp>
      <p:sp>
        <p:nvSpPr>
          <p:cNvPr id="3" name="Title 1">
            <a:extLst>
              <a:ext uri="{FF2B5EF4-FFF2-40B4-BE49-F238E27FC236}">
                <a16:creationId xmlns:a16="http://schemas.microsoft.com/office/drawing/2014/main" id="{DAB53B2D-894B-2D53-4BDA-68D38ED6EC40}"/>
              </a:ext>
            </a:extLst>
          </p:cNvPr>
          <p:cNvSpPr txBox="1">
            <a:spLocks/>
          </p:cNvSpPr>
          <p:nvPr/>
        </p:nvSpPr>
        <p:spPr bwMode="gray">
          <a:xfrm>
            <a:off x="1146791" y="1607209"/>
            <a:ext cx="8825658" cy="48296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Conclusion</a:t>
            </a:r>
            <a:endParaRPr lang="en-IN" sz="3200" b="1" dirty="0"/>
          </a:p>
        </p:txBody>
      </p:sp>
    </p:spTree>
    <p:extLst>
      <p:ext uri="{BB962C8B-B14F-4D97-AF65-F5344CB8AC3E}">
        <p14:creationId xmlns:p14="http://schemas.microsoft.com/office/powerpoint/2010/main" val="305886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8C31-1A3C-E93A-1BA9-DCF4566786BC}"/>
              </a:ext>
            </a:extLst>
          </p:cNvPr>
          <p:cNvSpPr>
            <a:spLocks noGrp="1"/>
          </p:cNvSpPr>
          <p:nvPr>
            <p:ph type="ctrTitle"/>
          </p:nvPr>
        </p:nvSpPr>
        <p:spPr>
          <a:xfrm>
            <a:off x="1236598" y="1126673"/>
            <a:ext cx="8825658" cy="5151662"/>
          </a:xfrm>
        </p:spPr>
        <p:txBody>
          <a:bodyPr>
            <a:normAutofit fontScale="90000"/>
          </a:bodyPr>
          <a:lstStyle/>
          <a:p>
            <a:pPr algn="just"/>
            <a:r>
              <a:rPr lang="en-US" sz="1800" dirty="0"/>
              <a:t>1. "Music Emotion Recognition: A State of the Art Review" by</a:t>
            </a:r>
            <a:br>
              <a:rPr lang="en-US" sz="1800" dirty="0"/>
            </a:br>
            <a:r>
              <a:rPr lang="en-US" sz="1800" dirty="0"/>
              <a:t>Yi-</a:t>
            </a:r>
            <a:r>
              <a:rPr lang="en-US" sz="1800" dirty="0" err="1"/>
              <a:t>Hsuan</a:t>
            </a:r>
            <a:r>
              <a:rPr lang="en-US" sz="1800" dirty="0"/>
              <a:t> Yang, et al. (2014) - This paper provides of emotion</a:t>
            </a:r>
            <a:br>
              <a:rPr lang="en-US" sz="1800" dirty="0"/>
            </a:br>
            <a:r>
              <a:rPr lang="en-US" sz="1800" dirty="0"/>
              <a:t>recognition in music, including techniques for recognizing</a:t>
            </a:r>
            <a:br>
              <a:rPr lang="en-US" sz="1800" dirty="0"/>
            </a:br>
            <a:r>
              <a:rPr lang="en-US" sz="1800" dirty="0"/>
              <a:t>emotional content in audio and lyrics.</a:t>
            </a:r>
            <a:br>
              <a:rPr lang="en-US" sz="1800" dirty="0"/>
            </a:br>
            <a:br>
              <a:rPr lang="en-US" sz="1800" dirty="0"/>
            </a:br>
            <a:r>
              <a:rPr lang="en-US" sz="1800" dirty="0"/>
              <a:t>2. "Deep Learning for Music Emotion Recognition: A Review" by</a:t>
            </a:r>
            <a:br>
              <a:rPr lang="en-US" sz="1800" dirty="0"/>
            </a:br>
            <a:r>
              <a:rPr lang="en-US" sz="1800" dirty="0" err="1"/>
              <a:t>Wenwu</a:t>
            </a:r>
            <a:r>
              <a:rPr lang="en-US" sz="1800" dirty="0"/>
              <a:t> Wang, et al. (2019) - This covers the application of deep</a:t>
            </a:r>
            <a:br>
              <a:rPr lang="en-US" sz="1800" dirty="0"/>
            </a:br>
            <a:r>
              <a:rPr lang="en-US" sz="1800" dirty="0"/>
              <a:t>learning techniques in music emotion recognition, which is a</a:t>
            </a:r>
            <a:br>
              <a:rPr lang="en-US" sz="1800" dirty="0"/>
            </a:br>
            <a:r>
              <a:rPr lang="en-US" sz="1800" dirty="0"/>
              <a:t>fundamental component of emotion-based music suggest</a:t>
            </a:r>
            <a:br>
              <a:rPr lang="en-US" sz="1800" dirty="0"/>
            </a:br>
            <a:r>
              <a:rPr lang="en-US" sz="1800" dirty="0"/>
              <a:t>systems.</a:t>
            </a:r>
            <a:br>
              <a:rPr lang="en-US" sz="1800" dirty="0"/>
            </a:br>
            <a:br>
              <a:rPr lang="en-US" sz="1800" dirty="0"/>
            </a:br>
            <a:r>
              <a:rPr lang="en-US" sz="1800" dirty="0"/>
              <a:t>3. "Emotion-Based Music Recommendation: A Survey" by Zhao,</a:t>
            </a:r>
            <a:br>
              <a:rPr lang="en-US" sz="1800" dirty="0"/>
            </a:br>
            <a:r>
              <a:rPr lang="en-US" sz="1800" dirty="0" err="1"/>
              <a:t>Shuo</a:t>
            </a:r>
            <a:r>
              <a:rPr lang="en-US" sz="1800" dirty="0"/>
              <a:t>, et al. (2019) - While it may not focus on facial emotion</a:t>
            </a:r>
            <a:br>
              <a:rPr lang="en-US" sz="1800" dirty="0"/>
            </a:br>
            <a:r>
              <a:rPr lang="en-US" sz="1800" dirty="0"/>
              <a:t>recognition, this survey provides into the broader field of</a:t>
            </a:r>
            <a:br>
              <a:rPr lang="en-US" sz="1800" dirty="0"/>
            </a:br>
            <a:r>
              <a:rPr lang="en-US" sz="1800" dirty="0"/>
              <a:t>emotion-based music recommendation, including the use of</a:t>
            </a:r>
            <a:br>
              <a:rPr lang="en-US" sz="1800" dirty="0"/>
            </a:br>
            <a:r>
              <a:rPr lang="en-US" sz="1800" dirty="0"/>
              <a:t>various emotion recognition modalities.</a:t>
            </a:r>
            <a:br>
              <a:rPr lang="en-US" sz="1800" dirty="0"/>
            </a:br>
            <a:br>
              <a:rPr lang="en-US" sz="1800" dirty="0"/>
            </a:br>
            <a:r>
              <a:rPr lang="en-US" sz="1800" dirty="0"/>
              <a:t>4. "Multimodal Music Emotion Recognition: A Survey" by</a:t>
            </a:r>
            <a:br>
              <a:rPr lang="en-US" sz="1800" dirty="0"/>
            </a:br>
            <a:r>
              <a:rPr lang="en-US" sz="1800" dirty="0" err="1"/>
              <a:t>Soleymani</a:t>
            </a:r>
            <a:r>
              <a:rPr lang="en-US" sz="1800" dirty="0"/>
              <a:t>, Mohammad, et al. (2018) - This survey discusses the</a:t>
            </a:r>
            <a:br>
              <a:rPr lang="en-US" sz="1800" dirty="0"/>
            </a:br>
            <a:r>
              <a:rPr lang="en-US" sz="1800" dirty="0"/>
              <a:t>use of multiple modalities, including audio, lyrics, and visual</a:t>
            </a:r>
            <a:br>
              <a:rPr lang="en-US" sz="1800" dirty="0"/>
            </a:br>
            <a:r>
              <a:rPr lang="en-US" sz="1800" dirty="0"/>
              <a:t>cues, for music emotion recognition detect by facial expressions</a:t>
            </a:r>
            <a:endParaRPr lang="en-IN" sz="1800" dirty="0"/>
          </a:p>
        </p:txBody>
      </p:sp>
      <p:sp>
        <p:nvSpPr>
          <p:cNvPr id="3" name="Title 1">
            <a:extLst>
              <a:ext uri="{FF2B5EF4-FFF2-40B4-BE49-F238E27FC236}">
                <a16:creationId xmlns:a16="http://schemas.microsoft.com/office/drawing/2014/main" id="{5A03B521-910B-572A-70CC-73642F514332}"/>
              </a:ext>
            </a:extLst>
          </p:cNvPr>
          <p:cNvSpPr txBox="1">
            <a:spLocks/>
          </p:cNvSpPr>
          <p:nvPr/>
        </p:nvSpPr>
        <p:spPr bwMode="gray">
          <a:xfrm>
            <a:off x="1236598" y="579666"/>
            <a:ext cx="8825658" cy="54700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Literature Survey</a:t>
            </a:r>
            <a:endParaRPr lang="en-IN" sz="3200" b="1" dirty="0"/>
          </a:p>
        </p:txBody>
      </p:sp>
    </p:spTree>
    <p:extLst>
      <p:ext uri="{BB962C8B-B14F-4D97-AF65-F5344CB8AC3E}">
        <p14:creationId xmlns:p14="http://schemas.microsoft.com/office/powerpoint/2010/main" val="5790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B53B2D-894B-2D53-4BDA-68D38ED6EC40}"/>
              </a:ext>
            </a:extLst>
          </p:cNvPr>
          <p:cNvSpPr txBox="1">
            <a:spLocks/>
          </p:cNvSpPr>
          <p:nvPr/>
        </p:nvSpPr>
        <p:spPr bwMode="gray">
          <a:xfrm>
            <a:off x="1538676" y="2147208"/>
            <a:ext cx="8825658" cy="128179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t>Thank You</a:t>
            </a:r>
            <a:r>
              <a:rPr lang="en-US" sz="3600" b="1" dirty="0">
                <a:latin typeface="Arial Black" panose="020B0A04020102020204" pitchFamily="34" charset="0"/>
                <a:cs typeface="Arial" panose="020B0604020202020204" pitchFamily="34" charset="0"/>
              </a:rPr>
              <a:t>🙏🏻</a:t>
            </a:r>
            <a:endParaRPr lang="en-IN" sz="3600" b="1"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1577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8C31-1A3C-E93A-1BA9-DCF4566786BC}"/>
              </a:ext>
            </a:extLst>
          </p:cNvPr>
          <p:cNvSpPr>
            <a:spLocks noGrp="1"/>
          </p:cNvSpPr>
          <p:nvPr>
            <p:ph type="ctrTitle"/>
          </p:nvPr>
        </p:nvSpPr>
        <p:spPr>
          <a:xfrm>
            <a:off x="1465198" y="1698171"/>
            <a:ext cx="8825658" cy="482967"/>
          </a:xfrm>
        </p:spPr>
        <p:txBody>
          <a:bodyPr>
            <a:noAutofit/>
          </a:bodyPr>
          <a:lstStyle/>
          <a:p>
            <a:pPr algn="ctr"/>
            <a:r>
              <a:rPr lang="en-US" sz="3200" b="1" dirty="0"/>
              <a:t>Guided By :- Dr. Pankaj H. </a:t>
            </a:r>
            <a:r>
              <a:rPr lang="en-US" sz="3200" b="1" dirty="0" err="1"/>
              <a:t>Zope</a:t>
            </a:r>
            <a:endParaRPr lang="en-IN" sz="3200" b="1" dirty="0"/>
          </a:p>
        </p:txBody>
      </p:sp>
      <p:sp>
        <p:nvSpPr>
          <p:cNvPr id="5" name="Title 1">
            <a:extLst>
              <a:ext uri="{FF2B5EF4-FFF2-40B4-BE49-F238E27FC236}">
                <a16:creationId xmlns:a16="http://schemas.microsoft.com/office/drawing/2014/main" id="{C9C99F82-104B-B2D4-CE4C-A9E1DB9D221A}"/>
              </a:ext>
            </a:extLst>
          </p:cNvPr>
          <p:cNvSpPr txBox="1">
            <a:spLocks/>
          </p:cNvSpPr>
          <p:nvPr/>
        </p:nvSpPr>
        <p:spPr bwMode="gray">
          <a:xfrm>
            <a:off x="1601270" y="2490108"/>
            <a:ext cx="8825658" cy="288199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dirty="0"/>
              <a:t>-:TEAM MEMBERS:-</a:t>
            </a:r>
          </a:p>
          <a:p>
            <a:pPr algn="ctr"/>
            <a:r>
              <a:rPr lang="en-IN" sz="3200" dirty="0"/>
              <a:t>1. Aditi Dinesh Patil </a:t>
            </a:r>
          </a:p>
          <a:p>
            <a:pPr algn="ctr"/>
            <a:r>
              <a:rPr lang="en-IN" sz="3200" dirty="0"/>
              <a:t>2. Pranav Rajendra Mahajan</a:t>
            </a:r>
          </a:p>
          <a:p>
            <a:pPr algn="ctr"/>
            <a:r>
              <a:rPr lang="en-IN" sz="3200" dirty="0"/>
              <a:t>3. Vipul Vinayak Patil</a:t>
            </a:r>
          </a:p>
          <a:p>
            <a:pPr algn="ctr"/>
            <a:r>
              <a:rPr lang="en-IN" sz="3200" dirty="0"/>
              <a:t>4. Yogesh Kailas Patil</a:t>
            </a:r>
          </a:p>
        </p:txBody>
      </p:sp>
    </p:spTree>
    <p:extLst>
      <p:ext uri="{BB962C8B-B14F-4D97-AF65-F5344CB8AC3E}">
        <p14:creationId xmlns:p14="http://schemas.microsoft.com/office/powerpoint/2010/main" val="92069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8C31-1A3C-E93A-1BA9-DCF4566786BC}"/>
              </a:ext>
            </a:extLst>
          </p:cNvPr>
          <p:cNvSpPr>
            <a:spLocks noGrp="1"/>
          </p:cNvSpPr>
          <p:nvPr>
            <p:ph type="ctrTitle"/>
          </p:nvPr>
        </p:nvSpPr>
        <p:spPr/>
        <p:txBody>
          <a:bodyPr>
            <a:normAutofit/>
          </a:bodyPr>
          <a:lstStyle/>
          <a:p>
            <a:pPr algn="just"/>
            <a:r>
              <a:rPr lang="en-US" sz="1800" dirty="0"/>
              <a:t>Problem Definition</a:t>
            </a:r>
            <a:br>
              <a:rPr lang="en-US" sz="1800" dirty="0"/>
            </a:br>
            <a:br>
              <a:rPr lang="en-US" sz="1800" dirty="0"/>
            </a:br>
            <a:r>
              <a:rPr lang="en-US" sz="1800" dirty="0"/>
              <a:t>Develop a system that presents a cross-platform music player, which</a:t>
            </a:r>
            <a:br>
              <a:rPr lang="en-US" sz="1800" dirty="0"/>
            </a:br>
            <a:r>
              <a:rPr lang="en-US" sz="1800" dirty="0"/>
              <a:t>recommends music based on the real-time mood of the user through</a:t>
            </a:r>
            <a:br>
              <a:rPr lang="en-US" sz="1800" dirty="0"/>
            </a:br>
            <a:r>
              <a:rPr lang="en-US" sz="1800" dirty="0"/>
              <a:t>a web camera using Machine Learning Algorithms</a:t>
            </a:r>
            <a:br>
              <a:rPr lang="en-US" sz="1800" dirty="0"/>
            </a:br>
            <a:br>
              <a:rPr lang="en-US" sz="1800" dirty="0"/>
            </a:br>
            <a:br>
              <a:rPr lang="en-US" sz="1800" dirty="0"/>
            </a:br>
            <a:br>
              <a:rPr lang="en-US" sz="1800" dirty="0"/>
            </a:br>
            <a:endParaRPr lang="en-IN" sz="1800" dirty="0"/>
          </a:p>
        </p:txBody>
      </p:sp>
      <p:sp>
        <p:nvSpPr>
          <p:cNvPr id="5" name="Title 1">
            <a:extLst>
              <a:ext uri="{FF2B5EF4-FFF2-40B4-BE49-F238E27FC236}">
                <a16:creationId xmlns:a16="http://schemas.microsoft.com/office/drawing/2014/main" id="{2543D701-2C61-8247-DE77-FCF3A1013E8A}"/>
              </a:ext>
            </a:extLst>
          </p:cNvPr>
          <p:cNvSpPr txBox="1">
            <a:spLocks/>
          </p:cNvSpPr>
          <p:nvPr/>
        </p:nvSpPr>
        <p:spPr bwMode="gray">
          <a:xfrm>
            <a:off x="1301912" y="1085849"/>
            <a:ext cx="8825658" cy="48296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Problem  Statement</a:t>
            </a:r>
            <a:endParaRPr lang="en-IN" sz="3200" b="1" dirty="0"/>
          </a:p>
        </p:txBody>
      </p:sp>
    </p:spTree>
    <p:extLst>
      <p:ext uri="{BB962C8B-B14F-4D97-AF65-F5344CB8AC3E}">
        <p14:creationId xmlns:p14="http://schemas.microsoft.com/office/powerpoint/2010/main" val="237273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8C31-1A3C-E93A-1BA9-DCF4566786BC}"/>
              </a:ext>
            </a:extLst>
          </p:cNvPr>
          <p:cNvSpPr>
            <a:spLocks noGrp="1"/>
          </p:cNvSpPr>
          <p:nvPr>
            <p:ph type="ctrTitle"/>
          </p:nvPr>
        </p:nvSpPr>
        <p:spPr>
          <a:xfrm>
            <a:off x="1154955" y="2099733"/>
            <a:ext cx="9507602" cy="4039810"/>
          </a:xfrm>
        </p:spPr>
        <p:txBody>
          <a:bodyPr>
            <a:normAutofit/>
          </a:bodyPr>
          <a:lstStyle/>
          <a:p>
            <a:pPr algn="just"/>
            <a:r>
              <a:rPr lang="en-US" sz="1800" dirty="0"/>
              <a:t>This project emotion based music player is helps the user to automatically play songs based on the facial emotions.              </a:t>
            </a:r>
            <a:br>
              <a:rPr lang="en-US" sz="1800" dirty="0"/>
            </a:br>
            <a:br>
              <a:rPr lang="en-US" sz="1800" dirty="0"/>
            </a:br>
            <a:r>
              <a:rPr lang="en-US" sz="1800" dirty="0"/>
              <a:t>Face emotion recognition is a technology that uses artificial intelligence to analyze facial expressions.             </a:t>
            </a:r>
            <a:br>
              <a:rPr lang="en-US" sz="1800" dirty="0"/>
            </a:br>
            <a:br>
              <a:rPr lang="en-US" sz="1800" dirty="0"/>
            </a:br>
            <a:r>
              <a:rPr lang="en-US" sz="1800" dirty="0"/>
              <a:t> It identify emotions such as happiness, sadness, anger, neutral and surprise.</a:t>
            </a:r>
            <a:br>
              <a:rPr lang="en-US" sz="1800" dirty="0"/>
            </a:br>
            <a:br>
              <a:rPr lang="en-US" sz="1800" dirty="0"/>
            </a:br>
            <a:r>
              <a:rPr lang="en-US" sz="1800" dirty="0"/>
              <a:t> If the person has a negative emotion, then a certain          playlist will be include related types of music              </a:t>
            </a:r>
            <a:br>
              <a:rPr lang="en-US" sz="1800" dirty="0"/>
            </a:br>
            <a:br>
              <a:rPr lang="en-US" sz="1800" dirty="0"/>
            </a:br>
            <a:r>
              <a:rPr lang="en-US" sz="1800" dirty="0"/>
              <a:t>And if the emotion is positive, then a certain          playlist will be include related types of music</a:t>
            </a:r>
            <a:endParaRPr lang="en-IN" sz="1800" dirty="0"/>
          </a:p>
        </p:txBody>
      </p:sp>
      <p:sp>
        <p:nvSpPr>
          <p:cNvPr id="5" name="Title 1">
            <a:extLst>
              <a:ext uri="{FF2B5EF4-FFF2-40B4-BE49-F238E27FC236}">
                <a16:creationId xmlns:a16="http://schemas.microsoft.com/office/drawing/2014/main" id="{2543D701-2C61-8247-DE77-FCF3A1013E8A}"/>
              </a:ext>
            </a:extLst>
          </p:cNvPr>
          <p:cNvSpPr txBox="1">
            <a:spLocks/>
          </p:cNvSpPr>
          <p:nvPr/>
        </p:nvSpPr>
        <p:spPr bwMode="gray">
          <a:xfrm>
            <a:off x="1301912" y="1085849"/>
            <a:ext cx="8825658" cy="48296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introduction</a:t>
            </a:r>
            <a:endParaRPr lang="en-IN" sz="3200" b="1" dirty="0"/>
          </a:p>
        </p:txBody>
      </p:sp>
    </p:spTree>
    <p:extLst>
      <p:ext uri="{BB962C8B-B14F-4D97-AF65-F5344CB8AC3E}">
        <p14:creationId xmlns:p14="http://schemas.microsoft.com/office/powerpoint/2010/main" val="218666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8C31-1A3C-E93A-1BA9-DCF4566786BC}"/>
              </a:ext>
            </a:extLst>
          </p:cNvPr>
          <p:cNvSpPr>
            <a:spLocks noGrp="1"/>
          </p:cNvSpPr>
          <p:nvPr>
            <p:ph type="ctrTitle"/>
          </p:nvPr>
        </p:nvSpPr>
        <p:spPr>
          <a:xfrm>
            <a:off x="1740321" y="1934936"/>
            <a:ext cx="8825658" cy="2677647"/>
          </a:xfrm>
        </p:spPr>
        <p:txBody>
          <a:bodyPr>
            <a:normAutofit fontScale="90000"/>
          </a:bodyPr>
          <a:lstStyle/>
          <a:p>
            <a:br>
              <a:rPr lang="en-US" sz="1800" b="1" dirty="0"/>
            </a:br>
            <a:r>
              <a:rPr lang="en-US" sz="1800" b="1" dirty="0"/>
              <a:t>Detector is most effective only on frontal images of faces</a:t>
            </a:r>
            <a:br>
              <a:rPr lang="en-US" sz="1800" b="1" dirty="0"/>
            </a:br>
            <a:br>
              <a:rPr lang="en-US" sz="1800" b="1" dirty="0"/>
            </a:br>
            <a:r>
              <a:rPr lang="en-US" sz="1800" b="1" dirty="0"/>
              <a:t>Sensitive to lighting conditions</a:t>
            </a:r>
            <a:br>
              <a:rPr lang="en-US" sz="1800" b="1" dirty="0"/>
            </a:br>
            <a:br>
              <a:rPr lang="en-US" sz="1800" b="1" dirty="0"/>
            </a:br>
            <a:r>
              <a:rPr lang="en-US" sz="1800" b="1" dirty="0"/>
              <a:t>We might get multiple detections of the same face, due to overlapping sub-windows.</a:t>
            </a:r>
            <a:br>
              <a:rPr lang="en-US" sz="1800" b="1" dirty="0"/>
            </a:br>
            <a:br>
              <a:rPr lang="en-US" sz="1800" b="1" dirty="0"/>
            </a:br>
            <a:r>
              <a:rPr lang="en-US" sz="1800" b="1" dirty="0"/>
              <a:t>Manual selection of songs.</a:t>
            </a:r>
            <a:br>
              <a:rPr lang="en-US" sz="1800" b="1" dirty="0"/>
            </a:br>
            <a:br>
              <a:rPr lang="en-US" sz="1800" b="1" dirty="0"/>
            </a:br>
            <a:r>
              <a:rPr lang="en-US" sz="1800" b="1" dirty="0"/>
              <a:t>Randomly played/shuffled songs may not match the mood of the user.</a:t>
            </a:r>
            <a:endParaRPr lang="en-IN" sz="1800" dirty="0"/>
          </a:p>
        </p:txBody>
      </p:sp>
      <p:sp>
        <p:nvSpPr>
          <p:cNvPr id="3" name="Title 1">
            <a:extLst>
              <a:ext uri="{FF2B5EF4-FFF2-40B4-BE49-F238E27FC236}">
                <a16:creationId xmlns:a16="http://schemas.microsoft.com/office/drawing/2014/main" id="{928B6FF7-42C9-350C-B9D0-F4953F9E6910}"/>
              </a:ext>
            </a:extLst>
          </p:cNvPr>
          <p:cNvSpPr txBox="1">
            <a:spLocks/>
          </p:cNvSpPr>
          <p:nvPr/>
        </p:nvSpPr>
        <p:spPr bwMode="gray">
          <a:xfrm>
            <a:off x="1301912" y="1085849"/>
            <a:ext cx="8825658" cy="48296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Drawback of existing system</a:t>
            </a:r>
          </a:p>
        </p:txBody>
      </p:sp>
    </p:spTree>
    <p:extLst>
      <p:ext uri="{BB962C8B-B14F-4D97-AF65-F5344CB8AC3E}">
        <p14:creationId xmlns:p14="http://schemas.microsoft.com/office/powerpoint/2010/main" val="397607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8C31-1A3C-E93A-1BA9-DCF4566786BC}"/>
              </a:ext>
            </a:extLst>
          </p:cNvPr>
          <p:cNvSpPr>
            <a:spLocks noGrp="1"/>
          </p:cNvSpPr>
          <p:nvPr>
            <p:ph type="ctrTitle"/>
          </p:nvPr>
        </p:nvSpPr>
        <p:spPr>
          <a:xfrm>
            <a:off x="1489690" y="2403108"/>
            <a:ext cx="8825658" cy="2277836"/>
          </a:xfrm>
        </p:spPr>
        <p:txBody>
          <a:bodyPr>
            <a:normAutofit fontScale="90000"/>
          </a:bodyPr>
          <a:lstStyle/>
          <a:p>
            <a:br>
              <a:rPr lang="en-US" sz="1800" b="1" dirty="0"/>
            </a:br>
            <a:r>
              <a:rPr lang="en-US" sz="1800" b="1" dirty="0"/>
              <a:t>Extremely fast feature computation</a:t>
            </a:r>
            <a:br>
              <a:rPr lang="en-US" sz="1800" b="1" dirty="0"/>
            </a:br>
            <a:br>
              <a:rPr lang="en-US" sz="1800" b="1" dirty="0"/>
            </a:br>
            <a:r>
              <a:rPr lang="en-US" sz="1800" b="1" dirty="0"/>
              <a:t>Efficient feature selection</a:t>
            </a:r>
            <a:br>
              <a:rPr lang="en-US" sz="1800" b="1" dirty="0"/>
            </a:br>
            <a:br>
              <a:rPr lang="en-US" sz="1800" b="1" dirty="0"/>
            </a:br>
            <a:r>
              <a:rPr lang="en-US" sz="1800" b="1" dirty="0"/>
              <a:t>users don't want to select song manually.</a:t>
            </a:r>
            <a:br>
              <a:rPr lang="en-US" sz="1800" b="1" dirty="0"/>
            </a:br>
            <a:br>
              <a:rPr lang="en-US" sz="1800" b="1" dirty="0"/>
            </a:br>
            <a:r>
              <a:rPr lang="en-US" sz="1800" b="1" dirty="0"/>
              <a:t>No need of playlist.</a:t>
            </a:r>
            <a:br>
              <a:rPr lang="en-US" sz="1800" b="1" dirty="0"/>
            </a:br>
            <a:br>
              <a:rPr lang="en-US" sz="1800" b="1" dirty="0"/>
            </a:br>
            <a:r>
              <a:rPr lang="en-US" sz="1800" b="1" dirty="0"/>
              <a:t>Users don't want to classify the songs based on the emotions.</a:t>
            </a:r>
            <a:endParaRPr lang="en-IN" sz="1800" dirty="0"/>
          </a:p>
        </p:txBody>
      </p:sp>
      <p:sp>
        <p:nvSpPr>
          <p:cNvPr id="3" name="Title 1">
            <a:extLst>
              <a:ext uri="{FF2B5EF4-FFF2-40B4-BE49-F238E27FC236}">
                <a16:creationId xmlns:a16="http://schemas.microsoft.com/office/drawing/2014/main" id="{928B6FF7-42C9-350C-B9D0-F4953F9E6910}"/>
              </a:ext>
            </a:extLst>
          </p:cNvPr>
          <p:cNvSpPr txBox="1">
            <a:spLocks/>
          </p:cNvSpPr>
          <p:nvPr/>
        </p:nvSpPr>
        <p:spPr bwMode="gray">
          <a:xfrm>
            <a:off x="1301912" y="1085849"/>
            <a:ext cx="8825658" cy="48296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Expected Advantages of Proposed System</a:t>
            </a:r>
          </a:p>
        </p:txBody>
      </p:sp>
    </p:spTree>
    <p:extLst>
      <p:ext uri="{BB962C8B-B14F-4D97-AF65-F5344CB8AC3E}">
        <p14:creationId xmlns:p14="http://schemas.microsoft.com/office/powerpoint/2010/main" val="365643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8C31-1A3C-E93A-1BA9-DCF4566786BC}"/>
              </a:ext>
            </a:extLst>
          </p:cNvPr>
          <p:cNvSpPr>
            <a:spLocks noGrp="1"/>
          </p:cNvSpPr>
          <p:nvPr>
            <p:ph type="ctrTitle"/>
          </p:nvPr>
        </p:nvSpPr>
        <p:spPr>
          <a:xfrm>
            <a:off x="620227" y="955221"/>
            <a:ext cx="10613572" cy="5551715"/>
          </a:xfrm>
        </p:spPr>
        <p:txBody>
          <a:bodyPr>
            <a:normAutofit fontScale="90000"/>
          </a:bodyPr>
          <a:lstStyle/>
          <a:p>
            <a:pPr algn="just"/>
            <a:r>
              <a:rPr lang="en-US" sz="1800" dirty="0"/>
              <a:t>1. Support vector  machine</a:t>
            </a:r>
            <a:br>
              <a:rPr lang="en-US" sz="1800" dirty="0"/>
            </a:br>
            <a:br>
              <a:rPr lang="en-US" sz="1800" dirty="0"/>
            </a:br>
            <a:r>
              <a:rPr lang="en-US" sz="1800" dirty="0"/>
              <a:t>Support vector machines are a set of supervised learning methods used for classification, regression and outliers detection.</a:t>
            </a:r>
            <a:br>
              <a:rPr lang="en-US" sz="1800" dirty="0"/>
            </a:br>
            <a:br>
              <a:rPr lang="en-US" sz="1800" dirty="0"/>
            </a:br>
            <a:r>
              <a:rPr lang="en-US" sz="1800" dirty="0"/>
              <a:t>SVMs can be used for text classification, image classification, spam detection, handwriting identification,  and face detection, </a:t>
            </a:r>
            <a:br>
              <a:rPr lang="en-US" sz="1800" dirty="0"/>
            </a:br>
            <a:br>
              <a:rPr lang="en-US" sz="1800" dirty="0"/>
            </a:br>
            <a:r>
              <a:rPr lang="en-US" sz="1800" dirty="0"/>
              <a:t>2. Viola jones </a:t>
            </a:r>
            <a:r>
              <a:rPr lang="en-US" sz="1800" dirty="0" err="1"/>
              <a:t>algoritms</a:t>
            </a:r>
            <a:br>
              <a:rPr lang="en-US" sz="1800" dirty="0"/>
            </a:br>
            <a:br>
              <a:rPr lang="en-US" sz="1800" dirty="0"/>
            </a:br>
            <a:r>
              <a:rPr lang="en-US" sz="1800" dirty="0"/>
              <a:t>Viola-Jones was designed for frontal faces, so it is able to detect frontal the best rather than faces looking sideways, upwards or downwards.</a:t>
            </a:r>
            <a:br>
              <a:rPr lang="en-US" sz="1800" dirty="0"/>
            </a:br>
            <a:br>
              <a:rPr lang="en-US" sz="1800" dirty="0"/>
            </a:br>
            <a:br>
              <a:rPr lang="en-US" sz="1800" dirty="0"/>
            </a:br>
            <a:r>
              <a:rPr lang="en-US" sz="1800" dirty="0"/>
              <a:t>3. Convolution neural network</a:t>
            </a:r>
            <a:br>
              <a:rPr lang="en-US" sz="1800" dirty="0"/>
            </a:br>
            <a:br>
              <a:rPr lang="en-US" sz="1800" dirty="0"/>
            </a:br>
            <a:r>
              <a:rPr lang="en-US" sz="1800" dirty="0"/>
              <a:t>convolutional neural be used for face recognition, verification and clustering</a:t>
            </a:r>
            <a:br>
              <a:rPr lang="en-US" sz="1800" dirty="0"/>
            </a:br>
            <a:br>
              <a:rPr lang="en-US" sz="1800" dirty="0"/>
            </a:br>
            <a:r>
              <a:rPr lang="en-US" sz="1800" dirty="0"/>
              <a:t>The face detection is done using CNN</a:t>
            </a:r>
            <a:br>
              <a:rPr lang="en-US" sz="1800" dirty="0"/>
            </a:br>
            <a:r>
              <a:rPr lang="en-US" sz="1800" dirty="0"/>
              <a:t>The captured image is input to CNN which learns features directly. </a:t>
            </a:r>
            <a:br>
              <a:rPr lang="en-US" sz="1800" dirty="0"/>
            </a:br>
            <a:r>
              <a:rPr lang="en-US" sz="1800" dirty="0"/>
              <a:t>And </a:t>
            </a:r>
            <a:r>
              <a:rPr lang="en-US" sz="1800" dirty="0" err="1"/>
              <a:t>analyse</a:t>
            </a:r>
            <a:r>
              <a:rPr lang="en-US" sz="1800" dirty="0"/>
              <a:t> the current emotion of the user</a:t>
            </a:r>
            <a:br>
              <a:rPr lang="en-US" sz="1800" dirty="0"/>
            </a:br>
            <a:endParaRPr lang="en-IN" sz="1800" dirty="0"/>
          </a:p>
        </p:txBody>
      </p:sp>
      <p:sp>
        <p:nvSpPr>
          <p:cNvPr id="3" name="Title 1">
            <a:extLst>
              <a:ext uri="{FF2B5EF4-FFF2-40B4-BE49-F238E27FC236}">
                <a16:creationId xmlns:a16="http://schemas.microsoft.com/office/drawing/2014/main" id="{5A03B521-910B-572A-70CC-73642F514332}"/>
              </a:ext>
            </a:extLst>
          </p:cNvPr>
          <p:cNvSpPr txBox="1">
            <a:spLocks/>
          </p:cNvSpPr>
          <p:nvPr/>
        </p:nvSpPr>
        <p:spPr bwMode="gray">
          <a:xfrm>
            <a:off x="1122298" y="408215"/>
            <a:ext cx="8825658" cy="54700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solidFill>
                  <a:schemeClr val="bg1"/>
                </a:solidFill>
              </a:rPr>
              <a:t>Algorithm</a:t>
            </a:r>
            <a:r>
              <a:rPr lang="en-IN" sz="3200" b="1" dirty="0">
                <a:solidFill>
                  <a:schemeClr val="bg1"/>
                </a:solidFill>
              </a:rPr>
              <a:t>s</a:t>
            </a:r>
            <a:endParaRPr lang="en-US" sz="3200" b="1" dirty="0">
              <a:solidFill>
                <a:schemeClr val="bg1"/>
              </a:solidFill>
            </a:endParaRPr>
          </a:p>
        </p:txBody>
      </p:sp>
    </p:spTree>
    <p:extLst>
      <p:ext uri="{BB962C8B-B14F-4D97-AF65-F5344CB8AC3E}">
        <p14:creationId xmlns:p14="http://schemas.microsoft.com/office/powerpoint/2010/main" val="27512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2DC379-5C3E-D02B-D544-FC0B38A6F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779" y="1698171"/>
            <a:ext cx="9707335" cy="3535136"/>
          </a:xfrm>
          <a:prstGeom prst="rect">
            <a:avLst/>
          </a:prstGeom>
        </p:spPr>
      </p:pic>
      <p:sp>
        <p:nvSpPr>
          <p:cNvPr id="2" name="Title 1">
            <a:extLst>
              <a:ext uri="{FF2B5EF4-FFF2-40B4-BE49-F238E27FC236}">
                <a16:creationId xmlns:a16="http://schemas.microsoft.com/office/drawing/2014/main" id="{5512C7D7-0975-FC8B-BA6D-A429B5AD041A}"/>
              </a:ext>
            </a:extLst>
          </p:cNvPr>
          <p:cNvSpPr txBox="1">
            <a:spLocks/>
          </p:cNvSpPr>
          <p:nvPr/>
        </p:nvSpPr>
        <p:spPr bwMode="gray">
          <a:xfrm>
            <a:off x="1236598" y="579666"/>
            <a:ext cx="8825658" cy="54700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System architecture</a:t>
            </a:r>
          </a:p>
        </p:txBody>
      </p:sp>
    </p:spTree>
    <p:extLst>
      <p:ext uri="{BB962C8B-B14F-4D97-AF65-F5344CB8AC3E}">
        <p14:creationId xmlns:p14="http://schemas.microsoft.com/office/powerpoint/2010/main" val="412938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9A4AAF-1816-1155-271F-1CDDABAFC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578" y="608239"/>
            <a:ext cx="7845879" cy="5641521"/>
          </a:xfrm>
          <a:prstGeom prst="rect">
            <a:avLst/>
          </a:prstGeom>
        </p:spPr>
      </p:pic>
    </p:spTree>
    <p:extLst>
      <p:ext uri="{BB962C8B-B14F-4D97-AF65-F5344CB8AC3E}">
        <p14:creationId xmlns:p14="http://schemas.microsoft.com/office/powerpoint/2010/main" val="234395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309</TotalTime>
  <Words>775</Words>
  <Application>Microsoft Office PowerPoint</Application>
  <PresentationFormat>Widescreen</PresentationFormat>
  <Paragraphs>28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Century Gothic</vt:lpstr>
      <vt:lpstr>Wingdings 3</vt:lpstr>
      <vt:lpstr>Ion Boardroom</vt:lpstr>
      <vt:lpstr>Project Name</vt:lpstr>
      <vt:lpstr>Guided By :- Dr. Pankaj H. Zope</vt:lpstr>
      <vt:lpstr>Problem Definition  Develop a system that presents a cross-platform music player, which recommends music based on the real-time mood of the user through a web camera using Machine Learning Algorithms    </vt:lpstr>
      <vt:lpstr>This project emotion based music player is helps the user to automatically play songs based on the facial emotions.                Face emotion recognition is a technology that uses artificial intelligence to analyze facial expressions.                It identify emotions such as happiness, sadness, anger, neutral and surprise.   If the person has a negative emotion, then a certain          playlist will be include related types of music                And if the emotion is positive, then a certain          playlist will be include related types of music</vt:lpstr>
      <vt:lpstr> Detector is most effective only on frontal images of faces  Sensitive to lighting conditions  We might get multiple detections of the same face, due to overlapping sub-windows.  Manual selection of songs.  Randomly played/shuffled songs may not match the mood of the user.</vt:lpstr>
      <vt:lpstr> Extremely fast feature computation  Efficient feature selection  users don't want to select song manually.  No need of playlist.  Users don't want to classify the songs based on the emotions.</vt:lpstr>
      <vt:lpstr>1. Support vector  machine  Support vector machines are a set of supervised learning methods used for classification, regression and outliers detection.  SVMs can be used for text classification, image classification, spam detection, handwriting identification,  and face detection,   2. Viola jones algoritms  Viola-Jones was designed for frontal faces, so it is able to detect frontal the best rather than faces looking sideways, upwards or downwards.   3. Convolution neural network  convolutional neural be used for face recognition, verification and clustering  The face detection is done using CNN The captured image is input to CNN which learns features directly.  And analyse the current emotion of the user </vt:lpstr>
      <vt:lpstr>PowerPoint Presentation</vt:lpstr>
      <vt:lpstr>PowerPoint Presentation</vt:lpstr>
      <vt:lpstr>PowerPoint Presentation</vt:lpstr>
      <vt:lpstr>PowerPoint Presentation</vt:lpstr>
      <vt:lpstr>SOFTWARE REQUIREMENTS OS: Windows 7 and above /UBUNTU Programming Language: Python  Software: PyCharm IDE  HARDWARE REQUIREMENTS RAM: 8 GB Or Above Internal Storage: 8 GB Or Above</vt:lpstr>
      <vt:lpstr>In this system, we provide an overview of how music can affect the user's mood and how to  choose the right music tracks to improve the user's moods.    After determining the user’s emotion, the  proposed system provided the user with a playlist that contains music matches that detected the mood.   music recommendation system based on facial emotion recognition will reduce the efforts of users in creating and managing playlist</vt:lpstr>
      <vt:lpstr>1. "Music Emotion Recognition: A State of the Art Review" by Yi-Hsuan Yang, et al. (2014) - This paper provides of emotion recognition in music, including techniques for recognizing emotional content in audio and lyrics.  2. "Deep Learning for Music Emotion Recognition: A Review" by Wenwu Wang, et al. (2019) - This covers the application of deep learning techniques in music emotion recognition, which is a fundamental component of emotion-based music suggest systems.  3. "Emotion-Based Music Recommendation: A Survey" by Zhao, Shuo, et al. (2019) - While it may not focus on facial emotion recognition, this survey provides into the broader field of emotion-based music recommendation, including the use of various emotion recognition modalities.  4. "Multimodal Music Emotion Recognition: A Survey" by Soleymani, Mohammad, et al. (2018) - This survey discusses the use of multiple modalities, including audio, lyrics, and visual cues, for music emotion recognition detect by facial expressions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PRANAV</dc:creator>
  <cp:lastModifiedBy>PRANAV</cp:lastModifiedBy>
  <cp:revision>6</cp:revision>
  <dcterms:created xsi:type="dcterms:W3CDTF">2023-08-31T04:07:53Z</dcterms:created>
  <dcterms:modified xsi:type="dcterms:W3CDTF">2023-10-02T14:21:39Z</dcterms:modified>
</cp:coreProperties>
</file>