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5" r:id="rId8"/>
    <p:sldId id="266" r:id="rId9"/>
    <p:sldId id="2146847056" r:id="rId10"/>
    <p:sldId id="267" r:id="rId11"/>
    <p:sldId id="214684705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2" d="100"/>
          <a:sy n="72" d="100"/>
        </p:scale>
        <p:origin x="849" y="3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22-07-2025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7/22/2025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7/22/2025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7/22/2025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7/22/2025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7/22/2025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7/22/2025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7/22/2025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7/22/2025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7/22/2025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7/22/2025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PranavRaskar/Employees-Salary-Prediction.git"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Employee </a:t>
            </a:r>
            <a:r>
              <a:rPr lang="en-IN" b="1" dirty="0">
                <a:solidFill>
                  <a:schemeClr val="accent1"/>
                </a:solidFill>
                <a:latin typeface="Arial" panose="020B0604020202020204" pitchFamily="34" charset="0"/>
                <a:cs typeface="Arial" panose="020B0604020202020204" pitchFamily="34" charset="0"/>
              </a:rPr>
              <a:t>SALARY Prediction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24155" y="4579739"/>
            <a:ext cx="7980183" cy="1323439"/>
          </a:xfrm>
          <a:prstGeom prst="rect">
            <a:avLst/>
          </a:prstGeom>
          <a:noFill/>
        </p:spPr>
        <p:txBody>
          <a:bodyPr wrap="square" lIns="91440" tIns="45720" rIns="91440" bIns="45720" rtlCol="0" anchor="t">
            <a:spAutoFit/>
          </a:bodyPr>
          <a:lstStyle/>
          <a:p>
            <a:r>
              <a:rPr lang="en-US" sz="2000" b="1" dirty="0">
                <a:solidFill>
                  <a:schemeClr val="bg1"/>
                </a:solidFill>
                <a:latin typeface="Arial" pitchFamily="34" charset="0"/>
                <a:cs typeface="Arial" pitchFamily="34" charset="0"/>
              </a:rPr>
              <a:t>Presented By:</a:t>
            </a:r>
          </a:p>
          <a:p>
            <a:pPr marL="457200" indent="-457200">
              <a:buAutoNum type="arabicPeriod"/>
            </a:pPr>
            <a:r>
              <a:rPr lang="en-US" sz="2000" b="1" dirty="0">
                <a:solidFill>
                  <a:schemeClr val="bg1"/>
                </a:solidFill>
                <a:latin typeface="Arial"/>
                <a:cs typeface="Arial"/>
              </a:rPr>
              <a:t>Student Name- Pranav Ramchandra Raskar	</a:t>
            </a:r>
          </a:p>
          <a:p>
            <a:pPr marL="457200" indent="-457200">
              <a:buAutoNum type="arabicPeriod"/>
            </a:pPr>
            <a:r>
              <a:rPr lang="en-US" sz="2000" b="1" dirty="0">
                <a:solidFill>
                  <a:schemeClr val="bg1"/>
                </a:solidFill>
                <a:latin typeface="Arial"/>
                <a:cs typeface="Arial"/>
              </a:rPr>
              <a:t>College Name- Dy Patil University</a:t>
            </a:r>
          </a:p>
          <a:p>
            <a:pPr marL="457200" indent="-457200">
              <a:buAutoNum type="arabicPeriod"/>
            </a:pPr>
            <a:r>
              <a:rPr lang="en-US" sz="2000" b="1" dirty="0">
                <a:solidFill>
                  <a:schemeClr val="bg1"/>
                </a:solidFill>
                <a:latin typeface="Arial"/>
                <a:cs typeface="Arial"/>
              </a:rPr>
              <a:t>Department – 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
        <p:nvSpPr>
          <p:cNvPr id="2" name="Content Placeholder 1">
            <a:extLst>
              <a:ext uri="{FF2B5EF4-FFF2-40B4-BE49-F238E27FC236}">
                <a16:creationId xmlns:a16="http://schemas.microsoft.com/office/drawing/2014/main" id="{4A797B1F-5C74-0335-1C22-5A39D486EC64}"/>
              </a:ext>
            </a:extLst>
          </p:cNvPr>
          <p:cNvSpPr>
            <a:spLocks noGrp="1" noChangeArrowheads="1"/>
          </p:cNvSpPr>
          <p:nvPr>
            <p:ph idx="1"/>
          </p:nvPr>
        </p:nvSpPr>
        <p:spPr bwMode="auto">
          <a:xfrm>
            <a:off x="581192" y="1977329"/>
            <a:ext cx="11029616"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Convert the project into a </a:t>
            </a:r>
            <a:r>
              <a:rPr kumimoji="0" lang="en-US" altLang="en-US" sz="2000" b="1" i="0" u="none" strike="noStrike" cap="none" normalizeH="0" baseline="0" dirty="0">
                <a:ln>
                  <a:noFill/>
                </a:ln>
                <a:solidFill>
                  <a:schemeClr val="tx1"/>
                </a:solidFill>
                <a:effectLst/>
                <a:latin typeface="Arial" panose="020B0604020202020204" pitchFamily="34" charset="0"/>
              </a:rPr>
              <a:t>full-featured job portal</a:t>
            </a:r>
            <a:r>
              <a:rPr kumimoji="0" lang="en-US" altLang="en-US" sz="2000" b="0" i="0" u="none" strike="noStrike" cap="none" normalizeH="0" baseline="0" dirty="0">
                <a:ln>
                  <a:noFill/>
                </a:ln>
                <a:solidFill>
                  <a:schemeClr val="tx1"/>
                </a:solidFill>
                <a:effectLst/>
                <a:latin typeface="Arial" panose="020B0604020202020204" pitchFamily="34" charset="0"/>
              </a:rPr>
              <a:t> where job seekers can register, apply for jobs, and get salary predictions.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Add </a:t>
            </a:r>
            <a:r>
              <a:rPr kumimoji="0" lang="en-US" altLang="en-US" sz="2000" b="1" i="0" u="none" strike="noStrike" cap="none" normalizeH="0" baseline="0" dirty="0">
                <a:ln>
                  <a:noFill/>
                </a:ln>
                <a:solidFill>
                  <a:schemeClr val="tx1"/>
                </a:solidFill>
                <a:effectLst/>
                <a:latin typeface="Arial" panose="020B0604020202020204" pitchFamily="34" charset="0"/>
              </a:rPr>
              <a:t>resume parsing</a:t>
            </a:r>
            <a:r>
              <a:rPr kumimoji="0" lang="en-US" altLang="en-US" sz="2000" b="0" i="0" u="none" strike="noStrike" cap="none" normalizeH="0" baseline="0" dirty="0">
                <a:ln>
                  <a:noFill/>
                </a:ln>
                <a:solidFill>
                  <a:schemeClr val="tx1"/>
                </a:solidFill>
                <a:effectLst/>
                <a:latin typeface="Arial" panose="020B0604020202020204" pitchFamily="34" charset="0"/>
              </a:rPr>
              <a:t> and </a:t>
            </a:r>
            <a:r>
              <a:rPr kumimoji="0" lang="en-US" altLang="en-US" sz="2000" b="1" i="0" u="none" strike="noStrike" cap="none" normalizeH="0" baseline="0" dirty="0">
                <a:ln>
                  <a:noFill/>
                </a:ln>
                <a:solidFill>
                  <a:schemeClr val="tx1"/>
                </a:solidFill>
                <a:effectLst/>
                <a:latin typeface="Arial" panose="020B0604020202020204" pitchFamily="34" charset="0"/>
              </a:rPr>
              <a:t>automated resume building</a:t>
            </a:r>
            <a:r>
              <a:rPr kumimoji="0" lang="en-US" altLang="en-US" sz="2000" b="0" i="0" u="none" strike="noStrike" cap="none" normalizeH="0" baseline="0" dirty="0">
                <a:ln>
                  <a:noFill/>
                </a:ln>
                <a:solidFill>
                  <a:schemeClr val="tx1"/>
                </a:solidFill>
                <a:effectLst/>
                <a:latin typeface="Arial" panose="020B0604020202020204" pitchFamily="34" charset="0"/>
              </a:rPr>
              <a:t> features using NLP.</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Allow </a:t>
            </a:r>
            <a:r>
              <a:rPr kumimoji="0" lang="en-US" altLang="en-US" sz="2000" b="1" i="0" u="none" strike="noStrike" cap="none" normalizeH="0" baseline="0" dirty="0">
                <a:ln>
                  <a:noFill/>
                </a:ln>
                <a:solidFill>
                  <a:schemeClr val="tx1"/>
                </a:solidFill>
                <a:effectLst/>
                <a:latin typeface="Arial" panose="020B0604020202020204" pitchFamily="34" charset="0"/>
              </a:rPr>
              <a:t>employers to post jobs</a:t>
            </a:r>
            <a:r>
              <a:rPr kumimoji="0" lang="en-US" altLang="en-US" sz="2000" b="0" i="0" u="none" strike="noStrike" cap="none" normalizeH="0" baseline="0" dirty="0">
                <a:ln>
                  <a:noFill/>
                </a:ln>
                <a:solidFill>
                  <a:schemeClr val="tx1"/>
                </a:solidFill>
                <a:effectLst/>
                <a:latin typeface="Arial" panose="020B0604020202020204" pitchFamily="34" charset="0"/>
              </a:rPr>
              <a:t>, view applicant dashboards, and get candidate salary predictions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Integrate </a:t>
            </a:r>
            <a:r>
              <a:rPr kumimoji="0" lang="en-US" altLang="en-US" sz="2000" b="1" i="0" u="none" strike="noStrike" cap="none" normalizeH="0" baseline="0" dirty="0">
                <a:ln>
                  <a:noFill/>
                </a:ln>
                <a:solidFill>
                  <a:schemeClr val="tx1"/>
                </a:solidFill>
                <a:effectLst/>
                <a:latin typeface="Arial" panose="020B0604020202020204" pitchFamily="34" charset="0"/>
              </a:rPr>
              <a:t>Power BI or dashboards</a:t>
            </a:r>
            <a:r>
              <a:rPr kumimoji="0" lang="en-US" altLang="en-US" sz="2000" b="0" i="0" u="none" strike="noStrike" cap="none" normalizeH="0" baseline="0" dirty="0">
                <a:ln>
                  <a:noFill/>
                </a:ln>
                <a:solidFill>
                  <a:schemeClr val="tx1"/>
                </a:solidFill>
                <a:effectLst/>
                <a:latin typeface="Arial" panose="020B0604020202020204" pitchFamily="34" charset="0"/>
              </a:rPr>
              <a:t> to track hiring trends and salary analytics.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 </a:t>
            </a:r>
            <a:r>
              <a:rPr kumimoji="0" lang="en-US" altLang="en-US" sz="2000" b="1" i="0" u="none" strike="noStrike" cap="none" normalizeH="0" baseline="0" dirty="0">
                <a:ln>
                  <a:noFill/>
                </a:ln>
                <a:solidFill>
                  <a:schemeClr val="tx1"/>
                </a:solidFill>
                <a:effectLst/>
                <a:latin typeface="Arial" panose="020B0604020202020204" pitchFamily="34" charset="0"/>
              </a:rPr>
              <a:t>user login/authentication</a:t>
            </a:r>
            <a:r>
              <a:rPr kumimoji="0" lang="en-US" altLang="en-US" sz="2000" b="0" i="0" u="none" strike="noStrike" cap="none" normalizeH="0" baseline="0" dirty="0">
                <a:ln>
                  <a:noFill/>
                </a:ln>
                <a:solidFill>
                  <a:schemeClr val="tx1"/>
                </a:solidFill>
                <a:effectLst/>
                <a:latin typeface="Arial" panose="020B0604020202020204" pitchFamily="34" charset="0"/>
              </a:rPr>
              <a:t>, profile history, and </a:t>
            </a:r>
            <a:r>
              <a:rPr kumimoji="0" lang="en-US" altLang="en-US" sz="2000" b="1" i="0" u="none" strike="noStrike" cap="none" normalizeH="0" baseline="0" dirty="0">
                <a:ln>
                  <a:noFill/>
                </a:ln>
                <a:solidFill>
                  <a:schemeClr val="tx1"/>
                </a:solidFill>
                <a:effectLst/>
                <a:latin typeface="Arial" panose="020B0604020202020204" pitchFamily="34" charset="0"/>
              </a:rPr>
              <a:t>admin panel</a:t>
            </a:r>
            <a:r>
              <a:rPr kumimoji="0" lang="en-US" altLang="en-US" sz="2000" b="0" i="0" u="none" strike="noStrike" cap="none" normalizeH="0" baseline="0" dirty="0">
                <a:ln>
                  <a:noFill/>
                </a:ln>
                <a:solidFill>
                  <a:schemeClr val="tx1"/>
                </a:solidFill>
                <a:effectLst/>
                <a:latin typeface="Arial" panose="020B0604020202020204" pitchFamily="34" charset="0"/>
              </a:rPr>
              <a:t> for job management.</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BF9BEEBB-AA86-A9DE-9846-AB05CF8FA28C}"/>
              </a:ext>
            </a:extLst>
          </p:cNvPr>
          <p:cNvSpPr>
            <a:spLocks noGrp="1" noChangeArrowheads="1"/>
          </p:cNvSpPr>
          <p:nvPr>
            <p:ph idx="1"/>
          </p:nvPr>
        </p:nvSpPr>
        <p:spPr bwMode="auto">
          <a:xfrm>
            <a:off x="581192" y="1591974"/>
            <a:ext cx="1076266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UCI Machine Learning Repository – Adult Income Dataset</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Source of the dataset used for salary prediction.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https://archive.ics.uci.edu/ml/datasets/adult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Scikit-learn Documentation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Used for implementing machine learning models like Gradient Boosting, data preprocessing, and model evaluation.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https://scikit-learn.org/stable/documentation.html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Pandas Official Documentation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For handling data manipulation, cleaning, and analysis.</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https://pandas.pydata.org/docs/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err="1">
                <a:ln>
                  <a:noFill/>
                </a:ln>
                <a:solidFill>
                  <a:schemeClr val="tx1"/>
                </a:solidFill>
                <a:effectLst/>
                <a:latin typeface="Arial" panose="020B0604020202020204" pitchFamily="34" charset="0"/>
              </a:rPr>
              <a:t>Streamlit</a:t>
            </a:r>
            <a:r>
              <a:rPr kumimoji="0" lang="en-US" altLang="en-US" sz="2000" b="1" i="0" u="none" strike="noStrike" cap="none" normalizeH="0" baseline="0" dirty="0">
                <a:ln>
                  <a:noFill/>
                </a:ln>
                <a:solidFill>
                  <a:schemeClr val="tx1"/>
                </a:solidFill>
                <a:effectLst/>
                <a:latin typeface="Arial" panose="020B0604020202020204" pitchFamily="34" charset="0"/>
              </a:rPr>
              <a:t> Documentation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 build the interactive web application for salary prediction.</a:t>
            </a: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1" u="none" strike="noStrike" cap="none" normalizeH="0" baseline="0" dirty="0">
                <a:ln>
                  <a:noFill/>
                </a:ln>
                <a:solidFill>
                  <a:schemeClr val="tx1"/>
                </a:solidFill>
                <a:effectLst/>
                <a:latin typeface="Arial" panose="020B0604020202020204" pitchFamily="34" charset="0"/>
              </a:rPr>
              <a:t>https://docs.streamlit.io/</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(Step by Step  Procedure)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r>
              <a:rPr lang="en-US" sz="2000" b="1" dirty="0" err="1">
                <a:latin typeface="Arial"/>
                <a:ea typeface="+mn-lt"/>
                <a:cs typeface="Arial"/>
              </a:rPr>
              <a:t>Optonal</a:t>
            </a:r>
            <a:r>
              <a:rPr lang="en-US" sz="2000" b="1" dirty="0">
                <a:latin typeface="Arial"/>
                <a:ea typeface="+mn-lt"/>
                <a:cs typeface="Arial"/>
              </a:rPr>
              <a:t>)</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r>
              <a:rPr lang="en-US" sz="2800" dirty="0"/>
              <a:t>The goal of this project is to develop a machine learning model that predicts whether an employee earns more than 50K or less than or equal to 50K annually based on various demographic and work-related attributes. The model uses features such as age, education level, job role, working hours, and other personal details to classify salary categories. This prediction helps HR departments, recruitment agencies, and businesses understand salary trends and support data-driven hiring decisions. The project also includes a user-friendly </a:t>
            </a:r>
            <a:r>
              <a:rPr lang="en-US" sz="2800" dirty="0" err="1"/>
              <a:t>Streamlit</a:t>
            </a:r>
            <a:r>
              <a:rPr lang="en-US" sz="2800" dirty="0"/>
              <a:t> web application that allows both individual and batch predictions. By automating salary classification, the system enhances efficiency and reduces human bias in the evaluation process.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38" name="Rectangle 31">
            <a:extLst>
              <a:ext uri="{FF2B5EF4-FFF2-40B4-BE49-F238E27FC236}">
                <a16:creationId xmlns:a16="http://schemas.microsoft.com/office/drawing/2014/main" id="{99150BEE-0D69-4698-FE57-67B0F7D5197E}"/>
              </a:ext>
            </a:extLst>
          </p:cNvPr>
          <p:cNvSpPr>
            <a:spLocks noGrp="1" noChangeArrowheads="1"/>
          </p:cNvSpPr>
          <p:nvPr>
            <p:ph idx="1"/>
          </p:nvPr>
        </p:nvSpPr>
        <p:spPr bwMode="auto">
          <a:xfrm>
            <a:off x="581192" y="2115195"/>
            <a:ext cx="1052413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System requires Python 3.9+, 8GB RAM, and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-compatible OS (Windows/Linux/macOS).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is collected, cleaned, and preprocessed using pandas and scikit-learn.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 classification model (e.g., Gradient Boosting) is trained to predict salary category (&gt;50K or ≤50K).</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model is saved using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joblib</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integrated into a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Streamlit</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web app.</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Required libraries: pandas,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numpy</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scikit-learn,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joblib</a:t>
            </a:r>
            <a:r>
              <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400" b="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streamlit</a:t>
            </a:r>
            <a:endParaRPr kumimoji="0" lang="en-US" altLang="en-US" sz="24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6" name="Rectangle 12">
            <a:extLst>
              <a:ext uri="{FF2B5EF4-FFF2-40B4-BE49-F238E27FC236}">
                <a16:creationId xmlns:a16="http://schemas.microsoft.com/office/drawing/2014/main" id="{F4008748-D104-374D-93C1-3A12C521BF11}"/>
              </a:ext>
            </a:extLst>
          </p:cNvPr>
          <p:cNvSpPr>
            <a:spLocks noChangeArrowheads="1"/>
          </p:cNvSpPr>
          <p:nvPr/>
        </p:nvSpPr>
        <p:spPr bwMode="auto">
          <a:xfrm>
            <a:off x="748746" y="1398754"/>
            <a:ext cx="11781183"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Step-by-Step Procedure: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b="1" i="0" u="none" strike="noStrike" cap="none" normalizeH="0" baseline="0" dirty="0">
                <a:ln>
                  <a:noFill/>
                </a:ln>
                <a:solidFill>
                  <a:schemeClr val="tx1"/>
                </a:solidFill>
                <a:effectLst/>
                <a:latin typeface="Arial" panose="020B0604020202020204" pitchFamily="34" charset="0"/>
              </a:rPr>
              <a:t>Problem Definition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Define the objective: Predict whether an employee earns &gt;50K or ≤50K based on demographic and job-related data.</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latin typeface="Arial" panose="020B0604020202020204" pitchFamily="34" charset="0"/>
              </a:rPr>
              <a:t>Data Collection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Download dataset (e.g., UCI Adult Income dataset) from a reliable source.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b="1" i="0" u="none" strike="noStrike" cap="none" normalizeH="0" baseline="0" dirty="0">
                <a:ln>
                  <a:noFill/>
                </a:ln>
                <a:solidFill>
                  <a:schemeClr val="tx1"/>
                </a:solidFill>
                <a:effectLst/>
                <a:latin typeface="Arial" panose="020B0604020202020204" pitchFamily="34" charset="0"/>
              </a:rPr>
              <a:t>Data Preprocessing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Handle missing values, encode categorical features (e.g., gender, education).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Normalize or scale numerical data if needed.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Split data into training and testing sets.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latin typeface="Arial" panose="020B0604020202020204" pitchFamily="34" charset="0"/>
              </a:rPr>
              <a:t>Model Building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Choose and train classification models (e.g., Logistic Regression, Random Forest, Gradient Boosting).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Evaluate performance using accuracy, precision, recall, and F1-score.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latin typeface="Arial" panose="020B0604020202020204" pitchFamily="34" charset="0"/>
              </a:rPr>
              <a:t>Model Selection &amp; Saving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Select the best-performing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Save the trained model using </a:t>
            </a:r>
            <a:r>
              <a:rPr kumimoji="0" lang="en-US" altLang="en-US" b="0" i="0" u="none" strike="noStrike" cap="none" normalizeH="0" baseline="0" dirty="0" err="1">
                <a:ln>
                  <a:noFill/>
                </a:ln>
                <a:solidFill>
                  <a:schemeClr val="tx1"/>
                </a:solidFill>
                <a:effectLst/>
                <a:latin typeface="Arial Unicode MS"/>
              </a:rPr>
              <a:t>joblib</a:t>
            </a:r>
            <a:r>
              <a:rPr kumimoji="0" lang="en-US" altLang="en-US" b="0" i="0" u="none" strike="noStrike" cap="none" normalizeH="0" baseline="0" dirty="0">
                <a:ln>
                  <a:noFill/>
                </a:ln>
                <a:solidFill>
                  <a:schemeClr val="tx1"/>
                </a:solidFill>
                <a:effectLst/>
              </a:rPr>
              <a:t> or </a:t>
            </a:r>
            <a:r>
              <a:rPr kumimoji="0" lang="en-US" altLang="en-US" b="0" i="0" u="none" strike="noStrike" cap="none" normalizeH="0" baseline="0" dirty="0">
                <a:ln>
                  <a:noFill/>
                </a:ln>
                <a:solidFill>
                  <a:schemeClr val="tx1"/>
                </a:solidFill>
                <a:effectLst/>
                <a:latin typeface="Arial Unicode MS"/>
              </a:rPr>
              <a:t>pickle</a:t>
            </a:r>
            <a:r>
              <a:rPr kumimoji="0" lang="en-US" altLang="en-US" b="0" i="0" u="none" strike="noStrike" cap="none" normalizeH="0" baseline="0" dirty="0">
                <a:ln>
                  <a:noFill/>
                </a:ln>
                <a:solidFill>
                  <a:schemeClr val="tx1"/>
                </a:solidFill>
                <a:effectLst/>
              </a:rPr>
              <a:t>.</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2B793-AEBB-76B9-857C-398FA3955F3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4D5022-F1A2-B2F7-57C7-7AF02EADD5F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6" name="Rectangle 12">
            <a:extLst>
              <a:ext uri="{FF2B5EF4-FFF2-40B4-BE49-F238E27FC236}">
                <a16:creationId xmlns:a16="http://schemas.microsoft.com/office/drawing/2014/main" id="{7D7AF5C3-3F27-4017-AF57-EBED8951CED2}"/>
              </a:ext>
            </a:extLst>
          </p:cNvPr>
          <p:cNvSpPr>
            <a:spLocks noChangeArrowheads="1"/>
          </p:cNvSpPr>
          <p:nvPr/>
        </p:nvSpPr>
        <p:spPr bwMode="auto">
          <a:xfrm>
            <a:off x="748746" y="3753244"/>
            <a:ext cx="1178118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34DB3A7D-7128-F62C-CDA7-004F88FEADFA}"/>
              </a:ext>
            </a:extLst>
          </p:cNvPr>
          <p:cNvSpPr>
            <a:spLocks noChangeArrowheads="1"/>
          </p:cNvSpPr>
          <p:nvPr/>
        </p:nvSpPr>
        <p:spPr bwMode="auto">
          <a:xfrm>
            <a:off x="985383" y="-654102"/>
            <a:ext cx="1037546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b="1"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Web App Development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Use </a:t>
            </a:r>
            <a:r>
              <a:rPr kumimoji="0" lang="en-US" altLang="en-US" b="0" i="0" u="none" strike="noStrike" cap="none" normalizeH="0" baseline="0" dirty="0" err="1">
                <a:ln>
                  <a:noFill/>
                </a:ln>
                <a:solidFill>
                  <a:schemeClr val="tx1"/>
                </a:solidFill>
                <a:effectLst/>
                <a:latin typeface="Arial" panose="020B0604020202020204" pitchFamily="34" charset="0"/>
              </a:rPr>
              <a:t>Streamlit</a:t>
            </a:r>
            <a:r>
              <a:rPr kumimoji="0" lang="en-US" altLang="en-US" b="0" i="0" u="none" strike="noStrike" cap="none" normalizeH="0" baseline="0" dirty="0">
                <a:ln>
                  <a:noFill/>
                </a:ln>
                <a:solidFill>
                  <a:schemeClr val="tx1"/>
                </a:solidFill>
                <a:effectLst/>
                <a:latin typeface="Arial" panose="020B0604020202020204" pitchFamily="34" charset="0"/>
              </a:rPr>
              <a:t> to create an interactive user interface.</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Collect user inputs and pass them to the model for prediction.</a:t>
            </a:r>
          </a:p>
          <a:p>
            <a:pPr lvl="1" eaLnBrk="0" fontAlgn="base" hangingPunct="0">
              <a:spcBef>
                <a:spcPct val="0"/>
              </a:spcBef>
              <a:spcAft>
                <a:spcPct val="0"/>
              </a:spcAft>
            </a:pPr>
            <a:r>
              <a:rPr kumimoji="0" lang="en-US" altLang="en-US" b="0" i="0" u="none" strike="noStrike" cap="none" normalizeH="0" baseline="0" dirty="0">
                <a:ln>
                  <a:noFill/>
                </a:ln>
                <a:solidFill>
                  <a:schemeClr val="tx1"/>
                </a:solidFill>
                <a:effectLst/>
                <a:latin typeface="Arial" panose="020B0604020202020204" pitchFamily="34" charset="0"/>
              </a:rPr>
              <a:t>	Display prediction results clearly.</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Batch Prediction Feature</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Add file uploader to handle CSV files for bulk predictions.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Process the uploaded file, make predictions, and allow CSV download.</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Testing the Application</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Test with various inputs and edge cases to ensure accuracy and robustness.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Final Deployment</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Deploy locally using </a:t>
            </a:r>
            <a:r>
              <a:rPr kumimoji="0" lang="en-US" altLang="en-US" b="0" i="0" u="none" strike="noStrike" cap="none" normalizeH="0" baseline="0" dirty="0" err="1">
                <a:ln>
                  <a:noFill/>
                </a:ln>
                <a:solidFill>
                  <a:schemeClr val="tx1"/>
                </a:solidFill>
                <a:effectLst/>
                <a:latin typeface="Arial Unicode MS"/>
              </a:rPr>
              <a:t>streamlit</a:t>
            </a:r>
            <a:r>
              <a:rPr kumimoji="0" lang="en-US" altLang="en-US" b="0" i="0" u="none" strike="noStrike" cap="none" normalizeH="0" baseline="0" dirty="0">
                <a:ln>
                  <a:noFill/>
                </a:ln>
                <a:solidFill>
                  <a:schemeClr val="tx1"/>
                </a:solidFill>
                <a:effectLst/>
                <a:latin typeface="Arial Unicode MS"/>
              </a:rPr>
              <a:t> run app.py</a:t>
            </a:r>
            <a:r>
              <a:rPr kumimoji="0" lang="en-US" altLang="en-US" b="0" i="0" u="none" strike="noStrike" cap="none" normalizeH="0" baseline="0" dirty="0">
                <a:ln>
                  <a:noFill/>
                </a:ln>
                <a:solidFill>
                  <a:schemeClr val="tx1"/>
                </a:solidFill>
                <a:effectLst/>
              </a:rPr>
              <a:t> or on cloud platforms like </a:t>
            </a:r>
            <a:r>
              <a:rPr kumimoji="0" lang="en-US" altLang="en-US" b="0" i="0" u="none" strike="noStrike" cap="none" normalizeH="0" baseline="0" dirty="0" err="1">
                <a:ln>
                  <a:noFill/>
                </a:ln>
                <a:solidFill>
                  <a:schemeClr val="tx1"/>
                </a:solidFill>
                <a:effectLst/>
              </a:rPr>
              <a:t>Streamlit</a:t>
            </a:r>
            <a:r>
              <a:rPr kumimoji="0" lang="en-US" altLang="en-US" b="0" i="0" u="none" strike="noStrike" cap="none" normalizeH="0" baseline="0" dirty="0">
                <a:ln>
                  <a:noFill/>
                </a:ln>
                <a:solidFill>
                  <a:schemeClr val="tx1"/>
                </a:solidFill>
                <a:effectLst/>
              </a:rPr>
              <a:t> Cloud or Heroku.</a:t>
            </a:r>
            <a:endParaRPr kumimoji="0" lang="en-US" altLang="en-US"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b="1" i="0" u="none" strike="noStrike" cap="none" normalizeH="0" baseline="0" dirty="0">
                <a:ln>
                  <a:noFill/>
                </a:ln>
                <a:solidFill>
                  <a:schemeClr val="tx1"/>
                </a:solidFill>
                <a:effectLst/>
                <a:latin typeface="Arial" panose="020B0604020202020204" pitchFamily="34" charset="0"/>
              </a:rPr>
              <a:t>Documentation &amp; Report</a:t>
            </a:r>
            <a:endParaRPr kumimoji="0" lang="en-US" altLang="en-US"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Prepare report with problem statement, methodology, screenshots, and results.</a:t>
            </a:r>
          </a:p>
          <a:p>
            <a:pPr marR="0" lvl="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	Include system requirements, tools used, and conclusions.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01740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463EDD5-EAA6-6235-7537-1C2691EC9930}"/>
              </a:ext>
            </a:extLst>
          </p:cNvPr>
          <p:cNvPicPr>
            <a:picLocks noGrp="1" noChangeAspect="1"/>
          </p:cNvPicPr>
          <p:nvPr>
            <p:ph idx="1"/>
          </p:nvPr>
        </p:nvPicPr>
        <p:blipFill>
          <a:blip r:embed="rId2"/>
          <a:stretch>
            <a:fillRect/>
          </a:stretch>
        </p:blipFill>
        <p:spPr>
          <a:xfrm>
            <a:off x="2035237" y="1411356"/>
            <a:ext cx="6843720" cy="4817375"/>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FFD4D-6441-9C6E-EE8D-47E9332B5B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C09A305-BA80-DFD1-B66D-FB5A823DB29F}"/>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FB71BCFF-344F-A8B3-03FD-D51E20C988CD}"/>
              </a:ext>
            </a:extLst>
          </p:cNvPr>
          <p:cNvPicPr>
            <a:picLocks noGrp="1" noChangeAspect="1"/>
          </p:cNvPicPr>
          <p:nvPr>
            <p:ph idx="1"/>
          </p:nvPr>
        </p:nvPicPr>
        <p:blipFill>
          <a:blip r:embed="rId2"/>
          <a:stretch>
            <a:fillRect/>
          </a:stretch>
        </p:blipFill>
        <p:spPr>
          <a:xfrm>
            <a:off x="709552" y="1334880"/>
            <a:ext cx="9778981" cy="4673600"/>
          </a:xfrm>
        </p:spPr>
      </p:pic>
      <p:sp>
        <p:nvSpPr>
          <p:cNvPr id="10" name="TextBox 9">
            <a:extLst>
              <a:ext uri="{FF2B5EF4-FFF2-40B4-BE49-F238E27FC236}">
                <a16:creationId xmlns:a16="http://schemas.microsoft.com/office/drawing/2014/main" id="{88D8035C-A4FB-0D49-FC84-A48CEAC69A5B}"/>
              </a:ext>
            </a:extLst>
          </p:cNvPr>
          <p:cNvSpPr txBox="1"/>
          <p:nvPr/>
        </p:nvSpPr>
        <p:spPr>
          <a:xfrm>
            <a:off x="530086" y="6261652"/>
            <a:ext cx="9713843" cy="369332"/>
          </a:xfrm>
          <a:prstGeom prst="rect">
            <a:avLst/>
          </a:prstGeom>
          <a:noFill/>
        </p:spPr>
        <p:txBody>
          <a:bodyPr wrap="square" rtlCol="0">
            <a:spAutoFit/>
          </a:bodyPr>
          <a:lstStyle/>
          <a:p>
            <a:r>
              <a:rPr lang="en-IN" b="1" dirty="0">
                <a:latin typeface="Arial Black" panose="020B0A04020102020204" pitchFamily="34" charset="0"/>
              </a:rPr>
              <a:t>GitHub :- </a:t>
            </a:r>
            <a:r>
              <a:rPr lang="en-IN" b="1" dirty="0">
                <a:latin typeface="Arial Black" panose="020B0A04020102020204" pitchFamily="34" charset="0"/>
                <a:hlinkClick r:id="rId3"/>
              </a:rPr>
              <a:t>://github.com/PranavRaskar/Employees-Salary-Prediction.git</a:t>
            </a:r>
            <a:endParaRPr lang="en-IN" b="1" dirty="0">
              <a:latin typeface="Arial Black" panose="020B0A04020102020204" pitchFamily="34" charset="0"/>
            </a:endParaRPr>
          </a:p>
        </p:txBody>
      </p:sp>
    </p:spTree>
    <p:extLst>
      <p:ext uri="{BB962C8B-B14F-4D97-AF65-F5344CB8AC3E}">
        <p14:creationId xmlns:p14="http://schemas.microsoft.com/office/powerpoint/2010/main" val="2572752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Rectangle 1">
            <a:extLst>
              <a:ext uri="{FF2B5EF4-FFF2-40B4-BE49-F238E27FC236}">
                <a16:creationId xmlns:a16="http://schemas.microsoft.com/office/drawing/2014/main" id="{2AD5B287-847F-FB7F-9932-E82DCC858063}"/>
              </a:ext>
            </a:extLst>
          </p:cNvPr>
          <p:cNvSpPr>
            <a:spLocks noGrp="1" noChangeArrowheads="1"/>
          </p:cNvSpPr>
          <p:nvPr>
            <p:ph idx="1"/>
          </p:nvPr>
        </p:nvSpPr>
        <p:spPr bwMode="auto">
          <a:xfrm>
            <a:off x="581192" y="1561196"/>
            <a:ext cx="1109397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 model accurately predicts whether an employee earns &gt;50K or ≤50K based on input features.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Gradient Boosting provided good performance and reliable classification results.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The </a:t>
            </a:r>
            <a:r>
              <a:rPr kumimoji="0" lang="en-US" altLang="en-US" sz="2400" i="0" u="none" strike="noStrike" cap="none" normalizeH="0" baseline="0" dirty="0" err="1">
                <a:ln>
                  <a:noFill/>
                </a:ln>
                <a:solidFill>
                  <a:schemeClr val="tx1"/>
                </a:solidFill>
                <a:effectLst/>
                <a:latin typeface="Arial" panose="020B0604020202020204" pitchFamily="34" charset="0"/>
              </a:rPr>
              <a:t>Streamlit</a:t>
            </a:r>
            <a:r>
              <a:rPr kumimoji="0" lang="en-US" altLang="en-US" sz="2400" i="0" u="none" strike="noStrike" cap="none" normalizeH="0" baseline="0" dirty="0">
                <a:ln>
                  <a:noFill/>
                </a:ln>
                <a:solidFill>
                  <a:schemeClr val="tx1"/>
                </a:solidFill>
                <a:effectLst/>
                <a:latin typeface="Arial" panose="020B0604020202020204" pitchFamily="34" charset="0"/>
              </a:rPr>
              <a:t> app made the system interactive and easy to use.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Faced challenges with feature mismatches and handling categorical variables.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Can be improved by adding visualizations, cloud deployment, and real-time data updates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74</TotalTime>
  <Words>806</Words>
  <Application>Microsoft Office PowerPoint</Application>
  <PresentationFormat>Widescreen</PresentationFormat>
  <Paragraphs>92</Paragraphs>
  <Slides>12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12</vt:i4>
      </vt:variant>
    </vt:vector>
  </HeadingPairs>
  <TitlesOfParts>
    <vt:vector size="22" baseType="lpstr">
      <vt:lpstr>Arial</vt:lpstr>
      <vt:lpstr>Arial Black</vt:lpstr>
      <vt:lpstr>Arial Unicode MS</vt:lpstr>
      <vt:lpstr>Calibri</vt:lpstr>
      <vt:lpstr>Calibri Light</vt:lpstr>
      <vt:lpstr>Franklin Gothic Book</vt:lpstr>
      <vt:lpstr>Franklin Gothic Demi</vt:lpstr>
      <vt:lpstr>Wingdings</vt:lpstr>
      <vt:lpstr>Wingdings 2</vt:lpstr>
      <vt:lpstr>DividendVTI</vt:lpstr>
      <vt:lpstr>Employee SALARY Prediction</vt:lpstr>
      <vt:lpstr>OUTLINE</vt:lpstr>
      <vt:lpstr>Problem Statement</vt:lpstr>
      <vt:lpstr>System  Approach</vt:lpstr>
      <vt:lpstr>Algorithm &amp; Deployment</vt:lpstr>
      <vt:lpstr>Algorithm &amp; Deployment</vt:lpstr>
      <vt:lpstr>Result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Pranav Raskar</cp:lastModifiedBy>
  <cp:revision>38</cp:revision>
  <dcterms:created xsi:type="dcterms:W3CDTF">2021-05-26T16:50:10Z</dcterms:created>
  <dcterms:modified xsi:type="dcterms:W3CDTF">2025-07-22T11:49:00Z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