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63" r:id="rId8"/>
    <p:sldId id="259" r:id="rId9"/>
    <p:sldId id="260" r:id="rId10"/>
    <p:sldId id="261" r:id="rId11"/>
    <p:sldId id="262" r:id="rId12"/>
    <p:sldId id="26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EFE"/>
    <a:srgbClr val="96EAFE"/>
    <a:srgbClr val="7C5989"/>
    <a:srgbClr val="000066"/>
    <a:srgbClr val="4D6B89"/>
    <a:srgbClr val="384E64"/>
    <a:srgbClr val="274E7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4" autoAdjust="0"/>
  </p:normalViewPr>
  <p:slideViewPr>
    <p:cSldViewPr>
      <p:cViewPr>
        <p:scale>
          <a:sx n="75" d="100"/>
          <a:sy n="75" d="100"/>
        </p:scale>
        <p:origin x="123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F5BE53-3A39-42C6-BFC4-A4073C5B2F5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9E514A-DE9A-4CD2-94AA-594A69A3D19D}" type="pres">
      <dgm:prSet presAssocID="{5BF5BE53-3A39-42C6-BFC4-A4073C5B2F5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7D98F0AA-2B20-4AAC-92F6-5315FFD21750}" type="presOf" srcId="{5BF5BE53-3A39-42C6-BFC4-A4073C5B2F5B}" destId="{9B9E514A-DE9A-4CD2-94AA-594A69A3D19D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25FF3-8362-4350-931A-4CF52D0529F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5C224-7F7E-4DD3-8E6F-03EECEFB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2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5C224-7F7E-4DD3-8E6F-03EECEFB16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2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29400"/>
            <a:ext cx="1905000" cy="228600"/>
          </a:xfr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r>
              <a:rPr lang="en-US" smtClean="0"/>
              <a:t>PRANAV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fld id="{A824896F-7755-466F-8C35-EAFD8CA435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PRANAV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56374-977E-4424-935F-A12D278A28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PRANAV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A2306-EA26-4CD1-AF4E-2B0594819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PRANAV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CE18-FEDB-42B8-B312-8B3BA77B22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PRANAV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F8B2E-FEF9-4C06-A6EA-B5CD37F6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219200"/>
            <a:ext cx="3695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695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PRANAV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E9954-B703-4A44-A9C2-064BB611DF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PRANAV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8AB69-F4F1-4209-9B61-7037FCEB2A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PRANAV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AAFB4-FDB7-4E54-B52B-447C3A7007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PRANAV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0D672-B12B-4FAA-A631-9CA5B5C581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PRANAV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5E704-AC6B-47FB-BDE9-3FAF54BE9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PRANAV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60965-0726-4D60-93AC-F14691D533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219200"/>
            <a:ext cx="7543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477000"/>
            <a:ext cx="487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r>
              <a:rPr lang="en-US" smtClean="0"/>
              <a:t>PRANAV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BEE4D5E0-1087-42AD-AF1E-CF6E852B75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429000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479800"/>
            <a:ext cx="6172200" cy="2235200"/>
          </a:xfrm>
        </p:spPr>
        <p:txBody>
          <a:bodyPr/>
          <a:lstStyle/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Fast Food Restaurants Across United States of America</a:t>
            </a:r>
          </a:p>
          <a:p>
            <a:endParaRPr lang="en-US" b="1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-ProjectP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ranav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3846715"/>
              </p:ext>
            </p:extLst>
          </p:nvPr>
        </p:nvGraphicFramePr>
        <p:xfrm>
          <a:off x="6248400" y="57150"/>
          <a:ext cx="2895600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PRANAV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8" name="Picture 4" descr="\\pngssvmh01\psureshk\Desktop\1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50332"/>
            <a:ext cx="9144000" cy="6564868"/>
          </a:xfrm>
        </p:spPr>
        <p:txBody>
          <a:bodyPr/>
          <a:lstStyle/>
          <a:p>
            <a:endParaRPr lang="en-GB" dirty="0"/>
          </a:p>
          <a:p>
            <a:endParaRPr lang="en-GB" sz="1600" dirty="0" smtClean="0"/>
          </a:p>
          <a:p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 analyse the spread of various Fast Food restaurants across the United States.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 of the ProjectP: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The market survey has done in fast food restaurants : this project is useful for the better understanding  of fast food restaurants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spread across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states and cities of United states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project encompasses the various restaurants located across the US. There is also overview of states and cities that has the most and least restaurants . The project work involves in identifying the top restaurants across it top states and cities leading the business across the country.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PRANAV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CE18-FEDB-42B8-B312-8B3BA77B227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381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88667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PROJECT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  <a:r>
              <a:rPr lang="en-US" sz="2400" b="1" dirty="0" smtClean="0">
                <a:solidFill>
                  <a:srgbClr val="002060"/>
                </a:solidFill>
              </a:rPr>
              <a:t> OBJECTIVE 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62700" y="0"/>
            <a:ext cx="2781300" cy="2285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lvl="0" algn="ctr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kern="1200" dirty="0" smtClean="0"/>
              <a:t>PRANAV </a:t>
            </a:r>
            <a:endParaRPr lang="en-US" sz="1100" b="1" kern="12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PRANAV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600200" cy="228600"/>
          </a:xfrm>
        </p:spPr>
        <p:txBody>
          <a:bodyPr/>
          <a:lstStyle/>
          <a:p>
            <a:fld id="{BC45CE18-FEDB-42B8-B312-8B3BA77B227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066800"/>
            <a:ext cx="7772400" cy="951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dataset </a:t>
            </a:r>
            <a:r>
              <a:rPr lang="en-US" dirty="0" smtClean="0"/>
              <a:t>holds the information </a:t>
            </a:r>
            <a:r>
              <a:rPr lang="en-US" dirty="0"/>
              <a:t>about Fast Food restaurants in United states </a:t>
            </a:r>
            <a:r>
              <a:rPr lang="en-US" dirty="0" smtClean="0"/>
              <a:t>across </a:t>
            </a:r>
            <a:r>
              <a:rPr lang="en-US" dirty="0"/>
              <a:t>its province &amp; city . Various variables present in the dataset includes data of </a:t>
            </a:r>
            <a:r>
              <a:rPr lang="en-US" dirty="0" smtClean="0"/>
              <a:t>city,province,name,latitude &amp; longitute,websites, keys. It comprises </a:t>
            </a:r>
            <a:r>
              <a:rPr lang="en-US" dirty="0"/>
              <a:t>of </a:t>
            </a:r>
            <a:r>
              <a:rPr lang="en-US" dirty="0" smtClean="0"/>
              <a:t>10000 </a:t>
            </a:r>
            <a:r>
              <a:rPr lang="en-US" dirty="0"/>
              <a:t>observations </a:t>
            </a:r>
            <a:r>
              <a:rPr lang="en-US" dirty="0" smtClean="0"/>
              <a:t>of 10 columns.</a:t>
            </a:r>
            <a:endParaRPr lang="en-US" dirty="0"/>
          </a:p>
          <a:p>
            <a:pPr marL="400050" indent="-400050">
              <a:buAutoNum type="romanLcPeriod"/>
            </a:pPr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  </a:t>
            </a:r>
            <a:r>
              <a:rPr lang="en-US" dirty="0"/>
              <a:t>- Detail address of various  restaurant branches on city </a:t>
            </a:r>
            <a:r>
              <a:rPr lang="en-US" dirty="0" smtClean="0"/>
              <a:t>level.</a:t>
            </a:r>
          </a:p>
          <a:p>
            <a:pPr marL="400050" indent="-400050">
              <a:buAutoNum type="romanLcPeriod"/>
            </a:pPr>
            <a:r>
              <a:rPr lang="en-US" dirty="0" smtClean="0">
                <a:solidFill>
                  <a:srgbClr val="FF0000"/>
                </a:solidFill>
              </a:rPr>
              <a:t>city</a:t>
            </a:r>
            <a:r>
              <a:rPr lang="en-US" dirty="0" smtClean="0"/>
              <a:t> - City </a:t>
            </a:r>
            <a:r>
              <a:rPr lang="en-US" dirty="0"/>
              <a:t>names under each </a:t>
            </a:r>
            <a:r>
              <a:rPr lang="en-US" dirty="0" smtClean="0"/>
              <a:t>province.</a:t>
            </a:r>
          </a:p>
          <a:p>
            <a:pPr marL="400050" indent="-400050">
              <a:buAutoNum type="romanLcPeriod"/>
            </a:pPr>
            <a:r>
              <a:rPr lang="en-US" dirty="0">
                <a:solidFill>
                  <a:srgbClr val="FF0000"/>
                </a:solidFill>
              </a:rPr>
              <a:t>country</a:t>
            </a:r>
            <a:r>
              <a:rPr lang="en-US" dirty="0"/>
              <a:t> - United </a:t>
            </a:r>
            <a:r>
              <a:rPr lang="en-US" dirty="0" smtClean="0"/>
              <a:t>States[Constant].</a:t>
            </a:r>
          </a:p>
          <a:p>
            <a:pPr marL="400050" indent="-400050">
              <a:buAutoNum type="romanLcPeriod"/>
            </a:pPr>
            <a:r>
              <a:rPr lang="en-US" dirty="0">
                <a:solidFill>
                  <a:srgbClr val="FF0000"/>
                </a:solidFill>
              </a:rPr>
              <a:t>keys </a:t>
            </a:r>
            <a:r>
              <a:rPr lang="en-US" dirty="0"/>
              <a:t> -  It holds the unique key for each </a:t>
            </a:r>
            <a:r>
              <a:rPr lang="en-US" dirty="0" smtClean="0"/>
              <a:t>restaurants.</a:t>
            </a:r>
          </a:p>
          <a:p>
            <a:pPr marL="400050" indent="-400050">
              <a:buAutoNum type="romanLcPeriod"/>
            </a:pPr>
            <a:r>
              <a:rPr lang="en-US" dirty="0">
                <a:solidFill>
                  <a:srgbClr val="FF0000"/>
                </a:solidFill>
              </a:rPr>
              <a:t>Latitude </a:t>
            </a:r>
            <a:r>
              <a:rPr lang="en-US" dirty="0"/>
              <a:t>- Angular distance of a place North or South </a:t>
            </a:r>
            <a:r>
              <a:rPr lang="en-US" dirty="0" smtClean="0"/>
              <a:t>where the restaurant is located.</a:t>
            </a:r>
          </a:p>
          <a:p>
            <a:pPr marL="400050" indent="-400050">
              <a:buFontTx/>
              <a:buAutoNum type="romanLcPeriod"/>
            </a:pPr>
            <a:r>
              <a:rPr lang="en-US" dirty="0">
                <a:solidFill>
                  <a:srgbClr val="FF0000"/>
                </a:solidFill>
              </a:rPr>
              <a:t>Longitude</a:t>
            </a:r>
            <a:r>
              <a:rPr lang="en-US" dirty="0"/>
              <a:t> - Angular distance of a place East or West  where the restaurant is located</a:t>
            </a:r>
            <a:r>
              <a:rPr lang="en-US" dirty="0" smtClean="0"/>
              <a:t>.</a:t>
            </a:r>
          </a:p>
          <a:p>
            <a:pPr marL="400050" indent="-400050">
              <a:buFontTx/>
              <a:buAutoNum type="romanLcPeriod"/>
            </a:pP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 - Name of the </a:t>
            </a:r>
            <a:r>
              <a:rPr lang="en-US" dirty="0" smtClean="0"/>
              <a:t>Restaurants.</a:t>
            </a:r>
          </a:p>
          <a:p>
            <a:pPr marL="400050" indent="-400050">
              <a:buFontTx/>
              <a:buAutoNum type="romanLcPeriod"/>
            </a:pPr>
            <a:r>
              <a:rPr lang="en-US" dirty="0" smtClean="0">
                <a:solidFill>
                  <a:srgbClr val="FF0000"/>
                </a:solidFill>
              </a:rPr>
              <a:t>postal Code  </a:t>
            </a:r>
            <a:r>
              <a:rPr lang="en-US" dirty="0"/>
              <a:t>- zip code of the place where </a:t>
            </a:r>
            <a:r>
              <a:rPr lang="en-US" dirty="0" smtClean="0"/>
              <a:t>restaurants are located .</a:t>
            </a:r>
          </a:p>
          <a:p>
            <a:pPr marL="400050" indent="-400050">
              <a:buFontTx/>
              <a:buAutoNum type="romanLcPeriod"/>
            </a:pPr>
            <a:r>
              <a:rPr lang="en-US" dirty="0">
                <a:solidFill>
                  <a:srgbClr val="FF0000"/>
                </a:solidFill>
              </a:rPr>
              <a:t> province </a:t>
            </a:r>
            <a:r>
              <a:rPr lang="en-US" dirty="0"/>
              <a:t>-  </a:t>
            </a:r>
            <a:r>
              <a:rPr lang="en-US" dirty="0" smtClean="0"/>
              <a:t>Holds the State code.</a:t>
            </a:r>
          </a:p>
          <a:p>
            <a:pPr marL="400050" indent="-400050">
              <a:buFontTx/>
              <a:buAutoNum type="romanLcPeriod"/>
            </a:pPr>
            <a:r>
              <a:rPr lang="en-US" dirty="0">
                <a:solidFill>
                  <a:srgbClr val="FF0000"/>
                </a:solidFill>
              </a:rPr>
              <a:t>websites </a:t>
            </a:r>
            <a:r>
              <a:rPr lang="en-US" dirty="0"/>
              <a:t> - Website links of the </a:t>
            </a:r>
            <a:r>
              <a:rPr lang="en-US" dirty="0" smtClean="0"/>
              <a:t>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websites column has 465  null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 name column had messy data.(Restaurants names)</a:t>
            </a:r>
          </a:p>
          <a:p>
            <a:pPr marL="400050" indent="-400050">
              <a:buAutoNum type="romanLcPeriod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 OF FAST FOOD RESTAURANTS OF USA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PRANAV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CE18-FEDB-42B8-B312-8B3BA77B227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122" name="Picture 2" descr="\\pngssvmh01\psureshk\Desktop\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8" y="1371600"/>
            <a:ext cx="904640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5638800"/>
            <a:ext cx="9496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above graph would give rough idea on spread of restaurants across the country.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1270621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33601" y="4212104"/>
            <a:ext cx="7010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 smtClean="0">
              <a:solidFill>
                <a:srgbClr val="00B050"/>
              </a:solidFill>
            </a:endParaRPr>
          </a:p>
          <a:p>
            <a:endParaRPr lang="en-US" sz="1200" b="1" dirty="0"/>
          </a:p>
          <a:p>
            <a:endParaRPr lang="en-US" sz="1200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PRANAV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CE18-FEDB-42B8-B312-8B3BA77B227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\\pngssvmh01\psureshk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499" y="667265"/>
            <a:ext cx="4648200" cy="449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pngssvmh01\psureshk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1" y="769916"/>
            <a:ext cx="4647209" cy="428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5600" y="1600199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BEFORE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7710" y="2286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CLEANING MESSY DATA IN COLUMN NAME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2400" y="206186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AFTER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5182801"/>
            <a:ext cx="4103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rgbClr val="002060"/>
                </a:solidFill>
              </a:rPr>
              <a:t>TOP 10 RESTAURANTS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&amp; LEAST STATES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PRANAV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CE18-FEDB-42B8-B312-8B3BA77B227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\\pngssvmh01\psureshk\Desktop\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1143000"/>
            <a:ext cx="428105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\\pngssvmh01\psureshk\Desktop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694" y="1192481"/>
            <a:ext cx="4495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95600" y="1752600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4800" y="17526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LEAST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5867400"/>
            <a:ext cx="9144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above graphs gives the idea on top and least business states for fast food Restaurants.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652438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&amp; LEAST 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PRANAV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CE18-FEDB-42B8-B312-8B3BA77B227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 descr="\\pngssvmh01\psureshk\Desktop\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" y="1371600"/>
            <a:ext cx="4724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\\pngssvmh01\psureshk\Desktop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7800"/>
            <a:ext cx="4191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5943600"/>
            <a:ext cx="8372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above graphs gives the idea on top and least </a:t>
            </a:r>
            <a:r>
              <a:rPr lang="en-US" dirty="0" smtClean="0"/>
              <a:t>business cities </a:t>
            </a:r>
            <a:r>
              <a:rPr lang="en-US" dirty="0"/>
              <a:t>for fast </a:t>
            </a:r>
            <a:r>
              <a:rPr lang="en-US" dirty="0" smtClean="0"/>
              <a:t>food</a:t>
            </a:r>
          </a:p>
          <a:p>
            <a:r>
              <a:rPr lang="en-US" dirty="0" smtClean="0"/>
              <a:t> </a:t>
            </a:r>
            <a:r>
              <a:rPr lang="en-US" dirty="0"/>
              <a:t>Restaurants.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3990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 OF MCDONALDS 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PRANAV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CE18-FEDB-42B8-B312-8B3BA77B227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146" name="Picture 2" descr="\\pngssvmh01\psureshk\Desktop\1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03243"/>
            <a:ext cx="425987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\\pngssvmh01\psureshk\Desktop\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626" y="1066800"/>
            <a:ext cx="4419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5223805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Orange x markers are </a:t>
            </a:r>
            <a:r>
              <a:rPr lang="en-US" dirty="0"/>
              <a:t>t</a:t>
            </a:r>
            <a:r>
              <a:rPr lang="en-US" dirty="0" smtClean="0"/>
              <a:t>he spread of McDonald's across the top states &amp; cities.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the above plot we can conclude that McDonalds holds the 1</a:t>
            </a:r>
            <a:r>
              <a:rPr lang="en-US" baseline="30000" dirty="0" smtClean="0"/>
              <a:t>st</a:t>
            </a:r>
            <a:r>
              <a:rPr lang="en-US" dirty="0" smtClean="0"/>
              <a:t> position across all the top business states and cities with most branches.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5547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i="1" dirty="0" smtClean="0"/>
              <a:t>PRANAV</a:t>
            </a:r>
            <a:endParaRPr lang="en-US" sz="1400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CE18-FEDB-42B8-B312-8B3BA77B227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170" name="Picture 2" descr="\\pngssvmh01\psureshk\Desktop\1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6" y="685801"/>
            <a:ext cx="8961783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71666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Presentation_of_bad_news">
  <a:themeElements>
    <a:clrScheme name="Cloud skipper design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2029-05-12T07:00:00+00:00</AssetExpire>
    <IntlLangReviewDate xmlns="4873beb7-5857-4685-be1f-d57550cc96cc" xsi:nil="true"/>
    <TPFriendlyName xmlns="4873beb7-5857-4685-be1f-d57550cc96cc" xsi:nil="true"/>
    <IntlLangReview xmlns="4873beb7-5857-4685-be1f-d57550cc96cc" xsi:nil="true"/>
    <PolicheckWords xmlns="4873beb7-5857-4685-be1f-d57550cc96cc" xsi:nil="true"/>
    <SubmitterId xmlns="4873beb7-5857-4685-be1f-d57550cc96cc" xsi:nil="true"/>
    <AcquiredFrom xmlns="4873beb7-5857-4685-be1f-d57550cc96cc" xsi:nil="true"/>
    <EditorialStatus xmlns="4873beb7-5857-4685-be1f-d57550cc96cc" xsi:nil="true"/>
    <Markets xmlns="4873beb7-5857-4685-be1f-d57550cc96cc"/>
    <OriginAsset xmlns="4873beb7-5857-4685-be1f-d57550cc96cc" xsi:nil="true"/>
    <AssetStart xmlns="4873beb7-5857-4685-be1f-d57550cc96cc">2010-07-27T21:26:00+00:00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974681</Value>
      <Value>1567080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Manager xmlns="4873beb7-5857-4685-be1f-d57550cc96cc" xsi:nil="true"/>
    <NumericId xmlns="4873beb7-5857-4685-be1f-d57550cc96cc">101959854</NumericId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 xsi:nil="true"/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astPublishResultLookup xmlns="4873beb7-5857-4685-be1f-d57550cc96cc" xsi:nil="true"/>
    <LegacyData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false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TPLaunchHelpLinkType xmlns="4873beb7-5857-4685-be1f-d57550cc96cc">Template</TPLaunchHelpLinkType>
    <BusinessGroup xmlns="4873beb7-5857-4685-be1f-d57550cc96cc" xsi:nil="true"/>
    <Providers xmlns="4873beb7-5857-4685-be1f-d57550cc96cc" xsi:nil="true"/>
    <TemplateTemplateType xmlns="4873beb7-5857-4685-be1f-d57550cc96cc">PowerPoint 12 Default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Provider xmlns="4873beb7-5857-4685-be1f-d57550cc96cc" xsi:nil="true"/>
    <UACurrentWords xmlns="4873beb7-5857-4685-be1f-d57550cc96cc" xsi:nil="true"/>
    <AssetId xmlns="4873beb7-5857-4685-be1f-d57550cc96cc">TP101959854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</PublishTargets>
    <ApprovalLog xmlns="4873beb7-5857-4685-be1f-d57550cc96cc" xsi:nil="true"/>
    <BugNumber xmlns="4873beb7-5857-4685-be1f-d57550cc96cc" xsi:nil="true"/>
    <CrawlForDependencies xmlns="4873beb7-5857-4685-be1f-d57550cc96cc">false</CrawlForDependencies>
    <LastHandOff xmlns="4873beb7-5857-4685-be1f-d57550cc96cc" xsi:nil="true"/>
    <Milestone xmlns="4873beb7-5857-4685-be1f-d57550cc96cc" xsi:nil="true"/>
    <UANotes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115637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293D44-CF12-42FB-A90A-456DFC87D2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C8D1A7-B034-4B20-A471-E17326C6DBB9}">
  <ds:schemaRefs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199D6CBE-A048-40E8-B844-33626316A6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Presentation_of_bad_news</Template>
  <TotalTime>948</TotalTime>
  <Words>421</Words>
  <Application>Microsoft Office PowerPoint</Application>
  <PresentationFormat>On-screen Show (4:3)</PresentationFormat>
  <Paragraphs>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Narrow</vt:lpstr>
      <vt:lpstr>Calibri</vt:lpstr>
      <vt:lpstr>Presentation_of_bad_news</vt:lpstr>
      <vt:lpstr>PowerPoint Presentation</vt:lpstr>
      <vt:lpstr>PowerPoint Presentation</vt:lpstr>
      <vt:lpstr>DATA DESCRIPTION</vt:lpstr>
      <vt:lpstr>SPREAD OF FAST FOOD RESTAURANTS OF USA</vt:lpstr>
      <vt:lpstr>PowerPoint Presentation</vt:lpstr>
      <vt:lpstr>TOP &amp; LEAST STATES</vt:lpstr>
      <vt:lpstr>TOP &amp; LEAST CITIES</vt:lpstr>
      <vt:lpstr>SPREAD OF MCDONALDS </vt:lpstr>
      <vt:lpstr>PowerPoint Presentation</vt:lpstr>
    </vt:vector>
  </TitlesOfParts>
  <Company>AIG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 POLICY EXPERIENCE DETAIL REPORT</dc:title>
  <dc:creator>American International Group</dc:creator>
  <cp:lastModifiedBy>S, Pranav (Cognizant)</cp:lastModifiedBy>
  <cp:revision>39</cp:revision>
  <cp:lastPrinted>1601-01-01T00:00:00Z</cp:lastPrinted>
  <dcterms:created xsi:type="dcterms:W3CDTF">2018-10-05T05:45:35Z</dcterms:created>
  <dcterms:modified xsi:type="dcterms:W3CDTF">2018-10-07T17:53:38Z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  <property fmtid="{D5CDD505-2E9C-101B-9397-08002B2CF9AE}" pid="3" name="ContentTypeId">
    <vt:lpwstr>0x0101006EDDDB5EE6D98C44930B742096920B300400F5B6D36B3EF94B4E9A635CDF2A18F5B8</vt:lpwstr>
  </property>
</Properties>
</file>