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0765" y="2278379"/>
            <a:ext cx="70624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4574" y="3891279"/>
            <a:ext cx="70548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6100" y="1643379"/>
            <a:ext cx="2494280" cy="477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809" y="44450"/>
            <a:ext cx="15982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1153" y="2461260"/>
            <a:ext cx="3789679" cy="355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63559" y="6302050"/>
            <a:ext cx="22987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1B1B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03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Lexical Analyzer</a:t>
            </a:r>
            <a:r>
              <a:rPr dirty="0" spc="-30"/>
              <a:t> </a:t>
            </a:r>
            <a:r>
              <a:rPr dirty="0" spc="-10"/>
              <a:t>Generator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61745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Lex</a:t>
            </a:r>
            <a:r>
              <a:rPr dirty="0" spc="-10"/>
              <a:t>(Flex </a:t>
            </a:r>
            <a:r>
              <a:rPr dirty="0"/>
              <a:t>in recent</a:t>
            </a:r>
            <a:r>
              <a:rPr dirty="0" spc="-55"/>
              <a:t> </a:t>
            </a:r>
            <a:r>
              <a:rPr dirty="0" spc="-5"/>
              <a:t>implementation)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833120"/>
            <a:ext cx="5440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Lex </a:t>
            </a:r>
            <a:r>
              <a:rPr dirty="0"/>
              <a:t>Library</a:t>
            </a:r>
            <a:r>
              <a:rPr dirty="0" spc="-65"/>
              <a:t> </a:t>
            </a:r>
            <a:r>
              <a:rPr dirty="0" spc="-5"/>
              <a:t>Routines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6874509" cy="39401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6600"/>
                </a:solidFill>
                <a:latin typeface="Arial"/>
                <a:cs typeface="Arial"/>
              </a:rPr>
              <a:t>yylex()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main()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 of</a:t>
            </a: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yylex()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yymore()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return the next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yyless(n)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retain the first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characters in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yytext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6600"/>
                </a:solidFill>
                <a:latin typeface="Arial"/>
                <a:cs typeface="Arial"/>
              </a:rPr>
              <a:t>yywarp()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called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whenever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Lex reaches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end-of-file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default yywarp() always returns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6529" y="6351580"/>
            <a:ext cx="4826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PL</a:t>
            </a:r>
            <a:r>
              <a:rPr dirty="0" sz="1400" spc="-10">
                <a:solidFill>
                  <a:srgbClr val="99FF66"/>
                </a:solidFill>
                <a:latin typeface="Times New Roman"/>
                <a:cs typeface="Times New Roman"/>
              </a:rPr>
              <a:t>L</a:t>
            </a: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9939" y="6314750"/>
            <a:ext cx="5168265" cy="234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988560" algn="l"/>
              </a:tabLst>
            </a:pP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, 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N</a:t>
            </a:r>
            <a:r>
              <a:rPr dirty="0" sz="1400" spc="-10">
                <a:solidFill>
                  <a:srgbClr val="99FF66"/>
                </a:solidFill>
                <a:latin typeface="Times New Roman"/>
                <a:cs typeface="Times New Roman"/>
              </a:rPr>
              <a:t>T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HU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,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C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s2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40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3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P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ro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g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r</a:t>
            </a: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99FF66"/>
                </a:solidFill>
                <a:latin typeface="Times New Roman"/>
                <a:cs typeface="Times New Roman"/>
              </a:rPr>
              <a:t>mm</a:t>
            </a:r>
            <a:r>
              <a:rPr dirty="0" sz="1400" spc="10">
                <a:solidFill>
                  <a:srgbClr val="99FF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ng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99FF66"/>
                </a:solidFill>
                <a:latin typeface="Times New Roman"/>
                <a:cs typeface="Times New Roman"/>
              </a:rPr>
              <a:t>L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n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gu</a:t>
            </a: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a</a:t>
            </a:r>
            <a:r>
              <a:rPr dirty="0" sz="1400" spc="5">
                <a:solidFill>
                  <a:srgbClr val="99FF66"/>
                </a:solidFill>
                <a:latin typeface="Times New Roman"/>
                <a:cs typeface="Times New Roman"/>
              </a:rPr>
              <a:t>ge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s	</a:t>
            </a:r>
            <a:r>
              <a:rPr dirty="0" baseline="11904" sz="2100" spc="7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baseline="11904" sz="2100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endParaRPr baseline="11904"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2889" y="354329"/>
            <a:ext cx="60706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39289" marR="5080" indent="-1926589">
              <a:lnSpc>
                <a:spcPct val="100000"/>
              </a:lnSpc>
              <a:spcBef>
                <a:spcPts val="100"/>
              </a:spcBef>
              <a:tabLst>
                <a:tab pos="1774825" algn="l"/>
              </a:tabLst>
            </a:pPr>
            <a:r>
              <a:rPr dirty="0" sz="4000" spc="-5"/>
              <a:t>Review	of </a:t>
            </a:r>
            <a:r>
              <a:rPr dirty="0" sz="4000" spc="-10"/>
              <a:t>Lex</a:t>
            </a:r>
            <a:r>
              <a:rPr dirty="0" sz="4000" spc="-90"/>
              <a:t> </a:t>
            </a:r>
            <a:r>
              <a:rPr dirty="0" sz="4000" spc="-10"/>
              <a:t>Predefined  Variables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68630" y="17068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4370" y="17068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630" y="20751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4370" y="20751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630" y="24434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4370" y="24434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630" y="28117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4370" y="28117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8630" y="31800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4370" y="31800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8630" y="35483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4370" y="35483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8630" y="391667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14370" y="391667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630" y="4284979"/>
            <a:ext cx="2745740" cy="367030"/>
          </a:xfrm>
          <a:custGeom>
            <a:avLst/>
            <a:gdLst/>
            <a:ahLst/>
            <a:cxnLst/>
            <a:rect l="l" t="t" r="r" b="b"/>
            <a:pathLst>
              <a:path w="2745740" h="367029">
                <a:moveTo>
                  <a:pt x="0" y="0"/>
                </a:moveTo>
                <a:lnTo>
                  <a:pt x="2745740" y="0"/>
                </a:lnTo>
                <a:lnTo>
                  <a:pt x="274574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14370" y="4284979"/>
            <a:ext cx="5483860" cy="367030"/>
          </a:xfrm>
          <a:custGeom>
            <a:avLst/>
            <a:gdLst/>
            <a:ahLst/>
            <a:cxnLst/>
            <a:rect l="l" t="t" r="r" b="b"/>
            <a:pathLst>
              <a:path w="5483859" h="367029">
                <a:moveTo>
                  <a:pt x="0" y="0"/>
                </a:moveTo>
                <a:lnTo>
                  <a:pt x="5483859" y="0"/>
                </a:lnTo>
                <a:lnTo>
                  <a:pt x="5483859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630" y="465200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14370" y="465200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8630" y="502030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4370" y="502030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8630" y="538860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4370" y="538860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8630" y="575690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14370" y="575690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8630" y="6125209"/>
            <a:ext cx="2745740" cy="368300"/>
          </a:xfrm>
          <a:custGeom>
            <a:avLst/>
            <a:gdLst/>
            <a:ahLst/>
            <a:cxnLst/>
            <a:rect l="l" t="t" r="r" b="b"/>
            <a:pathLst>
              <a:path w="2745740" h="368300">
                <a:moveTo>
                  <a:pt x="0" y="0"/>
                </a:moveTo>
                <a:lnTo>
                  <a:pt x="2745740" y="0"/>
                </a:lnTo>
                <a:lnTo>
                  <a:pt x="274574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pc="-10"/>
              <a:t>Name</a:t>
            </a:r>
          </a:p>
          <a:p>
            <a:pPr marL="12700" marR="827405">
              <a:lnSpc>
                <a:spcPts val="2900"/>
              </a:lnSpc>
              <a:spcBef>
                <a:spcPts val="80"/>
              </a:spcBef>
            </a:pPr>
            <a:r>
              <a:rPr dirty="0" spc="-5" b="0">
                <a:latin typeface="Courier New"/>
                <a:cs typeface="Courier New"/>
              </a:rPr>
              <a:t>char</a:t>
            </a:r>
            <a:r>
              <a:rPr dirty="0" spc="-95" b="0">
                <a:latin typeface="Courier New"/>
                <a:cs typeface="Courier New"/>
              </a:rPr>
              <a:t> </a:t>
            </a:r>
            <a:r>
              <a:rPr dirty="0" spc="-5" b="0">
                <a:latin typeface="Courier New"/>
                <a:cs typeface="Courier New"/>
              </a:rPr>
              <a:t>*yytext  int yyleng  FILE *yyin  FILE</a:t>
            </a:r>
            <a:r>
              <a:rPr dirty="0" spc="-55" b="0">
                <a:latin typeface="Courier New"/>
                <a:cs typeface="Courier New"/>
              </a:rPr>
              <a:t> </a:t>
            </a:r>
            <a:r>
              <a:rPr dirty="0" spc="-5" b="0">
                <a:latin typeface="Courier New"/>
                <a:cs typeface="Courier New"/>
              </a:rPr>
              <a:t>*yyout</a:t>
            </a:r>
          </a:p>
          <a:p>
            <a:pPr marL="12700" marR="5080">
              <a:lnSpc>
                <a:spcPts val="2900"/>
              </a:lnSpc>
            </a:pPr>
            <a:r>
              <a:rPr dirty="0" spc="-5" b="0">
                <a:latin typeface="Courier New"/>
                <a:cs typeface="Courier New"/>
              </a:rPr>
              <a:t>int yylex(void)  char*</a:t>
            </a:r>
            <a:r>
              <a:rPr dirty="0" spc="-95" b="0">
                <a:latin typeface="Courier New"/>
                <a:cs typeface="Courier New"/>
              </a:rPr>
              <a:t> </a:t>
            </a:r>
            <a:r>
              <a:rPr dirty="0" spc="-5" b="0">
                <a:latin typeface="Courier New"/>
                <a:cs typeface="Courier New"/>
              </a:rPr>
              <a:t>yymore(void)  int yyless(int n)  int yywrap(void)  ECHO</a:t>
            </a:r>
          </a:p>
          <a:p>
            <a:pPr algn="just" marL="12700" marR="1650364">
              <a:lnSpc>
                <a:spcPts val="2900"/>
              </a:lnSpc>
            </a:pPr>
            <a:r>
              <a:rPr dirty="0" spc="-5" b="0">
                <a:latin typeface="Courier New"/>
                <a:cs typeface="Courier New"/>
              </a:rPr>
              <a:t>REJECT  INITAL  BEGIN</a:t>
            </a:r>
          </a:p>
        </p:txBody>
      </p:sp>
      <p:sp>
        <p:nvSpPr>
          <p:cNvPr id="31" name="object 31"/>
          <p:cNvSpPr/>
          <p:nvPr/>
        </p:nvSpPr>
        <p:spPr>
          <a:xfrm>
            <a:off x="3214370" y="6125209"/>
            <a:ext cx="5483860" cy="368300"/>
          </a:xfrm>
          <a:custGeom>
            <a:avLst/>
            <a:gdLst/>
            <a:ahLst/>
            <a:cxnLst/>
            <a:rect l="l" t="t" r="r" b="b"/>
            <a:pathLst>
              <a:path w="5483859" h="368300">
                <a:moveTo>
                  <a:pt x="0" y="0"/>
                </a:moveTo>
                <a:lnTo>
                  <a:pt x="5483859" y="0"/>
                </a:lnTo>
                <a:lnTo>
                  <a:pt x="5483859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291840" y="1625599"/>
            <a:ext cx="3813810" cy="48133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5" b="1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2700" marR="1282700">
              <a:lnSpc>
                <a:spcPct val="134300"/>
              </a:lnSpc>
            </a:pPr>
            <a:r>
              <a:rPr dirty="0" sz="1800" spc="-10">
                <a:latin typeface="Arial"/>
                <a:cs typeface="Arial"/>
              </a:rPr>
              <a:t>pointer </a:t>
            </a:r>
            <a:r>
              <a:rPr dirty="0" sz="1800" spc="-5">
                <a:latin typeface="Arial"/>
                <a:cs typeface="Arial"/>
              </a:rPr>
              <a:t>to matched string 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of matched string  </a:t>
            </a:r>
            <a:r>
              <a:rPr dirty="0" sz="1800" spc="-10">
                <a:latin typeface="Arial"/>
                <a:cs typeface="Arial"/>
              </a:rPr>
              <a:t>input </a:t>
            </a:r>
            <a:r>
              <a:rPr dirty="0" sz="1800" spc="-5">
                <a:latin typeface="Arial"/>
                <a:cs typeface="Arial"/>
              </a:rPr>
              <a:t>stream </a:t>
            </a:r>
            <a:r>
              <a:rPr dirty="0" sz="1800" spc="-10">
                <a:latin typeface="Arial"/>
                <a:cs typeface="Arial"/>
              </a:rPr>
              <a:t>pointer  output </a:t>
            </a:r>
            <a:r>
              <a:rPr dirty="0" sz="1800">
                <a:latin typeface="Arial"/>
                <a:cs typeface="Arial"/>
              </a:rPr>
              <a:t>stream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  <a:p>
            <a:pPr marL="12700" marR="459105">
              <a:lnSpc>
                <a:spcPct val="134300"/>
              </a:lnSpc>
            </a:pPr>
            <a:r>
              <a:rPr dirty="0" sz="1800">
                <a:latin typeface="Arial"/>
                <a:cs typeface="Arial"/>
              </a:rPr>
              <a:t>call to </a:t>
            </a:r>
            <a:r>
              <a:rPr dirty="0" sz="1800" spc="-10">
                <a:latin typeface="Arial"/>
                <a:cs typeface="Arial"/>
              </a:rPr>
              <a:t>invoke lexer, </a:t>
            </a:r>
            <a:r>
              <a:rPr dirty="0" sz="1800" spc="-5">
                <a:latin typeface="Arial"/>
                <a:cs typeface="Arial"/>
              </a:rPr>
              <a:t>returns </a:t>
            </a:r>
            <a:r>
              <a:rPr dirty="0" sz="1800" spc="-10">
                <a:latin typeface="Arial"/>
                <a:cs typeface="Arial"/>
              </a:rPr>
              <a:t>token  </a:t>
            </a:r>
            <a:r>
              <a:rPr dirty="0" sz="1800">
                <a:latin typeface="Arial"/>
                <a:cs typeface="Arial"/>
              </a:rPr>
              <a:t>return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next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token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4300"/>
              </a:lnSpc>
            </a:pPr>
            <a:r>
              <a:rPr dirty="0" sz="1800" spc="-5">
                <a:latin typeface="Arial"/>
                <a:cs typeface="Arial"/>
              </a:rPr>
              <a:t>retain the first </a:t>
            </a:r>
            <a:r>
              <a:rPr dirty="0" sz="1800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characters in </a:t>
            </a:r>
            <a:r>
              <a:rPr dirty="0" sz="1800" spc="-15">
                <a:latin typeface="Arial"/>
                <a:cs typeface="Arial"/>
              </a:rPr>
              <a:t>yytext  </a:t>
            </a:r>
            <a:r>
              <a:rPr dirty="0" sz="1800" spc="-10">
                <a:latin typeface="Arial"/>
                <a:cs typeface="Arial"/>
              </a:rPr>
              <a:t>wrapup, </a:t>
            </a:r>
            <a:r>
              <a:rPr dirty="0" sz="1800">
                <a:latin typeface="Arial"/>
                <a:cs typeface="Arial"/>
              </a:rPr>
              <a:t>return 1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done, </a:t>
            </a: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not done  write </a:t>
            </a:r>
            <a:r>
              <a:rPr dirty="0" sz="1800" spc="-5">
                <a:latin typeface="Arial"/>
                <a:cs typeface="Arial"/>
              </a:rPr>
              <a:t>matched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 marR="852169">
              <a:lnSpc>
                <a:spcPct val="134300"/>
              </a:lnSpc>
            </a:pPr>
            <a:r>
              <a:rPr dirty="0" sz="1800" spc="-5">
                <a:latin typeface="Arial"/>
                <a:cs typeface="Arial"/>
              </a:rPr>
              <a:t>go to the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5">
                <a:latin typeface="Arial"/>
                <a:cs typeface="Arial"/>
              </a:rPr>
              <a:t>alternative </a:t>
            </a:r>
            <a:r>
              <a:rPr dirty="0" sz="1800">
                <a:latin typeface="Arial"/>
                <a:cs typeface="Arial"/>
              </a:rPr>
              <a:t>rule  </a:t>
            </a:r>
            <a:r>
              <a:rPr dirty="0" sz="1800" spc="-5">
                <a:latin typeface="Arial"/>
                <a:cs typeface="Arial"/>
              </a:rPr>
              <a:t>initial start </a:t>
            </a:r>
            <a:r>
              <a:rPr dirty="0" sz="1800" spc="-1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800" spc="-10">
                <a:latin typeface="Arial"/>
                <a:cs typeface="Arial"/>
              </a:rPr>
              <a:t>condition switch </a:t>
            </a:r>
            <a:r>
              <a:rPr dirty="0" sz="1800" spc="-5">
                <a:latin typeface="Arial"/>
                <a:cs typeface="Arial"/>
              </a:rPr>
              <a:t>start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269" y="3022600"/>
            <a:ext cx="65068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Installation </a:t>
            </a:r>
            <a:r>
              <a:rPr dirty="0" sz="5400"/>
              <a:t>&amp;</a:t>
            </a:r>
            <a:r>
              <a:rPr dirty="0" sz="5400" spc="-45"/>
              <a:t> </a:t>
            </a:r>
            <a:r>
              <a:rPr dirty="0" sz="5400" spc="-10"/>
              <a:t>Usage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1310" y="99059"/>
            <a:ext cx="3046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I</a:t>
            </a:r>
            <a:r>
              <a:rPr dirty="0" spc="-5"/>
              <a:t>n</a:t>
            </a:r>
            <a:r>
              <a:rPr dirty="0" spc="5"/>
              <a:t>s</a:t>
            </a:r>
            <a:r>
              <a:rPr dirty="0"/>
              <a:t>t</a:t>
            </a:r>
            <a:r>
              <a:rPr dirty="0" spc="-5"/>
              <a:t>a</a:t>
            </a:r>
            <a:r>
              <a:rPr dirty="0"/>
              <a:t>l</a:t>
            </a:r>
            <a:r>
              <a:rPr dirty="0" spc="5"/>
              <a:t>l</a:t>
            </a:r>
            <a:r>
              <a:rPr dirty="0" spc="-5"/>
              <a:t>a</a:t>
            </a:r>
            <a:r>
              <a:rPr dirty="0"/>
              <a:t>t</a:t>
            </a:r>
            <a:r>
              <a:rPr dirty="0" spc="-5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748029"/>
            <a:ext cx="880173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Download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version of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FLEX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buAutoNum type="arabicParenR"/>
              <a:tabLst>
                <a:tab pos="279400" algn="l"/>
                <a:tab pos="3303904" algn="l"/>
              </a:tabLst>
            </a:pPr>
            <a:r>
              <a:rPr dirty="0" sz="1800" spc="-10">
                <a:latin typeface="Arial"/>
                <a:cs typeface="Arial"/>
              </a:rPr>
              <a:t>Download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C/C++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Compiler	</a:t>
            </a:r>
            <a:r>
              <a:rPr dirty="0" sz="1800" spc="-5">
                <a:latin typeface="Arial"/>
                <a:cs typeface="Arial"/>
              </a:rPr>
              <a:t>DevCPP or</a:t>
            </a:r>
            <a:r>
              <a:rPr dirty="0" sz="1800" spc="-10">
                <a:latin typeface="Arial"/>
                <a:cs typeface="Arial"/>
              </a:rPr>
              <a:t> Code::Blocks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279400" marR="264160" indent="-279400">
              <a:lnSpc>
                <a:spcPct val="100000"/>
              </a:lnSpc>
              <a:buAutoNum type="arabicParenR"/>
              <a:tabLst>
                <a:tab pos="279400" algn="l"/>
              </a:tabLst>
            </a:pPr>
            <a:r>
              <a:rPr dirty="0" sz="1800" spc="-10">
                <a:latin typeface="Arial"/>
                <a:cs typeface="Arial"/>
              </a:rPr>
              <a:t>Install all </a:t>
            </a:r>
            <a:r>
              <a:rPr dirty="0" sz="1800">
                <a:latin typeface="Arial"/>
                <a:cs typeface="Arial"/>
              </a:rPr>
              <a:t>. It's </a:t>
            </a:r>
            <a:r>
              <a:rPr dirty="0" sz="1800" spc="-10">
                <a:latin typeface="Arial"/>
                <a:cs typeface="Arial"/>
              </a:rPr>
              <a:t>recommended </a:t>
            </a:r>
            <a:r>
              <a:rPr dirty="0" sz="1800" spc="-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install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folders </a:t>
            </a:r>
            <a:r>
              <a:rPr dirty="0" sz="1800" spc="-5">
                <a:latin typeface="Arial"/>
                <a:cs typeface="Arial"/>
              </a:rPr>
              <a:t>WITHOUT spaces in </a:t>
            </a:r>
            <a:r>
              <a:rPr dirty="0" sz="1800" spc="-10">
                <a:latin typeface="Arial"/>
                <a:cs typeface="Arial"/>
              </a:rPr>
              <a:t>their names.  </a:t>
            </a: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>
                <a:latin typeface="Arial"/>
                <a:cs typeface="Arial"/>
              </a:rPr>
              <a:t>'</a:t>
            </a:r>
            <a:r>
              <a:rPr dirty="0" sz="1800" b="1">
                <a:latin typeface="Arial"/>
                <a:cs typeface="Arial"/>
              </a:rPr>
              <a:t>C:\GNUWin32</a:t>
            </a:r>
            <a:r>
              <a:rPr dirty="0" sz="1800">
                <a:latin typeface="Arial"/>
                <a:cs typeface="Arial"/>
              </a:rPr>
              <a:t>' </a:t>
            </a:r>
            <a:r>
              <a:rPr dirty="0" sz="1800" spc="-5">
                <a:latin typeface="Arial"/>
                <a:cs typeface="Arial"/>
              </a:rPr>
              <a:t>for FLEX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5">
                <a:latin typeface="Arial"/>
                <a:cs typeface="Arial"/>
              </a:rPr>
              <a:t>'</a:t>
            </a:r>
            <a:r>
              <a:rPr dirty="0" sz="1800" spc="5" b="1">
                <a:latin typeface="Arial"/>
                <a:cs typeface="Arial"/>
              </a:rPr>
              <a:t>C:\ </a:t>
            </a:r>
            <a:r>
              <a:rPr dirty="0" sz="1800" spc="-10">
                <a:latin typeface="Arial"/>
                <a:cs typeface="Arial"/>
              </a:rPr>
              <a:t>DevCPP'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79400" marR="289560" indent="-279400">
              <a:lnSpc>
                <a:spcPct val="100000"/>
              </a:lnSpc>
              <a:buAutoNum type="arabicParenR" startAt="5"/>
              <a:tabLst>
                <a:tab pos="279400" algn="l"/>
              </a:tabLst>
            </a:pPr>
            <a:r>
              <a:rPr dirty="0" sz="1800" spc="-5">
                <a:latin typeface="Arial"/>
                <a:cs typeface="Arial"/>
              </a:rPr>
              <a:t>Now </a:t>
            </a:r>
            <a:r>
              <a:rPr dirty="0" sz="1800" spc="-10">
                <a:latin typeface="Arial"/>
                <a:cs typeface="Arial"/>
              </a:rPr>
              <a:t>add </a:t>
            </a:r>
            <a:r>
              <a:rPr dirty="0" sz="1800" spc="-5">
                <a:latin typeface="Arial"/>
                <a:cs typeface="Arial"/>
              </a:rPr>
              <a:t>the BIN </a:t>
            </a:r>
            <a:r>
              <a:rPr dirty="0" sz="1800" spc="-10">
                <a:latin typeface="Arial"/>
                <a:cs typeface="Arial"/>
              </a:rPr>
              <a:t>folders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both </a:t>
            </a:r>
            <a:r>
              <a:rPr dirty="0" sz="1800" spc="-5">
                <a:latin typeface="Arial"/>
                <a:cs typeface="Arial"/>
              </a:rPr>
              <a:t>folders into </a:t>
            </a:r>
            <a:r>
              <a:rPr dirty="0" sz="1800" spc="-10">
                <a:latin typeface="Arial"/>
                <a:cs typeface="Arial"/>
              </a:rPr>
              <a:t>your </a:t>
            </a:r>
            <a:r>
              <a:rPr dirty="0" sz="1800">
                <a:latin typeface="Arial"/>
                <a:cs typeface="Arial"/>
              </a:rPr>
              <a:t>PATH </a:t>
            </a:r>
            <a:r>
              <a:rPr dirty="0" sz="1800" spc="-5">
                <a:latin typeface="Arial"/>
                <a:cs typeface="Arial"/>
              </a:rPr>
              <a:t>variable. Incase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don't  know </a:t>
            </a: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 spc="-5">
                <a:latin typeface="Arial"/>
                <a:cs typeface="Arial"/>
              </a:rPr>
              <a:t>to go </a:t>
            </a:r>
            <a:r>
              <a:rPr dirty="0" sz="1800" spc="-10">
                <a:latin typeface="Arial"/>
                <a:cs typeface="Arial"/>
              </a:rPr>
              <a:t>about </a:t>
            </a:r>
            <a:r>
              <a:rPr dirty="0" sz="1800" spc="-5">
                <a:latin typeface="Arial"/>
                <a:cs typeface="Arial"/>
              </a:rPr>
              <a:t>this, see </a:t>
            </a: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 spc="-5">
                <a:latin typeface="Arial"/>
                <a:cs typeface="Arial"/>
              </a:rPr>
              <a:t>to do it on </a:t>
            </a: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10">
                <a:latin typeface="Arial"/>
                <a:cs typeface="Arial"/>
              </a:rPr>
              <a:t>XP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,Windows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Vista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7.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add </a:t>
            </a:r>
            <a:r>
              <a:rPr dirty="0" sz="1800" spc="10">
                <a:latin typeface="Arial"/>
                <a:cs typeface="Arial"/>
              </a:rPr>
              <a:t>'</a:t>
            </a:r>
            <a:r>
              <a:rPr dirty="0" sz="1800" spc="10" b="1">
                <a:latin typeface="Arial"/>
                <a:cs typeface="Arial"/>
              </a:rPr>
              <a:t>; </a:t>
            </a:r>
            <a:r>
              <a:rPr dirty="0" sz="1800" spc="-5" b="1">
                <a:latin typeface="Arial"/>
                <a:cs typeface="Arial"/>
              </a:rPr>
              <a:t>C:\GNUWin32\bin;C:\Dev-Cpp</a:t>
            </a:r>
            <a:r>
              <a:rPr dirty="0" sz="1800" spc="-5">
                <a:latin typeface="Arial"/>
                <a:cs typeface="Arial"/>
              </a:rPr>
              <a:t>' to the  </a:t>
            </a:r>
            <a:r>
              <a:rPr dirty="0" sz="1800" spc="-10">
                <a:latin typeface="Arial"/>
                <a:cs typeface="Arial"/>
              </a:rPr>
              <a:t>end of your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79400" marR="3594100" indent="-279400">
              <a:lnSpc>
                <a:spcPct val="100000"/>
              </a:lnSpc>
              <a:buAutoNum type="arabicParenR" startAt="6"/>
              <a:tabLst>
                <a:tab pos="279400" algn="l"/>
              </a:tabLst>
            </a:pPr>
            <a:r>
              <a:rPr dirty="0" sz="1800" spc="-5">
                <a:latin typeface="Arial"/>
                <a:cs typeface="Arial"/>
              </a:rPr>
              <a:t>Open up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5">
                <a:latin typeface="Arial"/>
                <a:cs typeface="Arial"/>
              </a:rPr>
              <a:t>CMD </a:t>
            </a:r>
            <a:r>
              <a:rPr dirty="0" sz="1800" spc="-5">
                <a:latin typeface="Arial"/>
                <a:cs typeface="Arial"/>
              </a:rPr>
              <a:t>prompt </a:t>
            </a:r>
            <a:r>
              <a:rPr dirty="0" sz="1800" spc="-10">
                <a:latin typeface="Arial"/>
                <a:cs typeface="Arial"/>
              </a:rPr>
              <a:t>and type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following  </a:t>
            </a:r>
            <a:r>
              <a:rPr dirty="0" sz="1800">
                <a:latin typeface="Arial"/>
                <a:cs typeface="Arial"/>
              </a:rPr>
              <a:t>C:\</a:t>
            </a:r>
            <a:r>
              <a:rPr dirty="0" sz="1800" b="1">
                <a:latin typeface="Arial"/>
                <a:cs typeface="Arial"/>
              </a:rPr>
              <a:t>flex</a:t>
            </a:r>
            <a:r>
              <a:rPr dirty="0" sz="1800" spc="-10" b="1">
                <a:latin typeface="Arial"/>
                <a:cs typeface="Arial"/>
              </a:rPr>
              <a:t> --version</a:t>
            </a:r>
            <a:endParaRPr sz="1800">
              <a:latin typeface="Arial"/>
              <a:cs typeface="Arial"/>
            </a:endParaRPr>
          </a:p>
          <a:p>
            <a:pPr marL="1548130" marR="4354830" indent="116713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flex </a:t>
            </a:r>
            <a:r>
              <a:rPr dirty="0" sz="1800" spc="-5">
                <a:latin typeface="Arial"/>
                <a:cs typeface="Arial"/>
              </a:rPr>
              <a:t>version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2.5.4  C:\&gt;</a:t>
            </a:r>
            <a:r>
              <a:rPr dirty="0" sz="1800" spc="-5" b="1">
                <a:latin typeface="Arial"/>
                <a:cs typeface="Arial"/>
              </a:rPr>
              <a:t>gcc</a:t>
            </a:r>
            <a:r>
              <a:rPr dirty="0" sz="1800" spc="-10" b="1">
                <a:latin typeface="Arial"/>
                <a:cs typeface="Arial"/>
              </a:rPr>
              <a:t> --version</a:t>
            </a:r>
            <a:endParaRPr sz="1800">
              <a:latin typeface="Arial"/>
              <a:cs typeface="Arial"/>
            </a:endParaRPr>
          </a:p>
          <a:p>
            <a:pPr marL="23964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gcc (GCC) 3.4.2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(mingw-special)</a:t>
            </a:r>
            <a:endParaRPr sz="1800">
              <a:latin typeface="Arial"/>
              <a:cs typeface="Arial"/>
            </a:endParaRPr>
          </a:p>
          <a:p>
            <a:pPr marL="239649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Copyright </a:t>
            </a:r>
            <a:r>
              <a:rPr dirty="0" sz="1800" spc="-5">
                <a:latin typeface="Arial"/>
                <a:cs typeface="Arial"/>
              </a:rPr>
              <a:t>(C) </a:t>
            </a:r>
            <a:r>
              <a:rPr dirty="0" sz="1800" spc="-10">
                <a:latin typeface="Arial"/>
                <a:cs typeface="Arial"/>
              </a:rPr>
              <a:t>2004 </a:t>
            </a:r>
            <a:r>
              <a:rPr dirty="0" sz="1800" spc="-5">
                <a:latin typeface="Arial"/>
                <a:cs typeface="Arial"/>
              </a:rPr>
              <a:t>Free </a:t>
            </a:r>
            <a:r>
              <a:rPr dirty="0" sz="1800" spc="-10">
                <a:latin typeface="Arial"/>
                <a:cs typeface="Arial"/>
              </a:rPr>
              <a:t>Software Foundation,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Inc.</a:t>
            </a:r>
            <a:endParaRPr sz="1800">
              <a:latin typeface="Arial"/>
              <a:cs typeface="Arial"/>
            </a:endParaRPr>
          </a:p>
          <a:p>
            <a:pPr marL="23964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is free </a:t>
            </a:r>
            <a:r>
              <a:rPr dirty="0" sz="1800" spc="-10">
                <a:latin typeface="Arial"/>
                <a:cs typeface="Arial"/>
              </a:rPr>
              <a:t>software; </a:t>
            </a:r>
            <a:r>
              <a:rPr dirty="0" sz="1800">
                <a:latin typeface="Arial"/>
                <a:cs typeface="Arial"/>
              </a:rPr>
              <a:t>see </a:t>
            </a:r>
            <a:r>
              <a:rPr dirty="0" sz="1800" spc="-5">
                <a:latin typeface="Arial"/>
                <a:cs typeface="Arial"/>
              </a:rPr>
              <a:t>the source for </a:t>
            </a:r>
            <a:r>
              <a:rPr dirty="0" sz="1800" spc="-10">
                <a:latin typeface="Arial"/>
                <a:cs typeface="Arial"/>
              </a:rPr>
              <a:t>copying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conditions.</a:t>
            </a:r>
            <a:endParaRPr sz="1800">
              <a:latin typeface="Arial"/>
              <a:cs typeface="Arial"/>
            </a:endParaRPr>
          </a:p>
          <a:p>
            <a:pPr marL="206121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There is NO </a:t>
            </a:r>
            <a:r>
              <a:rPr dirty="0" sz="1800" spc="-15">
                <a:latin typeface="Arial"/>
                <a:cs typeface="Arial"/>
              </a:rPr>
              <a:t>warranty;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even for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MERCHANTABILITY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479" y="6234429"/>
            <a:ext cx="4773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FITNESS </a:t>
            </a:r>
            <a:r>
              <a:rPr dirty="0" sz="1800">
                <a:latin typeface="Arial"/>
                <a:cs typeface="Arial"/>
              </a:rPr>
              <a:t>FOR A </a:t>
            </a:r>
            <a:r>
              <a:rPr dirty="0" sz="1800" spc="-5">
                <a:latin typeface="Arial"/>
                <a:cs typeface="Arial"/>
              </a:rPr>
              <a:t>PARTICULAR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PURPOSE.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</a:t>
            </a:r>
            <a:r>
              <a:rPr dirty="0" spc="5"/>
              <a:t>s</a:t>
            </a:r>
            <a:r>
              <a:rPr dirty="0" spc="-5"/>
              <a:t>a</a:t>
            </a:r>
            <a:r>
              <a:rPr dirty="0"/>
              <a:t>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718820"/>
            <a:ext cx="8475980" cy="50203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Go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 Directory Contains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run Lex on a source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file,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flex (lex source</a:t>
            </a:r>
            <a:r>
              <a:rPr dirty="0" sz="3200" spc="-3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file.l)</a:t>
            </a:r>
            <a:endParaRPr sz="32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produces a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named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lex.yy.c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 C  program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for the lexical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analyzer.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compile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lex.yy.c,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gcc</a:t>
            </a:r>
            <a:r>
              <a:rPr dirty="0" sz="3200" spc="-1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lex.yy.c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 lexical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analyzer program,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a.exe </a:t>
            </a:r>
            <a:r>
              <a:rPr dirty="0" sz="3200">
                <a:solidFill>
                  <a:srgbClr val="FF6600"/>
                </a:solidFill>
                <a:latin typeface="Courier New"/>
                <a:cs typeface="Courier New"/>
              </a:rPr>
              <a:t>&lt; </a:t>
            </a: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input file </a:t>
            </a:r>
            <a:r>
              <a:rPr dirty="0" sz="3200">
                <a:solidFill>
                  <a:srgbClr val="FF6600"/>
                </a:solidFill>
                <a:latin typeface="Courier New"/>
                <a:cs typeface="Courier New"/>
              </a:rPr>
              <a:t>&gt; </a:t>
            </a: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output</a:t>
            </a:r>
            <a:r>
              <a:rPr dirty="0" sz="3200" spc="-8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file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079" y="40640"/>
            <a:ext cx="15703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E</a:t>
            </a:r>
            <a:r>
              <a:rPr dirty="0" sz="2800"/>
              <a:t>x</a:t>
            </a:r>
            <a:r>
              <a:rPr dirty="0" sz="2800" spc="-5"/>
              <a:t>am</a:t>
            </a:r>
            <a:r>
              <a:rPr dirty="0" sz="2800"/>
              <a:t>pl</a:t>
            </a:r>
            <a:r>
              <a:rPr dirty="0" sz="2800" spc="-10"/>
              <a:t>e</a:t>
            </a:r>
            <a:r>
              <a:rPr dirty="0" sz="280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502920"/>
            <a:ext cx="5514975" cy="208788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Ex1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numChars =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0, numWords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= 0, numLines =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%%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625" y="2565400"/>
            <a:ext cx="4281805" cy="11303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{numLines++;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numChars++;}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{numWords++; numChars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+=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yyleng;}</a:t>
            </a:r>
            <a:endParaRPr sz="2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{numChars++;}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65400"/>
            <a:ext cx="1239520" cy="22352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\n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[^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\t\n]+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%%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yylex();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775200"/>
            <a:ext cx="6532880" cy="18669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printf("%d\t%d\t%d\n",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numChars, numWords,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numLines);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yywrap(){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220" y="0"/>
            <a:ext cx="22339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mic Sans MS"/>
                <a:cs typeface="Comic Sans MS"/>
              </a:rPr>
              <a:t>Example </a:t>
            </a:r>
            <a:r>
              <a:rPr dirty="0" sz="2000" b="1">
                <a:latin typeface="Comic Sans MS"/>
                <a:cs typeface="Comic Sans MS"/>
              </a:rPr>
              <a:t>on</a:t>
            </a:r>
            <a:r>
              <a:rPr dirty="0" sz="2000" spc="-85" b="1">
                <a:latin typeface="Comic Sans MS"/>
                <a:cs typeface="Comic Sans MS"/>
              </a:rPr>
              <a:t> </a:t>
            </a:r>
            <a:r>
              <a:rPr dirty="0" sz="2000" b="1">
                <a:latin typeface="Comic Sans MS"/>
                <a:cs typeface="Comic Sans MS"/>
              </a:rPr>
              <a:t>Decaf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39" y="326390"/>
            <a:ext cx="3539490" cy="2159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Definitions Section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20300"/>
              </a:lnSpc>
              <a:spcBef>
                <a:spcPts val="1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/*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need this for the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call to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atof() below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*/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#include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&lt;math.h&gt;</a:t>
            </a:r>
            <a:endParaRPr sz="1600">
              <a:latin typeface="Arial"/>
              <a:cs typeface="Arial"/>
            </a:endParaRPr>
          </a:p>
          <a:p>
            <a:pPr marL="168910" marR="1667510" indent="-111760">
              <a:lnSpc>
                <a:spcPct val="1203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#include &lt;stdio.h&gt;  #include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&lt;stdlib.h&gt;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489"/>
              </a:spcBef>
            </a:pPr>
            <a:r>
              <a:rPr dirty="0" spc="-5"/>
              <a:t>[0-9]</a:t>
            </a:r>
          </a:p>
          <a:p>
            <a:pPr marL="167005">
              <a:lnSpc>
                <a:spcPct val="100000"/>
              </a:lnSpc>
              <a:spcBef>
                <a:spcPts val="390"/>
              </a:spcBef>
            </a:pPr>
            <a:r>
              <a:rPr dirty="0" spc="-5"/>
              <a:t>[a-zA-Z]</a:t>
            </a:r>
          </a:p>
          <a:p>
            <a:pPr marL="121920">
              <a:lnSpc>
                <a:spcPct val="100000"/>
              </a:lnSpc>
              <a:spcBef>
                <a:spcPts val="400"/>
              </a:spcBef>
            </a:pPr>
            <a:r>
              <a:rPr dirty="0" spc="-5"/>
              <a:t>[//]</a:t>
            </a:r>
          </a:p>
          <a:p>
            <a:pPr marL="111125">
              <a:lnSpc>
                <a:spcPct val="100000"/>
              </a:lnSpc>
              <a:spcBef>
                <a:spcPts val="390"/>
              </a:spcBef>
            </a:pPr>
            <a:r>
              <a:rPr dirty="0"/>
              <a:t>[</a:t>
            </a:r>
            <a:r>
              <a:rPr dirty="0" spc="-15"/>
              <a:t> </a:t>
            </a:r>
            <a:r>
              <a:rPr dirty="0"/>
              <a:t>]</a:t>
            </a:r>
          </a:p>
          <a:p>
            <a:pPr marL="88265">
              <a:lnSpc>
                <a:spcPct val="100000"/>
              </a:lnSpc>
              <a:spcBef>
                <a:spcPts val="400"/>
              </a:spcBef>
            </a:pPr>
            <a:r>
              <a:rPr dirty="0" spc="-5"/>
              <a:t>[\n]</a:t>
            </a:r>
          </a:p>
          <a:p>
            <a:pPr marL="66040">
              <a:lnSpc>
                <a:spcPct val="100000"/>
              </a:lnSpc>
              <a:spcBef>
                <a:spcPts val="400"/>
              </a:spcBef>
            </a:pPr>
            <a:r>
              <a:rPr dirty="0" spc="-10"/>
              <a:t>{LITTER}({LITTER}|{DIGIT}|_)*</a:t>
            </a:r>
          </a:p>
          <a:p>
            <a:pPr marL="76200" marR="5080" indent="-54610">
              <a:lnSpc>
                <a:spcPts val="2320"/>
              </a:lnSpc>
              <a:spcBef>
                <a:spcPts val="130"/>
              </a:spcBef>
            </a:pPr>
            <a:r>
              <a:rPr dirty="0" spc="-10"/>
              <a:t>{DIGIT}+(\.{DIGIT}+)?([Ee][+-]?{DIGIT}+)?  (0[xX])({DIGIT}|[a-fA-F])*</a:t>
            </a:r>
          </a:p>
          <a:p>
            <a:pPr marL="54610">
              <a:lnSpc>
                <a:spcPct val="100000"/>
              </a:lnSpc>
              <a:spcBef>
                <a:spcPts val="250"/>
              </a:spcBef>
            </a:pPr>
            <a:r>
              <a:rPr dirty="0" spc="-10"/>
              <a:t>(\"({LITTER}|{S})*\")</a:t>
            </a:r>
          </a:p>
          <a:p>
            <a:pPr marL="43180">
              <a:lnSpc>
                <a:spcPct val="100000"/>
              </a:lnSpc>
              <a:spcBef>
                <a:spcPts val="400"/>
              </a:spcBef>
            </a:pPr>
            <a:r>
              <a:rPr dirty="0" spc="-10"/>
              <a:t>[~!@#$%^&amp;*()_+|&gt;&lt;""''{}.,]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pc="-10"/>
              <a:t>(({LITTER}|{DIGIT}|{Sym}|{S}|{L})*)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pc="-10"/>
              <a:t>({C}+({LITTER}|{DIGIT}|{Sym}|{S})*{L})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461260"/>
            <a:ext cx="1021080" cy="3848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2260">
              <a:lnSpc>
                <a:spcPct val="1206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DIGIT  LI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  C</a:t>
            </a:r>
            <a:endParaRPr sz="1600">
              <a:latin typeface="Arial"/>
              <a:cs typeface="Arial"/>
            </a:endParaRPr>
          </a:p>
          <a:p>
            <a:pPr algn="just" marL="12700" marR="796290">
              <a:lnSpc>
                <a:spcPts val="232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  L  ID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endParaRPr sz="1600">
              <a:latin typeface="Arial"/>
              <a:cs typeface="Arial"/>
            </a:endParaRPr>
          </a:p>
          <a:p>
            <a:pPr marL="12700" marR="118110">
              <a:lnSpc>
                <a:spcPct val="1207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hex  String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Sym  C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Comment2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%%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220" y="0"/>
            <a:ext cx="22339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mic Sans MS"/>
                <a:cs typeface="Comic Sans MS"/>
              </a:rPr>
              <a:t>Example </a:t>
            </a:r>
            <a:r>
              <a:rPr dirty="0" sz="2000" b="1">
                <a:latin typeface="Comic Sans MS"/>
                <a:cs typeface="Comic Sans MS"/>
              </a:rPr>
              <a:t>on</a:t>
            </a:r>
            <a:r>
              <a:rPr dirty="0" sz="2000" spc="-85" b="1">
                <a:latin typeface="Comic Sans MS"/>
                <a:cs typeface="Comic Sans MS"/>
              </a:rPr>
              <a:t> </a:t>
            </a:r>
            <a:r>
              <a:rPr dirty="0" sz="2000" b="1">
                <a:latin typeface="Comic Sans MS"/>
                <a:cs typeface="Comic Sans MS"/>
              </a:rPr>
              <a:t>Decaf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26390"/>
            <a:ext cx="1810385" cy="6883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Rule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{DIGIT}+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040" y="694690"/>
            <a:ext cx="4740910" cy="6146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"An integer: %s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(%d)\n", yytext,atoi( yytext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0" y="1577340"/>
            <a:ext cx="93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165350"/>
            <a:ext cx="770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{d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595" y="2165350"/>
            <a:ext cx="93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700" y="2410460"/>
            <a:ext cx="4141470" cy="90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0" marR="5080" indent="-1027430">
              <a:lnSpc>
                <a:spcPct val="1203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 double: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%s (%g)\n",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yytext,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atof(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636009"/>
            <a:ext cx="4870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{h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x}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6476" y="3636009"/>
            <a:ext cx="93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6729" y="3881120"/>
            <a:ext cx="4346575" cy="6121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814069">
              <a:lnSpc>
                <a:spcPct val="100000"/>
              </a:lnSpc>
              <a:spcBef>
                <a:spcPts val="49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 Hexadecimal: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%s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\n",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4812029"/>
            <a:ext cx="6902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0595" y="4812029"/>
            <a:ext cx="93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2220" y="5106670"/>
            <a:ext cx="29000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 String: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%s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\n",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9300" y="5401309"/>
            <a:ext cx="93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5694679"/>
            <a:ext cx="1718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"/*"{Comment}+"*/"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3652" y="5694679"/>
            <a:ext cx="27470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/* eat up one-line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6231890"/>
            <a:ext cx="11563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{Comment2}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7772" y="6231890"/>
            <a:ext cx="27470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/* eat up one-line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220" y="0"/>
            <a:ext cx="22339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mic Sans MS"/>
                <a:cs typeface="Comic Sans MS"/>
              </a:rPr>
              <a:t>Example </a:t>
            </a:r>
            <a:r>
              <a:rPr dirty="0" sz="2000" b="1">
                <a:latin typeface="Comic Sans MS"/>
                <a:cs typeface="Comic Sans MS"/>
              </a:rPr>
              <a:t>on</a:t>
            </a:r>
            <a:r>
              <a:rPr dirty="0" sz="2000" spc="-85" b="1">
                <a:latin typeface="Comic Sans MS"/>
                <a:cs typeface="Comic Sans MS"/>
              </a:rPr>
              <a:t> </a:t>
            </a:r>
            <a:r>
              <a:rPr dirty="0" sz="2000" b="1">
                <a:latin typeface="Comic Sans MS"/>
                <a:cs typeface="Comic Sans MS"/>
              </a:rPr>
              <a:t>Decaf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389890"/>
            <a:ext cx="8765540" cy="415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Rule Section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Cont~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void|int|double|bool|string|class|interface|null|this|extends|implements|for|while|if|else|return|break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|new|NewArray|Print|ReadInteger|ReadLine|true|false</a:t>
            </a:r>
            <a:endParaRPr sz="1600">
              <a:latin typeface="Arial"/>
              <a:cs typeface="Arial"/>
            </a:endParaRPr>
          </a:p>
          <a:p>
            <a:pPr marL="2381250">
              <a:lnSpc>
                <a:spcPct val="100000"/>
              </a:lnSpc>
              <a:spcBef>
                <a:spcPts val="400"/>
              </a:spcBef>
              <a:tabLst>
                <a:tab pos="2672715" algn="l"/>
                <a:tab pos="5937250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keyword: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%s\n",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);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4900" algn="l"/>
                <a:tab pos="26676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{ID}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"An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identifier: %s\n",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);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"+"|"-"|"*"|"/"|"="|"=="|"&lt;"|"&lt;="|"&gt;"|"&gt;="|"!="|"&amp;&amp;"|"||"|"!"|";"|","|"."|"["|"]"|"("|")"|"{"|"}"</a:t>
            </a:r>
            <a:endParaRPr sz="1600">
              <a:latin typeface="Arial"/>
              <a:cs typeface="Arial"/>
            </a:endParaRPr>
          </a:p>
          <a:p>
            <a:pPr marL="2381250">
              <a:lnSpc>
                <a:spcPct val="100000"/>
              </a:lnSpc>
              <a:spcBef>
                <a:spcPts val="400"/>
              </a:spcBef>
              <a:tabLst>
                <a:tab pos="588454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printf( "An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operator: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%s\n",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yytext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);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4800600">
              <a:lnSpc>
                <a:spcPct val="241100"/>
              </a:lnSpc>
              <a:spcBef>
                <a:spcPts val="5"/>
              </a:spcBef>
              <a:tabLst>
                <a:tab pos="1144905" algn="l"/>
                <a:tab pos="123380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"{"[^}\n]*"}"	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/*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eat up one-line comments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*/  [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\t\n]+	/* eat up whitespace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864100"/>
            <a:ext cx="1244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724" y="5016500"/>
            <a:ext cx="44665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{printf( "Unrecognized character: %s\n",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yytext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);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634990"/>
            <a:ext cx="386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220" y="0"/>
            <a:ext cx="22339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mic Sans MS"/>
                <a:cs typeface="Comic Sans MS"/>
              </a:rPr>
              <a:t>Example </a:t>
            </a:r>
            <a:r>
              <a:rPr dirty="0" sz="2000" b="1">
                <a:latin typeface="Comic Sans MS"/>
                <a:cs typeface="Comic Sans MS"/>
              </a:rPr>
              <a:t>on</a:t>
            </a:r>
            <a:r>
              <a:rPr dirty="0" sz="2000" spc="-85" b="1">
                <a:latin typeface="Comic Sans MS"/>
                <a:cs typeface="Comic Sans MS"/>
              </a:rPr>
              <a:t> </a:t>
            </a:r>
            <a:r>
              <a:rPr dirty="0" sz="2000" b="1">
                <a:latin typeface="Comic Sans MS"/>
                <a:cs typeface="Comic Sans MS"/>
              </a:rPr>
              <a:t>Decaf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389890"/>
            <a:ext cx="2503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User Code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934" y="2216150"/>
            <a:ext cx="25977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/*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skip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over program name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990599"/>
            <a:ext cx="1616075" cy="178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main( argc,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argv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argc;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**argv;</a:t>
            </a:r>
            <a:endParaRPr sz="16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8760" marR="40005">
              <a:lnSpc>
                <a:spcPct val="1208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++argv,</a:t>
            </a:r>
            <a:r>
              <a:rPr dirty="0" sz="1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--argc;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if (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argc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&gt; 0</a:t>
            </a:r>
            <a:r>
              <a:rPr dirty="0" sz="1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753359"/>
            <a:ext cx="3042920" cy="29679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50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yyin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fopen( argv[0], "r"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39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yyin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stdin;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yylex();</a:t>
            </a:r>
            <a:endParaRPr sz="16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yywrap(){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1;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010" y="833120"/>
            <a:ext cx="34766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dirty="0" spc="-5"/>
              <a:t>is</a:t>
            </a:r>
            <a:r>
              <a:rPr dirty="0" spc="-80"/>
              <a:t> </a:t>
            </a:r>
            <a:r>
              <a:rPr dirty="0" spc="-10"/>
              <a:t>Lex?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964690"/>
            <a:ext cx="7561580" cy="44107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 a </a:t>
            </a:r>
            <a:r>
              <a:rPr dirty="0" sz="3200" i="1">
                <a:solidFill>
                  <a:srgbClr val="FF9900"/>
                </a:solidFill>
                <a:latin typeface="Arial"/>
                <a:cs typeface="Arial"/>
              </a:rPr>
              <a:t>lexical analyzer  </a:t>
            </a:r>
            <a:r>
              <a:rPr dirty="0" sz="3200" i="1">
                <a:solidFill>
                  <a:srgbClr val="FF9900"/>
                </a:solidFill>
                <a:latin typeface="Arial"/>
                <a:cs typeface="Arial"/>
              </a:rPr>
              <a:t>(scanner)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is to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break up an input stream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tokens(</a:t>
            </a:r>
            <a:r>
              <a:rPr dirty="0" sz="3200" b="1">
                <a:solidFill>
                  <a:srgbClr val="FF6600"/>
                </a:solidFill>
                <a:latin typeface="Arial"/>
                <a:cs typeface="Arial"/>
              </a:rPr>
              <a:t>tokenize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 streams)</a:t>
            </a:r>
            <a:r>
              <a:rPr dirty="0" sz="3200" spc="5" i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dirty="0" sz="32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i="1">
                <a:solidFill>
                  <a:srgbClr val="FFFFFF"/>
                </a:solidFill>
                <a:latin typeface="Arial"/>
                <a:cs typeface="Arial"/>
              </a:rPr>
              <a:t>:-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dirty="0" sz="2800">
                <a:solidFill>
                  <a:srgbClr val="FF6600"/>
                </a:solidFill>
                <a:latin typeface="Courier New"/>
                <a:cs typeface="Courier New"/>
              </a:rPr>
              <a:t>a </a:t>
            </a:r>
            <a:r>
              <a:rPr dirty="0" sz="2800">
                <a:solidFill>
                  <a:srgbClr val="3333CC"/>
                </a:solidFill>
                <a:latin typeface="Courier New"/>
                <a:cs typeface="Courier New"/>
              </a:rPr>
              <a:t>= </a:t>
            </a:r>
            <a:r>
              <a:rPr dirty="0" sz="2800">
                <a:solidFill>
                  <a:srgbClr val="FF6600"/>
                </a:solidFill>
                <a:latin typeface="Courier New"/>
                <a:cs typeface="Courier New"/>
              </a:rPr>
              <a:t>b </a:t>
            </a:r>
            <a:r>
              <a:rPr dirty="0" sz="2800">
                <a:solidFill>
                  <a:srgbClr val="009900"/>
                </a:solidFill>
                <a:latin typeface="Courier New"/>
                <a:cs typeface="Courier New"/>
              </a:rPr>
              <a:t>+ </a:t>
            </a:r>
            <a:r>
              <a:rPr dirty="0" sz="2800">
                <a:solidFill>
                  <a:srgbClr val="FF6600"/>
                </a:solidFill>
                <a:latin typeface="Courier New"/>
                <a:cs typeface="Courier New"/>
              </a:rPr>
              <a:t>c </a:t>
            </a:r>
            <a:r>
              <a:rPr dirty="0" sz="2800">
                <a:solidFill>
                  <a:srgbClr val="66CCFF"/>
                </a:solidFill>
                <a:latin typeface="Courier New"/>
                <a:cs typeface="Courier New"/>
              </a:rPr>
              <a:t>*</a:t>
            </a:r>
            <a:r>
              <a:rPr dirty="0" sz="2800" spc="-45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FF6600"/>
                </a:solidFill>
                <a:latin typeface="Courier New"/>
                <a:cs typeface="Courier New"/>
              </a:rPr>
              <a:t>d</a:t>
            </a:r>
            <a:r>
              <a:rPr dirty="0" sz="2800" spc="-5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ID </a:t>
            </a:r>
            <a:r>
              <a:rPr dirty="0" sz="2800" spc="-5">
                <a:solidFill>
                  <a:srgbClr val="3333CC"/>
                </a:solidFill>
                <a:latin typeface="Arial"/>
                <a:cs typeface="Arial"/>
              </a:rPr>
              <a:t>ASSIGN </a:t>
            </a: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ID </a:t>
            </a:r>
            <a:r>
              <a:rPr dirty="0" sz="2800" spc="-10">
                <a:solidFill>
                  <a:srgbClr val="009900"/>
                </a:solidFill>
                <a:latin typeface="Arial"/>
                <a:cs typeface="Arial"/>
              </a:rPr>
              <a:t>PLUS </a:t>
            </a: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ID </a:t>
            </a:r>
            <a:r>
              <a:rPr dirty="0" sz="2800" spc="-10">
                <a:solidFill>
                  <a:srgbClr val="66CCFF"/>
                </a:solidFill>
                <a:latin typeface="Arial"/>
                <a:cs typeface="Arial"/>
              </a:rPr>
              <a:t>MULT </a:t>
            </a: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ID</a:t>
            </a:r>
            <a:r>
              <a:rPr dirty="0" sz="2800" spc="-35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SEMI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marR="1123950" indent="-342900">
              <a:lnSpc>
                <a:spcPts val="345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Lex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utility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 help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rapidly 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generate your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scanners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19" y="2073909"/>
            <a:ext cx="61931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  <a:latin typeface="Comic Sans MS"/>
                <a:cs typeface="Comic Sans MS"/>
              </a:rPr>
              <a:t>Run The </a:t>
            </a:r>
            <a:r>
              <a:rPr dirty="0" sz="4400">
                <a:solidFill>
                  <a:srgbClr val="FFFFFF"/>
                </a:solidFill>
                <a:latin typeface="Comic Sans MS"/>
                <a:cs typeface="Comic Sans MS"/>
              </a:rPr>
              <a:t>Decaf</a:t>
            </a:r>
            <a:r>
              <a:rPr dirty="0" sz="4400" spc="-6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4400" spc="-5">
                <a:solidFill>
                  <a:srgbClr val="FFFFFF"/>
                </a:solidFill>
                <a:latin typeface="Comic Sans MS"/>
                <a:cs typeface="Comic Sans MS"/>
              </a:rPr>
              <a:t>Example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05710" y="3415029"/>
            <a:ext cx="34963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Comic Sans MS"/>
                <a:cs typeface="Comic Sans MS"/>
              </a:rPr>
              <a:t>Run It With </a:t>
            </a:r>
            <a:r>
              <a:rPr dirty="0" sz="3200">
                <a:solidFill>
                  <a:srgbClr val="FFFFFF"/>
                </a:solidFill>
                <a:latin typeface="Comic Sans MS"/>
                <a:cs typeface="Comic Sans MS"/>
              </a:rPr>
              <a:t>Me</a:t>
            </a:r>
            <a:r>
              <a:rPr dirty="0" sz="32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200" spc="680">
                <a:solidFill>
                  <a:srgbClr val="FFFFFF"/>
                </a:solidFill>
                <a:latin typeface="Symbol"/>
                <a:cs typeface="Symbol"/>
              </a:rPr>
              <a:t>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33120"/>
            <a:ext cx="4413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</a:t>
            </a:r>
            <a:r>
              <a:rPr dirty="0" spc="-55"/>
              <a:t> </a:t>
            </a:r>
            <a:r>
              <a:rPr dirty="0" spc="-5"/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8980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2310129"/>
            <a:ext cx="5406390" cy="129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ts val="3454"/>
              </a:lnSpc>
              <a:spcBef>
                <a:spcPts val="100"/>
              </a:spcBef>
              <a:tabLst>
                <a:tab pos="2200275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lex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yacc	2nd_edition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John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79900"/>
              </a:lnSpc>
              <a:spcBef>
                <a:spcPts val="38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R.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Levine, Tony Mason,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Doug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Brown,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O’reilly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065270"/>
            <a:ext cx="5305425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Mastering Regular</a:t>
            </a:r>
            <a:r>
              <a:rPr dirty="0" sz="2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Jeffrey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E.F.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Friedl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O’Reilly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baseline="3472" sz="36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ISBN:</a:t>
            </a:r>
            <a:r>
              <a:rPr dirty="0" sz="24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1-56592-257-3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0559" y="1483360"/>
            <a:ext cx="1384300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0559" y="4292600"/>
            <a:ext cx="1380490" cy="18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6430" y="628269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769" y="4366259"/>
            <a:ext cx="7056120" cy="1078230"/>
          </a:xfrm>
          <a:custGeom>
            <a:avLst/>
            <a:gdLst/>
            <a:ahLst/>
            <a:cxnLst/>
            <a:rect l="l" t="t" r="r" b="b"/>
            <a:pathLst>
              <a:path w="7056120" h="1078229">
                <a:moveTo>
                  <a:pt x="7056120" y="0"/>
                </a:moveTo>
                <a:lnTo>
                  <a:pt x="0" y="0"/>
                </a:lnTo>
                <a:lnTo>
                  <a:pt x="0" y="1078230"/>
                </a:lnTo>
                <a:lnTo>
                  <a:pt x="7056120" y="1078230"/>
                </a:lnTo>
                <a:lnTo>
                  <a:pt x="705612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29959" y="4615179"/>
            <a:ext cx="1280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1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ona</a:t>
            </a: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769" y="2781300"/>
            <a:ext cx="7056120" cy="1583690"/>
          </a:xfrm>
          <a:custGeom>
            <a:avLst/>
            <a:gdLst/>
            <a:ahLst/>
            <a:cxnLst/>
            <a:rect l="l" t="t" r="r" b="b"/>
            <a:pathLst>
              <a:path w="7056120" h="1583689">
                <a:moveTo>
                  <a:pt x="7056120" y="0"/>
                </a:moveTo>
                <a:lnTo>
                  <a:pt x="0" y="0"/>
                </a:lnTo>
                <a:lnTo>
                  <a:pt x="0" y="1583689"/>
                </a:lnTo>
                <a:lnTo>
                  <a:pt x="7056120" y="1583689"/>
                </a:lnTo>
                <a:lnTo>
                  <a:pt x="70561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17259" y="3389629"/>
            <a:ext cx="1345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(re</a:t>
            </a:r>
            <a:r>
              <a:rPr dirty="0" sz="2400" spc="-10">
                <a:latin typeface="Arial"/>
                <a:cs typeface="Arial"/>
              </a:rPr>
              <a:t>qu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re</a:t>
            </a:r>
            <a:r>
              <a:rPr dirty="0" sz="2400" spc="-10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9510" y="699770"/>
            <a:ext cx="6812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Structure </a:t>
            </a:r>
            <a:r>
              <a:rPr dirty="0"/>
              <a:t>of </a:t>
            </a:r>
            <a:r>
              <a:rPr dirty="0" spc="-5"/>
              <a:t>Lex</a:t>
            </a:r>
            <a:r>
              <a:rPr dirty="0" spc="-80"/>
              <a:t> </a:t>
            </a:r>
            <a:r>
              <a:rPr dirty="0"/>
              <a:t>Program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2559"/>
            <a:ext cx="8030209" cy="122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Lex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source is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separated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three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sections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%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020"/>
              </a:lnSpc>
            </a:pPr>
            <a:r>
              <a:rPr dirty="0" sz="2800">
                <a:solidFill>
                  <a:srgbClr val="FF6600"/>
                </a:solidFill>
                <a:latin typeface="Arial"/>
                <a:cs typeface="Arial"/>
              </a:rPr>
              <a:t>%</a:t>
            </a:r>
            <a:r>
              <a:rPr dirty="0" sz="2800" spc="-15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delimiters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 Lex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605027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6116984"/>
            <a:ext cx="682561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ts val="3105"/>
              </a:lnSpc>
              <a:spcBef>
                <a:spcPts val="295"/>
              </a:spcBef>
              <a:tabLst>
                <a:tab pos="5796280" algn="l"/>
              </a:tabLst>
            </a:pPr>
            <a:r>
              <a:rPr dirty="0" baseline="10912" sz="4200" spc="-1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baseline="10912" sz="4200" spc="-322">
                <a:solidFill>
                  <a:srgbClr val="FFFFFF"/>
                </a:solidFill>
                <a:latin typeface="Arial"/>
                <a:cs typeface="Arial"/>
              </a:rPr>
              <a:t>absolut</a:t>
            </a:r>
            <a:r>
              <a:rPr dirty="0" sz="1400" spc="-215">
                <a:solidFill>
                  <a:srgbClr val="99FF66"/>
                </a:solidFill>
                <a:latin typeface="Times New Roman"/>
                <a:cs typeface="Times New Roman"/>
              </a:rPr>
              <a:t>PL</a:t>
            </a:r>
            <a:r>
              <a:rPr dirty="0" baseline="10912" sz="4200" spc="-322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215">
                <a:solidFill>
                  <a:srgbClr val="99FF66"/>
                </a:solidFill>
                <a:latin typeface="Times New Roman"/>
                <a:cs typeface="Times New Roman"/>
              </a:rPr>
              <a:t>Lab</a:t>
            </a:r>
            <a:r>
              <a:rPr dirty="0" baseline="10912" sz="4200" spc="-322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215">
                <a:solidFill>
                  <a:srgbClr val="99FF66"/>
                </a:solidFill>
                <a:latin typeface="Times New Roman"/>
                <a:cs typeface="Times New Roman"/>
              </a:rPr>
              <a:t>,  </a:t>
            </a:r>
            <a:r>
              <a:rPr dirty="0" sz="1400" spc="-155">
                <a:solidFill>
                  <a:srgbClr val="99FF66"/>
                </a:solidFill>
                <a:latin typeface="Times New Roman"/>
                <a:cs typeface="Times New Roman"/>
              </a:rPr>
              <a:t> </a:t>
            </a:r>
            <a:r>
              <a:rPr dirty="0" sz="1400" spc="-405">
                <a:solidFill>
                  <a:srgbClr val="99FF66"/>
                </a:solidFill>
                <a:latin typeface="Times New Roman"/>
                <a:cs typeface="Times New Roman"/>
              </a:rPr>
              <a:t>N</a:t>
            </a:r>
            <a:r>
              <a:rPr dirty="0" baseline="10912" sz="4200" spc="-607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405">
                <a:solidFill>
                  <a:srgbClr val="99FF66"/>
                </a:solidFill>
                <a:latin typeface="Times New Roman"/>
                <a:cs typeface="Times New Roman"/>
              </a:rPr>
              <a:t>T</a:t>
            </a:r>
            <a:r>
              <a:rPr dirty="0" baseline="10912" sz="4200" spc="-607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z="1400" spc="-405">
                <a:solidFill>
                  <a:srgbClr val="99FF66"/>
                </a:solidFill>
                <a:latin typeface="Times New Roman"/>
                <a:cs typeface="Times New Roman"/>
              </a:rPr>
              <a:t>HU</a:t>
            </a:r>
            <a:r>
              <a:rPr dirty="0" baseline="10912" sz="4200" spc="-607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405">
                <a:solidFill>
                  <a:srgbClr val="99FF66"/>
                </a:solidFill>
                <a:latin typeface="Times New Roman"/>
                <a:cs typeface="Times New Roman"/>
              </a:rPr>
              <a:t>,Cs</a:t>
            </a:r>
            <a:r>
              <a:rPr dirty="0" baseline="10912" sz="4200" spc="-607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dirty="0" sz="1400" spc="-405">
                <a:solidFill>
                  <a:srgbClr val="99FF66"/>
                </a:solidFill>
                <a:latin typeface="Times New Roman"/>
                <a:cs typeface="Times New Roman"/>
              </a:rPr>
              <a:t>2403</a:t>
            </a:r>
            <a:r>
              <a:rPr dirty="0" sz="1400" spc="40">
                <a:solidFill>
                  <a:srgbClr val="99FF66"/>
                </a:solidFill>
                <a:latin typeface="Times New Roman"/>
                <a:cs typeface="Times New Roman"/>
              </a:rPr>
              <a:t> 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Prog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r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amming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L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a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ogr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nguage</a:t>
            </a:r>
            <a:r>
              <a:rPr dirty="0" baseline="10912" sz="4200" spc="-427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dirty="0" sz="1400" spc="-285">
                <a:solidFill>
                  <a:srgbClr val="99FF66"/>
                </a:solidFill>
                <a:latin typeface="Times New Roman"/>
                <a:cs typeface="Times New Roman"/>
              </a:rPr>
              <a:t>s	</a:t>
            </a:r>
            <a:r>
              <a:rPr dirty="0" baseline="10912" sz="4200" spc="-7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baseline="10912" sz="420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912" sz="4200" spc="-7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endParaRPr baseline="10912"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769" y="2781300"/>
            <a:ext cx="7057390" cy="2663190"/>
          </a:xfrm>
          <a:custGeom>
            <a:avLst/>
            <a:gdLst/>
            <a:ahLst/>
            <a:cxnLst/>
            <a:rect l="l" t="t" r="r" b="b"/>
            <a:pathLst>
              <a:path w="7057390" h="2663190">
                <a:moveTo>
                  <a:pt x="3528059" y="2663190"/>
                </a:moveTo>
                <a:lnTo>
                  <a:pt x="0" y="2663190"/>
                </a:lnTo>
                <a:lnTo>
                  <a:pt x="0" y="0"/>
                </a:lnTo>
                <a:lnTo>
                  <a:pt x="7057389" y="0"/>
                </a:lnTo>
                <a:lnTo>
                  <a:pt x="7057389" y="2663190"/>
                </a:lnTo>
                <a:lnTo>
                  <a:pt x="3528059" y="26631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4239" y="2881629"/>
            <a:ext cx="44145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ourier New"/>
                <a:cs typeface="Courier New"/>
              </a:rPr>
              <a:t>{definitions}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%%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Courier New"/>
                <a:cs typeface="Courier New"/>
              </a:rPr>
              <a:t>{transition</a:t>
            </a:r>
            <a:r>
              <a:rPr dirty="0" sz="3200" spc="-95">
                <a:latin typeface="Courier New"/>
                <a:cs typeface="Courier New"/>
              </a:rPr>
              <a:t> </a:t>
            </a:r>
            <a:r>
              <a:rPr dirty="0" sz="3200" spc="-5">
                <a:latin typeface="Courier New"/>
                <a:cs typeface="Courier New"/>
              </a:rPr>
              <a:t>rules}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4344670"/>
            <a:ext cx="2694940" cy="999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3835"/>
              </a:lnSpc>
              <a:spcBef>
                <a:spcPts val="100"/>
              </a:spcBef>
            </a:pPr>
            <a:r>
              <a:rPr dirty="0" sz="3200" spc="-5">
                <a:solidFill>
                  <a:srgbClr val="FF6600"/>
                </a:solidFill>
                <a:latin typeface="Courier New"/>
                <a:cs typeface="Courier New"/>
              </a:rPr>
              <a:t>%%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35"/>
              </a:lnSpc>
            </a:pPr>
            <a:r>
              <a:rPr dirty="0" sz="3200" spc="-5">
                <a:latin typeface="Courier New"/>
                <a:cs typeface="Courier New"/>
              </a:rPr>
              <a:t>{user</a:t>
            </a:r>
            <a:r>
              <a:rPr dirty="0" sz="3200" spc="-95">
                <a:latin typeface="Courier New"/>
                <a:cs typeface="Courier New"/>
              </a:rPr>
              <a:t> </a:t>
            </a:r>
            <a:r>
              <a:rPr dirty="0" sz="3200" spc="-5">
                <a:latin typeface="Courier New"/>
                <a:cs typeface="Courier New"/>
              </a:rPr>
              <a:t>Code}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6769" y="6093459"/>
            <a:ext cx="7058659" cy="504190"/>
          </a:xfrm>
          <a:prstGeom prst="rect">
            <a:avLst/>
          </a:prstGeom>
          <a:solidFill>
            <a:srgbClr val="CCFFFF"/>
          </a:solidFill>
          <a:ln w="9344">
            <a:solidFill>
              <a:srgbClr val="00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latin typeface="Arial"/>
                <a:cs typeface="Arial"/>
              </a:rPr>
              <a:t>%%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833120"/>
            <a:ext cx="29019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Definitions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99262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2014220"/>
            <a:ext cx="657923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Declarations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 ordinary C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,constants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Libraries.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989579"/>
            <a:ext cx="2357120" cy="186563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%{</a:t>
            </a:r>
            <a:endParaRPr sz="2000">
              <a:latin typeface="Arial"/>
              <a:cs typeface="Arial"/>
            </a:endParaRPr>
          </a:p>
          <a:p>
            <a:pPr marL="82550" marR="5080" indent="-69850">
              <a:lnSpc>
                <a:spcPct val="1206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#include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&lt;math.h&gt;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#include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&lt;stdio.h&gt;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#include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&lt;stdlib.h&gt;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%}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1561" y="4931409"/>
            <a:ext cx="28975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8570" algn="l"/>
              </a:tabLst>
            </a:pP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name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855210"/>
            <a:ext cx="7432675" cy="1153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8630" indent="-455930">
              <a:lnSpc>
                <a:spcPct val="100000"/>
              </a:lnSpc>
              <a:spcBef>
                <a:spcPts val="700"/>
              </a:spcBef>
              <a:buChar char="•"/>
              <a:tabLst>
                <a:tab pos="467995" algn="l"/>
                <a:tab pos="46863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flex definitions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:-</a:t>
            </a:r>
            <a:endParaRPr sz="3200">
              <a:latin typeface="Arial"/>
              <a:cs typeface="Arial"/>
            </a:endParaRPr>
          </a:p>
          <a:p>
            <a:pPr marL="2268220">
              <a:lnSpc>
                <a:spcPct val="100000"/>
              </a:lnSpc>
              <a:spcBef>
                <a:spcPts val="600"/>
              </a:spcBef>
              <a:tabLst>
                <a:tab pos="3530600" algn="l"/>
                <a:tab pos="4798695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Digit	[0-9]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(Regular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Definition)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9557"/>
            <a:ext cx="8346440" cy="1456055"/>
          </a:xfrm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algn="ctr" marR="268605">
              <a:lnSpc>
                <a:spcPct val="100000"/>
              </a:lnSpc>
              <a:spcBef>
                <a:spcPts val="1700"/>
              </a:spcBef>
            </a:pPr>
            <a:r>
              <a:rPr dirty="0" spc="-5"/>
              <a:t>Operators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800">
                <a:solidFill>
                  <a:srgbClr val="FF6600"/>
                </a:solidFill>
                <a:latin typeface="Courier New"/>
                <a:cs typeface="Courier New"/>
              </a:rPr>
              <a:t>“ \ [ ] ^ - ? . * + | ( ) $ / { } % &lt;</a:t>
            </a:r>
            <a:r>
              <a:rPr dirty="0" sz="2800" spc="-19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FF66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2663190"/>
            <a:ext cx="8030845" cy="285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2804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are to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be used as text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characters,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  escape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FFFFFF"/>
                </a:solidFill>
                <a:latin typeface="Courier New"/>
                <a:cs typeface="Courier New"/>
              </a:rPr>
              <a:t>\$</a:t>
            </a:r>
            <a:r>
              <a:rPr dirty="0" sz="2800" spc="-6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2800" spc="-5">
                <a:solidFill>
                  <a:srgbClr val="FFFFFF"/>
                </a:solidFill>
                <a:latin typeface="Courier New"/>
                <a:cs typeface="Courier New"/>
              </a:rPr>
              <a:t>“$”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FFFFFF"/>
                </a:solidFill>
                <a:latin typeface="Courier New"/>
                <a:cs typeface="Courier New"/>
              </a:rPr>
              <a:t>\\</a:t>
            </a:r>
            <a:r>
              <a:rPr dirty="0" sz="2800" spc="-6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2800" spc="-5">
                <a:solidFill>
                  <a:srgbClr val="FFFFFF"/>
                </a:solidFill>
                <a:latin typeface="Courier New"/>
                <a:cs typeface="Courier New"/>
              </a:rPr>
              <a:t>“\”</a:t>
            </a:r>
            <a:endParaRPr sz="2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Every character but </a:t>
            </a:r>
            <a:r>
              <a:rPr dirty="0" sz="2800" i="1">
                <a:solidFill>
                  <a:srgbClr val="FF6600"/>
                </a:solidFill>
                <a:latin typeface="Arial"/>
                <a:cs typeface="Arial"/>
              </a:rPr>
              <a:t>blank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800" spc="-5" i="1">
                <a:solidFill>
                  <a:srgbClr val="FF6600"/>
                </a:solidFill>
                <a:latin typeface="Arial"/>
                <a:cs typeface="Arial"/>
              </a:rPr>
              <a:t>tab </a:t>
            </a: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(</a:t>
            </a:r>
            <a:r>
              <a:rPr dirty="0" sz="2800" spc="-5">
                <a:solidFill>
                  <a:srgbClr val="FF6600"/>
                </a:solidFill>
                <a:latin typeface="Courier New"/>
                <a:cs typeface="Courier New"/>
              </a:rPr>
              <a:t>\t</a:t>
            </a: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)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800" spc="-5" i="1">
                <a:solidFill>
                  <a:srgbClr val="FF6600"/>
                </a:solidFill>
                <a:latin typeface="Arial"/>
                <a:cs typeface="Arial"/>
              </a:rPr>
              <a:t>newline </a:t>
            </a: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(</a:t>
            </a:r>
            <a:r>
              <a:rPr dirty="0" sz="2800" spc="-5">
                <a:solidFill>
                  <a:srgbClr val="FF6600"/>
                </a:solidFill>
                <a:latin typeface="Courier New"/>
                <a:cs typeface="Courier New"/>
              </a:rPr>
              <a:t>\n</a:t>
            </a:r>
            <a:r>
              <a:rPr dirty="0" sz="2800" spc="-5">
                <a:solidFill>
                  <a:srgbClr val="FF6600"/>
                </a:solidFill>
                <a:latin typeface="Arial"/>
                <a:cs typeface="Arial"/>
              </a:rPr>
              <a:t>)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and the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670" y="833120"/>
            <a:ext cx="4512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Translation</a:t>
            </a:r>
            <a:r>
              <a:rPr dirty="0" spc="-80"/>
              <a:t> </a:t>
            </a:r>
            <a:r>
              <a:rPr dirty="0" spc="-5"/>
              <a:t>Rules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2100" y="2033270"/>
            <a:ext cx="42570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79" y="2673350"/>
            <a:ext cx="11709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4350" y="2622550"/>
            <a:ext cx="16071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{ action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010" y="3799840"/>
            <a:ext cx="52247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actions are C/C++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129" y="4878070"/>
            <a:ext cx="1615440" cy="120142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[0-9]+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{DIGIT}+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162" y="4878070"/>
            <a:ext cx="4358005" cy="120142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return(Integer);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79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return(Integer);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6529" y="6351580"/>
            <a:ext cx="3500754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PLLab, 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NTHU,Cs2403 </a:t>
            </a:r>
            <a:r>
              <a:rPr dirty="0" sz="1400" spc="-5">
                <a:solidFill>
                  <a:srgbClr val="99FF66"/>
                </a:solidFill>
                <a:latin typeface="Times New Roman"/>
                <a:cs typeface="Times New Roman"/>
              </a:rPr>
              <a:t>Programming</a:t>
            </a:r>
            <a:r>
              <a:rPr dirty="0" sz="1400" spc="-25">
                <a:solidFill>
                  <a:srgbClr val="99FF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FF66"/>
                </a:solidFill>
                <a:latin typeface="Times New Roman"/>
                <a:cs typeface="Times New Roman"/>
              </a:rPr>
              <a:t>Languages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6430" y="628269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B1B1B1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539" y="260350"/>
            <a:ext cx="67576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 Subroutines</a:t>
            </a:r>
            <a:r>
              <a:rPr dirty="0" spc="-35"/>
              <a:t> </a:t>
            </a:r>
            <a:r>
              <a:rPr dirty="0" spc="-5"/>
              <a:t>Section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4869" y="1162050"/>
            <a:ext cx="7366000" cy="15646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can use your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Lex routines in the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ways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use routines in other programming  languages (Create functions, identifiers)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dirty="0" sz="2800">
                <a:solidFill>
                  <a:srgbClr val="FF9900"/>
                </a:solidFill>
                <a:latin typeface="Arial"/>
                <a:cs typeface="Arial"/>
              </a:rPr>
              <a:t>main()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placed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130" y="2928620"/>
            <a:ext cx="7071359" cy="366776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90"/>
              </a:lnSpc>
            </a:pPr>
            <a:r>
              <a:rPr dirty="0" sz="2000" spc="-5">
                <a:latin typeface="Courier New"/>
                <a:cs typeface="Courier New"/>
              </a:rPr>
              <a:t>%{</a:t>
            </a:r>
            <a:endParaRPr sz="20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Courier New"/>
                <a:cs typeface="Courier New"/>
              </a:rPr>
              <a:t>void print(String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x);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Courier New"/>
                <a:cs typeface="Courier New"/>
              </a:rPr>
              <a:t>%}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dirty="0" sz="2000" spc="-5">
                <a:latin typeface="Courier New"/>
                <a:cs typeface="Courier New"/>
              </a:rPr>
              <a:t>%%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  <a:tabLst>
                <a:tab pos="1917064" algn="l"/>
              </a:tabLst>
            </a:pPr>
            <a:r>
              <a:rPr dirty="0" sz="2000" spc="-5">
                <a:latin typeface="Courier New"/>
                <a:cs typeface="Courier New"/>
              </a:rPr>
              <a:t>{letter}+	print(“ID”);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Courier New"/>
                <a:cs typeface="Courier New"/>
              </a:rPr>
              <a:t>%%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solidFill>
                  <a:srgbClr val="FF6600"/>
                </a:solidFill>
                <a:latin typeface="Courier New"/>
                <a:cs typeface="Courier New"/>
              </a:rPr>
              <a:t>main()</a:t>
            </a:r>
            <a:r>
              <a:rPr dirty="0" sz="2000" spc="-1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solidFill>
                  <a:srgbClr val="FF6600"/>
                </a:solidFill>
                <a:latin typeface="Courier New"/>
                <a:cs typeface="Courier New"/>
              </a:rPr>
              <a:t>yylex();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31800" marR="3622040" indent="-342900">
              <a:lnSpc>
                <a:spcPct val="100800"/>
              </a:lnSpc>
            </a:pPr>
            <a:r>
              <a:rPr dirty="0" sz="2000" spc="-5">
                <a:latin typeface="Courier New"/>
                <a:cs typeface="Courier New"/>
              </a:rPr>
              <a:t>void print(String x) </a:t>
            </a:r>
            <a:r>
              <a:rPr dirty="0" sz="2000">
                <a:latin typeface="Courier New"/>
                <a:cs typeface="Courier New"/>
              </a:rPr>
              <a:t>{  </a:t>
            </a:r>
            <a:r>
              <a:rPr dirty="0" sz="2000" spc="-5">
                <a:latin typeface="Courier New"/>
                <a:cs typeface="Courier New"/>
              </a:rPr>
              <a:t>printf(x);</a:t>
            </a:r>
            <a:endParaRPr sz="2000">
              <a:latin typeface="Courier New"/>
              <a:cs typeface="Courier New"/>
            </a:endParaRPr>
          </a:p>
          <a:p>
            <a:pPr marL="88900">
              <a:lnSpc>
                <a:spcPts val="2390"/>
              </a:lnSpc>
              <a:spcBef>
                <a:spcPts val="2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820" y="833120"/>
            <a:ext cx="51581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 Overview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5"/>
              <a:t>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1820" y="2275839"/>
            <a:ext cx="2807970" cy="64770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64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Lex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1820" y="3429000"/>
            <a:ext cx="2807970" cy="64770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63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820" y="4580890"/>
            <a:ext cx="2807970" cy="64897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a.out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59" y="2167890"/>
            <a:ext cx="255587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7225" algn="l"/>
                <a:tab pos="254254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Lex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source	</a:t>
            </a:r>
            <a:r>
              <a:rPr dirty="0" u="sng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0439" y="3463290"/>
            <a:ext cx="1207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lex.yy.c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910" y="4687570"/>
            <a:ext cx="7975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2280" y="2311400"/>
            <a:ext cx="1207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lex.yy.c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1519" y="3463290"/>
            <a:ext cx="8166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1980" y="4687570"/>
            <a:ext cx="1073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6089" y="2501900"/>
            <a:ext cx="125730" cy="127000"/>
          </a:xfrm>
          <a:custGeom>
            <a:avLst/>
            <a:gdLst/>
            <a:ahLst/>
            <a:cxnLst/>
            <a:rect l="l" t="t" r="r" b="b"/>
            <a:pathLst>
              <a:path w="125730" h="127000">
                <a:moveTo>
                  <a:pt x="0" y="0"/>
                </a:moveTo>
                <a:lnTo>
                  <a:pt x="50800" y="63500"/>
                </a:lnTo>
                <a:lnTo>
                  <a:pt x="0" y="12700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84120" y="3789679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 h="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6089" y="3726179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0" y="0"/>
                </a:moveTo>
                <a:lnTo>
                  <a:pt x="50800" y="63500"/>
                </a:lnTo>
                <a:lnTo>
                  <a:pt x="0" y="12573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84120" y="4869179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 h="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06089" y="4805679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0" y="0"/>
                </a:moveTo>
                <a:lnTo>
                  <a:pt x="50800" y="63500"/>
                </a:lnTo>
                <a:lnTo>
                  <a:pt x="0" y="12573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39790" y="2565400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 h="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61759" y="2501900"/>
            <a:ext cx="125730" cy="127000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0" y="0"/>
                </a:moveTo>
                <a:lnTo>
                  <a:pt x="50799" y="63500"/>
                </a:lnTo>
                <a:lnTo>
                  <a:pt x="0" y="12700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39790" y="3789679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 h="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61759" y="3726179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50799" y="63500"/>
                </a:lnTo>
                <a:lnTo>
                  <a:pt x="0" y="12573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39790" y="4869179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 h="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1759" y="4805679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50799" y="63500"/>
                </a:lnTo>
                <a:lnTo>
                  <a:pt x="0" y="125730"/>
                </a:lnTo>
                <a:lnTo>
                  <a:pt x="12573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15367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66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0119" y="742315"/>
            <a:ext cx="6906259" cy="1202055"/>
          </a:xfrm>
          <a:prstGeom prst="rect"/>
        </p:spPr>
        <p:txBody>
          <a:bodyPr wrap="square" lIns="0" tIns="103505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815"/>
              </a:spcBef>
            </a:pPr>
            <a:r>
              <a:rPr dirty="0" spc="-5"/>
              <a:t>Lex Predefined</a:t>
            </a:r>
            <a:r>
              <a:rPr dirty="0" spc="-45"/>
              <a:t> </a:t>
            </a:r>
            <a:r>
              <a:rPr dirty="0"/>
              <a:t>Variables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400" spc="-5">
                <a:solidFill>
                  <a:srgbClr val="FF6600"/>
                </a:solidFill>
                <a:latin typeface="Arial"/>
                <a:cs typeface="Arial"/>
              </a:rPr>
              <a:t>yytext </a:t>
            </a:r>
            <a:r>
              <a:rPr dirty="0" sz="2400">
                <a:latin typeface="Arial"/>
                <a:cs typeface="Arial"/>
              </a:rPr>
              <a:t>-- a </a:t>
            </a:r>
            <a:r>
              <a:rPr dirty="0" sz="2400" spc="-5">
                <a:latin typeface="Arial"/>
                <a:cs typeface="Arial"/>
              </a:rPr>
              <a:t>string </a:t>
            </a:r>
            <a:r>
              <a:rPr dirty="0" sz="2400" spc="-10">
                <a:latin typeface="Arial"/>
                <a:cs typeface="Arial"/>
              </a:rPr>
              <a:t>containing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lexeme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90" y="235712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66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19" y="2374900"/>
            <a:ext cx="453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6600"/>
                </a:solidFill>
                <a:latin typeface="Arial"/>
                <a:cs typeface="Arial"/>
              </a:rPr>
              <a:t>yyleng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--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length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lexeme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490" y="31788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66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19" y="3155696"/>
            <a:ext cx="5074920" cy="7689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FF6600"/>
                </a:solidFill>
                <a:latin typeface="Arial"/>
                <a:cs typeface="Arial"/>
              </a:rPr>
              <a:t>yyin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--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input stream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260"/>
              </a:spcBef>
              <a:tabLst>
                <a:tab pos="412115" algn="l"/>
              </a:tabLst>
            </a:pPr>
            <a:r>
              <a:rPr dirty="0" baseline="2777" sz="300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 default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input of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default main()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6600"/>
                </a:solidFill>
                <a:latin typeface="Arial"/>
                <a:cs typeface="Arial"/>
              </a:rPr>
              <a:t>stdin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90" y="42672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66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119" y="4245355"/>
            <a:ext cx="5472430" cy="7689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FF6600"/>
                </a:solidFill>
                <a:latin typeface="Arial"/>
                <a:cs typeface="Arial"/>
              </a:rPr>
              <a:t>yyout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-- 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output stream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260"/>
              </a:spcBef>
              <a:tabLst>
                <a:tab pos="412115" algn="l"/>
              </a:tabLst>
            </a:pPr>
            <a:r>
              <a:rPr dirty="0" baseline="2777" sz="300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 default output of default main() is</a:t>
            </a: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6600"/>
                </a:solidFill>
                <a:latin typeface="Arial"/>
                <a:cs typeface="Arial"/>
              </a:rPr>
              <a:t>stdout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游逸平</dc:creator>
  <dc:title>Lex – A Lexical Analyzer Generator</dc:title>
  <dcterms:created xsi:type="dcterms:W3CDTF">2020-04-19T15:59:56Z</dcterms:created>
  <dcterms:modified xsi:type="dcterms:W3CDTF">2020-04-19T15:59:56Z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2012-11-25T00:00:00Z</vt:filetime>
  </property>
  <property fmtid="{D5CDD505-2E9C-101B-9397-08002B2CF9AE}" pid="3" name="Creator">
    <vt:lpwstr>Impress</vt:lpwstr>
  </property>
  <property fmtid="{D5CDD505-2E9C-101B-9397-08002B2CF9AE}" pid="4" name="LastSaved">
    <vt:filetime>2012-11-25T00:00:00Z</vt:filetime>
  </property>
</Properties>
</file>