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227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9539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8978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64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75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52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04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209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11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023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11/18/2020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93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11/18/2020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0602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7CAF5-2D8C-4D59-89E1-340283C71C2D}"/>
              </a:ext>
            </a:extLst>
          </p:cNvPr>
          <p:cNvSpPr>
            <a:spLocks noGrp="1"/>
          </p:cNvSpPr>
          <p:nvPr>
            <p:ph type="ctrTitle"/>
          </p:nvPr>
        </p:nvSpPr>
        <p:spPr>
          <a:xfrm>
            <a:off x="5604552" y="871758"/>
            <a:ext cx="5825448" cy="3871143"/>
          </a:xfrm>
        </p:spPr>
        <p:txBody>
          <a:bodyPr>
            <a:normAutofit/>
          </a:bodyPr>
          <a:lstStyle/>
          <a:p>
            <a:r>
              <a:rPr lang="en-IN" sz="4500" dirty="0"/>
              <a:t>Title : Election results prediction and</a:t>
            </a:r>
            <a:br>
              <a:rPr lang="en-IN" sz="4500" dirty="0"/>
            </a:br>
            <a:r>
              <a:rPr lang="en-IN" sz="4500" dirty="0"/>
              <a:t>sentiment analysis of twitter data</a:t>
            </a:r>
          </a:p>
        </p:txBody>
      </p:sp>
      <p:pic>
        <p:nvPicPr>
          <p:cNvPr id="4" name="Picture 3">
            <a:extLst>
              <a:ext uri="{FF2B5EF4-FFF2-40B4-BE49-F238E27FC236}">
                <a16:creationId xmlns:a16="http://schemas.microsoft.com/office/drawing/2014/main" id="{EB39068F-1074-4F72-BB3E-556C1A90B2EB}"/>
              </a:ext>
            </a:extLst>
          </p:cNvPr>
          <p:cNvPicPr>
            <a:picLocks noChangeAspect="1"/>
          </p:cNvPicPr>
          <p:nvPr/>
        </p:nvPicPr>
        <p:blipFill rotWithShape="1">
          <a:blip r:embed="rId2"/>
          <a:srcRect l="40958" r="10686"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A6D4CD-48A4-4FB3-B33C-887889940BD2}"/>
              </a:ext>
            </a:extLst>
          </p:cNvPr>
          <p:cNvSpPr txBox="1"/>
          <p:nvPr/>
        </p:nvSpPr>
        <p:spPr>
          <a:xfrm>
            <a:off x="9437615" y="4915931"/>
            <a:ext cx="2692866" cy="1200329"/>
          </a:xfrm>
          <a:prstGeom prst="rect">
            <a:avLst/>
          </a:prstGeom>
          <a:noFill/>
        </p:spPr>
        <p:txBody>
          <a:bodyPr wrap="square" rtlCol="0">
            <a:spAutoFit/>
          </a:bodyPr>
          <a:lstStyle/>
          <a:p>
            <a:r>
              <a:rPr lang="en-IN" dirty="0" err="1"/>
              <a:t>Aadarsh</a:t>
            </a:r>
            <a:r>
              <a:rPr lang="en-IN" dirty="0"/>
              <a:t> Shetty : 2181861</a:t>
            </a:r>
          </a:p>
          <a:p>
            <a:r>
              <a:rPr lang="en-IN" dirty="0"/>
              <a:t>Raj Thakkar : 21810934</a:t>
            </a:r>
          </a:p>
          <a:p>
            <a:r>
              <a:rPr lang="en-IN" dirty="0" err="1"/>
              <a:t>Amlan</a:t>
            </a:r>
            <a:r>
              <a:rPr lang="en-IN" dirty="0"/>
              <a:t> Nanda : 21810954</a:t>
            </a:r>
          </a:p>
          <a:p>
            <a:r>
              <a:rPr lang="en-IN" dirty="0"/>
              <a:t>Pranav Sarda : 21810773</a:t>
            </a:r>
          </a:p>
        </p:txBody>
      </p:sp>
    </p:spTree>
    <p:extLst>
      <p:ext uri="{BB962C8B-B14F-4D97-AF65-F5344CB8AC3E}">
        <p14:creationId xmlns:p14="http://schemas.microsoft.com/office/powerpoint/2010/main" val="168416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34FE-A7BF-4EEF-BB81-3E0BB81884B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F48672C-7266-42E4-B58E-242BCA9C1FFD}"/>
              </a:ext>
            </a:extLst>
          </p:cNvPr>
          <p:cNvSpPr>
            <a:spLocks noGrp="1"/>
          </p:cNvSpPr>
          <p:nvPr>
            <p:ph idx="1"/>
          </p:nvPr>
        </p:nvSpPr>
        <p:spPr/>
        <p:txBody>
          <a:bodyPr/>
          <a:lstStyle/>
          <a:p>
            <a:pPr marL="0" indent="0">
              <a:buNone/>
            </a:pPr>
            <a:r>
              <a:rPr lang="en-IN" dirty="0"/>
              <a:t>Analyse the current Political Scenario in Indian Politics by doing Sentiment Analysis associated with various major political parties on Twitter, and try to predict the outcome of ongoing political elections in the state of Bihar on the lines of the Analysis Outcomes. Compare the results of Bihar Elections against the predicted results and the possible factors that may have affected the results. Also, compare the general Sentiment of the Influencer against that of a Common Man. Analyse the data in all steps of the process, through descriptive Visualizations.</a:t>
            </a:r>
          </a:p>
        </p:txBody>
      </p:sp>
    </p:spTree>
    <p:extLst>
      <p:ext uri="{BB962C8B-B14F-4D97-AF65-F5344CB8AC3E}">
        <p14:creationId xmlns:p14="http://schemas.microsoft.com/office/powerpoint/2010/main" val="15346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23C9-CA66-449A-811E-6466FFF08AF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F445CA7-64F5-452E-BB03-9800BA7981CE}"/>
              </a:ext>
            </a:extLst>
          </p:cNvPr>
          <p:cNvSpPr>
            <a:spLocks noGrp="1"/>
          </p:cNvSpPr>
          <p:nvPr>
            <p:ph idx="1"/>
          </p:nvPr>
        </p:nvSpPr>
        <p:spPr/>
        <p:txBody>
          <a:bodyPr>
            <a:normAutofit/>
          </a:bodyPr>
          <a:lstStyle/>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To determine the Political Environment of India presently using Sentiment Analysis Tools. (merge with the General vs Influencer)</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To predict the winner in Bihar Elections based on Sentiments of Tweets of various trending Hashtags.</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rPr>
              <a:t>To determine the </a:t>
            </a:r>
            <a:r>
              <a:rPr lang="en-US" sz="2800" dirty="0">
                <a:solidFill>
                  <a:srgbClr val="000000"/>
                </a:solidFill>
                <a:latin typeface="Calibri" panose="020F0502020204030204" pitchFamily="34" charset="0"/>
              </a:rPr>
              <a:t>performance</a:t>
            </a:r>
            <a:r>
              <a:rPr lang="en-US" sz="2800" b="0" i="0" u="none" strike="noStrike" dirty="0">
                <a:solidFill>
                  <a:srgbClr val="000000"/>
                </a:solidFill>
                <a:effectLst/>
                <a:latin typeface="Calibri" panose="020F0502020204030204" pitchFamily="34" charset="0"/>
              </a:rPr>
              <a:t> between the actual and predicted results. </a:t>
            </a:r>
          </a:p>
        </p:txBody>
      </p:sp>
    </p:spTree>
    <p:extLst>
      <p:ext uri="{BB962C8B-B14F-4D97-AF65-F5344CB8AC3E}">
        <p14:creationId xmlns:p14="http://schemas.microsoft.com/office/powerpoint/2010/main" val="188558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4E3-5C9E-4E8E-B969-3F944D0B238F}"/>
              </a:ext>
            </a:extLst>
          </p:cNvPr>
          <p:cNvSpPr>
            <a:spLocks noGrp="1"/>
          </p:cNvSpPr>
          <p:nvPr>
            <p:ph type="title"/>
          </p:nvPr>
        </p:nvSpPr>
        <p:spPr/>
        <p:txBody>
          <a:bodyPr/>
          <a:lstStyle/>
          <a:p>
            <a:r>
              <a:rPr lang="en-IN" dirty="0"/>
              <a:t>Models to be used for testing</a:t>
            </a:r>
          </a:p>
        </p:txBody>
      </p:sp>
      <p:sp>
        <p:nvSpPr>
          <p:cNvPr id="3" name="Content Placeholder 2">
            <a:extLst>
              <a:ext uri="{FF2B5EF4-FFF2-40B4-BE49-F238E27FC236}">
                <a16:creationId xmlns:a16="http://schemas.microsoft.com/office/drawing/2014/main" id="{98B8C30C-1EB4-430E-8202-2E87A1A226AD}"/>
              </a:ext>
            </a:extLst>
          </p:cNvPr>
          <p:cNvSpPr>
            <a:spLocks noGrp="1"/>
          </p:cNvSpPr>
          <p:nvPr>
            <p:ph idx="1"/>
          </p:nvPr>
        </p:nvSpPr>
        <p:spPr/>
        <p:txBody>
          <a:bodyPr>
            <a:normAutofit/>
          </a:bodyPr>
          <a:lstStyle/>
          <a:p>
            <a:pPr marL="457200" indent="-457200">
              <a:buFont typeface="+mj-lt"/>
              <a:buAutoNum type="arabicPeriod"/>
            </a:pPr>
            <a:r>
              <a:rPr lang="en-IN" sz="2800" b="0" i="0" dirty="0">
                <a:solidFill>
                  <a:srgbClr val="222222"/>
                </a:solidFill>
                <a:effectLst/>
                <a:latin typeface="arial" panose="020B0604020202020204" pitchFamily="34" charset="0"/>
              </a:rPr>
              <a:t> Naive Bayes</a:t>
            </a:r>
          </a:p>
          <a:p>
            <a:pPr marL="457200" indent="-457200">
              <a:buFont typeface="+mj-lt"/>
              <a:buAutoNum type="arabicPeriod"/>
            </a:pPr>
            <a:r>
              <a:rPr lang="en-IN" sz="2800" b="0" i="0" dirty="0">
                <a:solidFill>
                  <a:srgbClr val="222222"/>
                </a:solidFill>
                <a:effectLst/>
                <a:latin typeface="arial" panose="020B0604020202020204" pitchFamily="34" charset="0"/>
              </a:rPr>
              <a:t> Logistic Regression </a:t>
            </a:r>
          </a:p>
          <a:p>
            <a:pPr marL="457200" indent="-457200">
              <a:buFont typeface="+mj-lt"/>
              <a:buAutoNum type="arabicPeriod"/>
            </a:pPr>
            <a:r>
              <a:rPr lang="en-IN" sz="2800" b="0" i="0" dirty="0">
                <a:solidFill>
                  <a:srgbClr val="222222"/>
                </a:solidFill>
                <a:effectLst/>
                <a:latin typeface="arial" panose="020B0604020202020204" pitchFamily="34" charset="0"/>
              </a:rPr>
              <a:t>Support Vector Machines (SVM)</a:t>
            </a:r>
            <a:endParaRPr lang="en-IN" sz="2800" dirty="0"/>
          </a:p>
        </p:txBody>
      </p:sp>
    </p:spTree>
    <p:extLst>
      <p:ext uri="{BB962C8B-B14F-4D97-AF65-F5344CB8AC3E}">
        <p14:creationId xmlns:p14="http://schemas.microsoft.com/office/powerpoint/2010/main" val="293315043"/>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242941"/>
      </a:dk2>
      <a:lt2>
        <a:srgbClr val="E2E8E8"/>
      </a:lt2>
      <a:accent1>
        <a:srgbClr val="B23A3A"/>
      </a:accent1>
      <a:accent2>
        <a:srgbClr val="C44C7E"/>
      </a:accent2>
      <a:accent3>
        <a:srgbClr val="C47E4C"/>
      </a:accent3>
      <a:accent4>
        <a:srgbClr val="3AB28D"/>
      </a:accent4>
      <a:accent5>
        <a:srgbClr val="49B0BC"/>
      </a:accent5>
      <a:accent6>
        <a:srgbClr val="3A73B2"/>
      </a:accent6>
      <a:hlink>
        <a:srgbClr val="3091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150</TotalTime>
  <Words>193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vt:lpstr>
      <vt:lpstr>Calibri</vt:lpstr>
      <vt:lpstr>Calisto MT</vt:lpstr>
      <vt:lpstr>Univers Condensed</vt:lpstr>
      <vt:lpstr>ChronicleVTI</vt:lpstr>
      <vt:lpstr>Title : Election results prediction and sentiment analysis of twitter data</vt:lpstr>
      <vt:lpstr>Problem statement</vt:lpstr>
      <vt:lpstr>objectives</vt:lpstr>
      <vt:lpstr>Models to be used for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Election results prediction and sentimental analysis of twitter data</dc:title>
  <dc:creator>raj thakkar</dc:creator>
  <cp:lastModifiedBy>Pranav</cp:lastModifiedBy>
  <cp:revision>15</cp:revision>
  <dcterms:created xsi:type="dcterms:W3CDTF">2020-11-04T04:37:48Z</dcterms:created>
  <dcterms:modified xsi:type="dcterms:W3CDTF">2020-11-18T07:35:36Z</dcterms:modified>
</cp:coreProperties>
</file>