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Merriweather Sans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Merriweather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j3zZzZAsFxFuZgBQHcy5jsPhcd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DC73EA-6841-4416-8E92-C91D3D56ADC0}">
  <a:tblStyle styleId="{4FDC73EA-6841-4416-8E92-C91D3D56AD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.fntdata"/><Relationship Id="rId41" Type="http://schemas.openxmlformats.org/officeDocument/2006/relationships/font" Target="fonts/Merriweather-regular.fntdata"/><Relationship Id="rId22" Type="http://schemas.openxmlformats.org/officeDocument/2006/relationships/slide" Target="slides/slide17.xml"/><Relationship Id="rId44" Type="http://schemas.openxmlformats.org/officeDocument/2006/relationships/font" Target="fonts/Merriweather-boldItalic.fntdata"/><Relationship Id="rId21" Type="http://schemas.openxmlformats.org/officeDocument/2006/relationships/slide" Target="slides/slide16.xml"/><Relationship Id="rId43" Type="http://schemas.openxmlformats.org/officeDocument/2006/relationships/font" Target="fonts/Merriweather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Sans-italic.fntdata"/><Relationship Id="rId30" Type="http://schemas.openxmlformats.org/officeDocument/2006/relationships/font" Target="fonts/MerriweatherSans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MerriweatherSans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5348e4598_1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5348e4598_1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75348e4598_1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5348e4598_1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5348e4598_1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75348e4598_1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348e4598_1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5348e4598_1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75348e4598_1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4273a15f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84273a15f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84273a15f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4273a15fe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84273a15fe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84273a15fe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5348e4598_1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5348e4598_1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75348e4598_1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348e45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5348e45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75348e459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4273a15f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84273a15f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84273a15fe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4273a15fe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84273a15f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84273a15fe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492a5ff8f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8492a5ff8f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8492a5ff8f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348e4598_1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348e4598_1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75348e4598_1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>
  <p:cSld name="Title Slide with Im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/>
          <p:nvPr>
            <p:ph idx="2" type="pic"/>
          </p:nvPr>
        </p:nvSpPr>
        <p:spPr>
          <a:xfrm>
            <a:off x="3033191" y="0"/>
            <a:ext cx="91557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sp>
        <p:nvSpPr>
          <p:cNvPr id="15" name="Google Shape;15;p17"/>
          <p:cNvSpPr/>
          <p:nvPr/>
        </p:nvSpPr>
        <p:spPr>
          <a:xfrm>
            <a:off x="-10852" y="3369468"/>
            <a:ext cx="3724500" cy="144000"/>
          </a:xfrm>
          <a:custGeom>
            <a:rect b="b" l="l" r="r" t="t"/>
            <a:pathLst>
              <a:path extrusionOk="0" h="120000" w="120000">
                <a:moveTo>
                  <a:pt x="306" y="7500"/>
                </a:moveTo>
                <a:lnTo>
                  <a:pt x="306" y="121500"/>
                </a:lnTo>
                <a:lnTo>
                  <a:pt x="116836" y="121500"/>
                </a:lnTo>
                <a:lnTo>
                  <a:pt x="119897" y="7500"/>
                </a:lnTo>
                <a:close/>
              </a:path>
            </a:pathLst>
          </a:custGeom>
          <a:solidFill>
            <a:schemeClr val="lt2">
              <a:alpha val="6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" name="Google Shape;16;p17"/>
          <p:cNvSpPr txBox="1"/>
          <p:nvPr>
            <p:ph type="title"/>
          </p:nvPr>
        </p:nvSpPr>
        <p:spPr>
          <a:xfrm>
            <a:off x="770021" y="1096344"/>
            <a:ext cx="105108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Verdana"/>
              <a:buNone/>
              <a:defRPr b="1" sz="7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770021" y="3773554"/>
            <a:ext cx="100902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0" i="0" sz="3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3" type="body"/>
          </p:nvPr>
        </p:nvSpPr>
        <p:spPr>
          <a:xfrm>
            <a:off x="770021" y="5451784"/>
            <a:ext cx="4367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b="1" i="0" sz="2200">
                <a:solidFill>
                  <a:schemeClr val="lt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4" type="body"/>
          </p:nvPr>
        </p:nvSpPr>
        <p:spPr>
          <a:xfrm>
            <a:off x="770021" y="5105536"/>
            <a:ext cx="4367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b="0" i="0" sz="2200">
                <a:solidFill>
                  <a:schemeClr val="lt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5" name="Google Shape;95;p2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26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7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102" name="Google Shape;102;p2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7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8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124" name="Google Shape;124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8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7" name="Google Shape;127;p28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8" name="Google Shape;128;p28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9"/>
          <p:cNvGrpSpPr/>
          <p:nvPr/>
        </p:nvGrpSpPr>
        <p:grpSpPr>
          <a:xfrm>
            <a:off x="0" y="5504637"/>
            <a:ext cx="931877" cy="912853"/>
            <a:chOff x="0" y="3785672"/>
            <a:chExt cx="698925" cy="684657"/>
          </a:xfrm>
        </p:grpSpPr>
        <p:sp>
          <p:nvSpPr>
            <p:cNvPr id="132" name="Google Shape;132;p2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3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38" name="Google Shape;138;p3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30"/>
          <p:cNvSpPr txBox="1"/>
          <p:nvPr>
            <p:ph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with Image">
  <p:cSld name="Title and Content with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/>
          <p:nvPr>
            <p:ph idx="2" type="pic"/>
          </p:nvPr>
        </p:nvSpPr>
        <p:spPr>
          <a:xfrm>
            <a:off x="5519738" y="0"/>
            <a:ext cx="61035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10730162" y="6002372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774032" y="3074529"/>
            <a:ext cx="4422000" cy="25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>
                <a:solidFill>
                  <a:srgbClr val="BFBFB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type="title"/>
          </p:nvPr>
        </p:nvSpPr>
        <p:spPr>
          <a:xfrm>
            <a:off x="774032" y="1032746"/>
            <a:ext cx="50562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1"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3" type="body"/>
          </p:nvPr>
        </p:nvSpPr>
        <p:spPr>
          <a:xfrm>
            <a:off x="774032" y="2225392"/>
            <a:ext cx="44220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18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20000" w="120000">
                <a:moveTo>
                  <a:pt x="118931" y="7500"/>
                </a:moveTo>
                <a:lnTo>
                  <a:pt x="118931" y="121500"/>
                </a:lnTo>
                <a:lnTo>
                  <a:pt x="13561" y="121500"/>
                </a:lnTo>
                <a:lnTo>
                  <a:pt x="1232" y="75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7" name="Google Shape;27;p18"/>
          <p:cNvSpPr/>
          <p:nvPr/>
        </p:nvSpPr>
        <p:spPr>
          <a:xfrm>
            <a:off x="-11174" y="1947672"/>
            <a:ext cx="5271000" cy="73200"/>
          </a:xfrm>
          <a:custGeom>
            <a:rect b="b" l="l" r="r" t="t"/>
            <a:pathLst>
              <a:path extrusionOk="0" h="120000" w="120000">
                <a:moveTo>
                  <a:pt x="216" y="14999"/>
                </a:moveTo>
                <a:lnTo>
                  <a:pt x="216" y="111000"/>
                </a:lnTo>
                <a:lnTo>
                  <a:pt x="119118" y="111000"/>
                </a:lnTo>
                <a:lnTo>
                  <a:pt x="120043" y="14999"/>
                </a:lnTo>
                <a:close/>
              </a:path>
            </a:pathLst>
          </a:custGeom>
          <a:solidFill>
            <a:schemeClr val="lt2">
              <a:alpha val="6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9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0" name="Google Shape;30;p1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9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469900" y="736688"/>
            <a:ext cx="11252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75757"/>
              </a:buClr>
              <a:buSzPts val="1800"/>
              <a:buNone/>
              <a:defRPr b="0" sz="1800">
                <a:solidFill>
                  <a:srgbClr val="57575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type="title"/>
          </p:nvPr>
        </p:nvSpPr>
        <p:spPr>
          <a:xfrm>
            <a:off x="469900" y="402587"/>
            <a:ext cx="112521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2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5" name="Google Shape;55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2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Layout">
  <p:cSld name="Thanks Layout">
    <p:bg>
      <p:bgPr>
        <a:solidFill>
          <a:schemeClr val="accent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/>
          <p:nvPr>
            <p:ph idx="2" type="pic"/>
          </p:nvPr>
        </p:nvSpPr>
        <p:spPr>
          <a:xfrm>
            <a:off x="2" y="0"/>
            <a:ext cx="91554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sp>
        <p:nvSpPr>
          <p:cNvPr id="62" name="Google Shape;62;p22"/>
          <p:cNvSpPr/>
          <p:nvPr/>
        </p:nvSpPr>
        <p:spPr>
          <a:xfrm flipH="1">
            <a:off x="9003343" y="3285679"/>
            <a:ext cx="3192300" cy="146400"/>
          </a:xfrm>
          <a:custGeom>
            <a:rect b="b" l="l" r="r" t="t"/>
            <a:pathLst>
              <a:path extrusionOk="0" h="120000" w="120000">
                <a:moveTo>
                  <a:pt x="306" y="7500"/>
                </a:moveTo>
                <a:lnTo>
                  <a:pt x="306" y="121500"/>
                </a:lnTo>
                <a:lnTo>
                  <a:pt x="116836" y="121500"/>
                </a:lnTo>
                <a:lnTo>
                  <a:pt x="119897" y="7500"/>
                </a:lnTo>
                <a:close/>
              </a:path>
            </a:pathLst>
          </a:custGeom>
          <a:solidFill>
            <a:schemeClr val="lt2">
              <a:alpha val="6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63" name="Google Shape;63;p22"/>
          <p:cNvSpPr txBox="1"/>
          <p:nvPr>
            <p:ph type="title"/>
          </p:nvPr>
        </p:nvSpPr>
        <p:spPr>
          <a:xfrm>
            <a:off x="7192372" y="973512"/>
            <a:ext cx="41838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Verdana"/>
              <a:buNone/>
              <a:defRPr b="1" sz="7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240540" y="3675708"/>
            <a:ext cx="31359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0" i="0" sz="3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3" type="body"/>
          </p:nvPr>
        </p:nvSpPr>
        <p:spPr>
          <a:xfrm>
            <a:off x="7008780" y="5019264"/>
            <a:ext cx="4367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0" i="0" sz="22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4" type="body"/>
          </p:nvPr>
        </p:nvSpPr>
        <p:spPr>
          <a:xfrm>
            <a:off x="7008780" y="4805882"/>
            <a:ext cx="4367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5" type="body"/>
          </p:nvPr>
        </p:nvSpPr>
        <p:spPr>
          <a:xfrm>
            <a:off x="5455755" y="5685822"/>
            <a:ext cx="5920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0" i="0" sz="22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6" type="body"/>
          </p:nvPr>
        </p:nvSpPr>
        <p:spPr>
          <a:xfrm>
            <a:off x="7008780" y="5466001"/>
            <a:ext cx="4367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1568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23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72" name="Google Shape;72;p2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3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77" name="Google Shape;77;p23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4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81" name="Google Shape;81;p2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25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89" name="Google Shape;89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BVm4HhQ_cMBADGM5-CILSqRUw-Fj4OWr0Ga9Lj_2an0/edit?usp=sharing" TargetMode="External"/><Relationship Id="rId4" Type="http://schemas.openxmlformats.org/officeDocument/2006/relationships/hyperlink" Target="https://docs.google.com/document/d/1BVm4HhQ_cMBADGM5-CILSqRUw-Fj4OWr0Ga9Lj_2an0/edit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type="title"/>
          </p:nvPr>
        </p:nvSpPr>
        <p:spPr>
          <a:xfrm>
            <a:off x="484380" y="1389406"/>
            <a:ext cx="105108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Verdana"/>
              <a:buNone/>
            </a:pPr>
            <a:r>
              <a:rPr lang="en-US" sz="4400"/>
              <a:t>Genetic Algorithms for Optimizing Large-Scale Networks</a:t>
            </a:r>
            <a:endParaRPr sz="4400"/>
          </a:p>
        </p:txBody>
      </p:sp>
      <p:sp>
        <p:nvSpPr>
          <p:cNvPr id="166" name="Google Shape;166;p1"/>
          <p:cNvSpPr txBox="1"/>
          <p:nvPr>
            <p:ph idx="4" type="body"/>
          </p:nvPr>
        </p:nvSpPr>
        <p:spPr>
          <a:xfrm>
            <a:off x="447718" y="3958034"/>
            <a:ext cx="8073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ts val="2200"/>
              <a:buNone/>
            </a:pPr>
            <a:r>
              <a:rPr b="1" lang="en-US"/>
              <a:t>EN.601.419/619 Cloud Computing</a:t>
            </a:r>
            <a:endParaRPr/>
          </a:p>
        </p:txBody>
      </p:sp>
      <p:sp>
        <p:nvSpPr>
          <p:cNvPr id="167" name="Google Shape;167;p1"/>
          <p:cNvSpPr txBox="1"/>
          <p:nvPr>
            <p:ph idx="3" type="body"/>
          </p:nvPr>
        </p:nvSpPr>
        <p:spPr>
          <a:xfrm>
            <a:off x="447725" y="5222925"/>
            <a:ext cx="4768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ts val="2200"/>
              <a:buNone/>
            </a:pPr>
            <a:r>
              <a:rPr lang="en-US"/>
              <a:t>April 29, 2020</a:t>
            </a:r>
            <a:endParaRPr/>
          </a:p>
        </p:txBody>
      </p:sp>
      <p:sp>
        <p:nvSpPr>
          <p:cNvPr id="168" name="Google Shape;168;p1"/>
          <p:cNvSpPr txBox="1"/>
          <p:nvPr/>
        </p:nvSpPr>
        <p:spPr>
          <a:xfrm>
            <a:off x="447723" y="5547223"/>
            <a:ext cx="15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447725" y="4792525"/>
            <a:ext cx="4663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l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Final</a:t>
            </a:r>
            <a:r>
              <a:rPr b="1" i="0" lang="en-US" sz="2200" u="none" cap="none" strike="noStrike">
                <a:solidFill>
                  <a:schemeClr val="l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1256" r="1257" t="0"/>
          <a:stretch/>
        </p:blipFill>
        <p:spPr>
          <a:xfrm>
            <a:off x="7835135" y="3670897"/>
            <a:ext cx="3625193" cy="210179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/>
        </p:nvSpPr>
        <p:spPr>
          <a:xfrm>
            <a:off x="447731" y="4362125"/>
            <a:ext cx="3026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Spring 2020</a:t>
            </a:r>
            <a:endParaRPr b="0" i="0" sz="2200" u="none" cap="none" strike="noStrike">
              <a:solidFill>
                <a:schemeClr val="lt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348e4598_10_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Crossover</a:t>
            </a:r>
            <a:endParaRPr b="1" sz="3600"/>
          </a:p>
        </p:txBody>
      </p:sp>
      <p:sp>
        <p:nvSpPr>
          <p:cNvPr id="244" name="Google Shape;244;g75348e4598_10_7"/>
          <p:cNvSpPr txBox="1"/>
          <p:nvPr>
            <p:ph idx="1" type="body"/>
          </p:nvPr>
        </p:nvSpPr>
        <p:spPr>
          <a:xfrm>
            <a:off x="1730000" y="1663217"/>
            <a:ext cx="9385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■"/>
            </a:pPr>
            <a:r>
              <a:rPr lang="en-US" sz="2600">
                <a:solidFill>
                  <a:schemeClr val="lt2"/>
                </a:solidFill>
              </a:rPr>
              <a:t>We select the parents using roulette wheel strategy without replacement .</a:t>
            </a:r>
            <a:endParaRPr sz="26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■"/>
            </a:pPr>
            <a:r>
              <a:rPr lang="en-US" sz="2600">
                <a:solidFill>
                  <a:schemeClr val="lt2"/>
                </a:solidFill>
              </a:rPr>
              <a:t>We perform crossover by randomly selecting ‘x’ number of edges from Parent 1 and  the remaining edges from Parent 2</a:t>
            </a:r>
            <a:endParaRPr sz="2600">
              <a:solidFill>
                <a:schemeClr val="l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Ensuring that the overall topology is maintained and number of edges remains constant</a:t>
            </a:r>
            <a:endParaRPr sz="2600">
              <a:solidFill>
                <a:schemeClr val="l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For Child 2 we do the same procedure but  give Parent 2 the first preference this time for selection</a:t>
            </a:r>
            <a:endParaRPr sz="2600">
              <a:solidFill>
                <a:schemeClr val="l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Thus , ensuring equally weighted  characteristics of both the parents are </a:t>
            </a:r>
            <a:r>
              <a:rPr lang="en-US" sz="2600">
                <a:solidFill>
                  <a:schemeClr val="lt2"/>
                </a:solidFill>
              </a:rPr>
              <a:t>propagated</a:t>
            </a:r>
            <a:r>
              <a:rPr lang="en-US" sz="2600">
                <a:solidFill>
                  <a:schemeClr val="lt2"/>
                </a:solidFill>
              </a:rPr>
              <a:t> in the children .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245" name="Google Shape;245;g75348e4598_10_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348e4598_10_14"/>
          <p:cNvSpPr txBox="1"/>
          <p:nvPr>
            <p:ph type="title"/>
          </p:nvPr>
        </p:nvSpPr>
        <p:spPr>
          <a:xfrm>
            <a:off x="1730000" y="673500"/>
            <a:ext cx="93852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Mutation</a:t>
            </a:r>
            <a:endParaRPr b="1" sz="3600"/>
          </a:p>
        </p:txBody>
      </p:sp>
      <p:sp>
        <p:nvSpPr>
          <p:cNvPr id="252" name="Google Shape;252;g75348e4598_10_14"/>
          <p:cNvSpPr txBox="1"/>
          <p:nvPr>
            <p:ph idx="1" type="body"/>
          </p:nvPr>
        </p:nvSpPr>
        <p:spPr>
          <a:xfrm>
            <a:off x="1730000" y="1892392"/>
            <a:ext cx="9385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We perform mutation by randomly selecting 2 nodes and then again randomly choosing multiple edges belonging to these nodes and switch them</a:t>
            </a:r>
            <a:endParaRPr sz="2600">
              <a:solidFill>
                <a:schemeClr val="l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We can do this for an arbitrary number of nodes too</a:t>
            </a:r>
            <a:endParaRPr sz="2600">
              <a:solidFill>
                <a:schemeClr val="l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This allows us to see unseen configurations we might have missed in the past</a:t>
            </a:r>
            <a:endParaRPr sz="2600">
              <a:solidFill>
                <a:schemeClr val="l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We have </a:t>
            </a:r>
            <a:r>
              <a:rPr lang="en-US" sz="2600">
                <a:solidFill>
                  <a:schemeClr val="lt2"/>
                </a:solidFill>
              </a:rPr>
              <a:t>provided</a:t>
            </a:r>
            <a:r>
              <a:rPr lang="en-US" sz="2600">
                <a:solidFill>
                  <a:schemeClr val="lt2"/>
                </a:solidFill>
              </a:rPr>
              <a:t> an option of timeout where you can stop mutation if it exceeds a certain time limit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253" name="Google Shape;253;g75348e4598_1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5348e4598_10_21"/>
          <p:cNvSpPr txBox="1"/>
          <p:nvPr>
            <p:ph type="title"/>
          </p:nvPr>
        </p:nvSpPr>
        <p:spPr>
          <a:xfrm>
            <a:off x="1730000" y="633000"/>
            <a:ext cx="93852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Repair</a:t>
            </a:r>
            <a:endParaRPr b="1" sz="3600"/>
          </a:p>
        </p:txBody>
      </p:sp>
      <p:sp>
        <p:nvSpPr>
          <p:cNvPr id="260" name="Google Shape;260;g75348e4598_10_21"/>
          <p:cNvSpPr txBox="1"/>
          <p:nvPr>
            <p:ph idx="1" type="body"/>
          </p:nvPr>
        </p:nvSpPr>
        <p:spPr>
          <a:xfrm>
            <a:off x="1730000" y="1914567"/>
            <a:ext cx="9385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We are repairing illegal configurations in 2 ways</a:t>
            </a:r>
            <a:endParaRPr sz="2600">
              <a:solidFill>
                <a:schemeClr val="l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The first option allows you to mutate the tree recursively till you get a valid configuration</a:t>
            </a:r>
            <a:endParaRPr sz="2600">
              <a:solidFill>
                <a:schemeClr val="l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In the 2nd one, we simply drop the illegal trees</a:t>
            </a:r>
            <a:endParaRPr sz="2600">
              <a:solidFill>
                <a:schemeClr val="l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We then select the n best genes we have where n is the size of the population. (buzzword is elitist strategy)</a:t>
            </a:r>
            <a:endParaRPr sz="2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2"/>
                </a:solidFill>
              </a:rPr>
              <a:t>P.S.</a:t>
            </a:r>
            <a:r>
              <a:rPr lang="en-US" sz="2600">
                <a:solidFill>
                  <a:schemeClr val="lt2"/>
                </a:solidFill>
              </a:rPr>
              <a:t> Almost all the computations mentioned can be done in parallel! </a:t>
            </a:r>
            <a:endParaRPr sz="26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261" name="Google Shape;261;g75348e4598_10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4273a15fe_0_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g84273a15fe_0_12"/>
          <p:cNvSpPr txBox="1"/>
          <p:nvPr>
            <p:ph type="title"/>
          </p:nvPr>
        </p:nvSpPr>
        <p:spPr>
          <a:xfrm>
            <a:off x="1744900" y="808175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600"/>
              <a:t>Experiments </a:t>
            </a:r>
            <a:endParaRPr b="1" sz="3600"/>
          </a:p>
        </p:txBody>
      </p:sp>
      <p:sp>
        <p:nvSpPr>
          <p:cNvPr id="269" name="Google Shape;269;g84273a15fe_0_12"/>
          <p:cNvSpPr txBox="1"/>
          <p:nvPr>
            <p:ph idx="1" type="body"/>
          </p:nvPr>
        </p:nvSpPr>
        <p:spPr>
          <a:xfrm>
            <a:off x="1730000" y="2090075"/>
            <a:ext cx="96891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Ran one of the experiments on the Autonomous systems’ (AS) data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Data collected from the University of Oregon Route Views </a:t>
            </a:r>
            <a:r>
              <a:rPr lang="en-US" sz="2800">
                <a:solidFill>
                  <a:schemeClr val="lt2"/>
                </a:solidFill>
              </a:rPr>
              <a:t>Project  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733 daily instances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The dataset exhibited both the addition and deletion of the nodes and edges over time</a:t>
            </a:r>
            <a:endParaRPr sz="2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4273a15fe_0_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g84273a15fe_0_29"/>
          <p:cNvSpPr txBox="1"/>
          <p:nvPr>
            <p:ph type="title"/>
          </p:nvPr>
        </p:nvSpPr>
        <p:spPr>
          <a:xfrm>
            <a:off x="1744900" y="808175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600"/>
              <a:t>Experiments </a:t>
            </a:r>
            <a:r>
              <a:rPr b="1" lang="en-US" sz="3600"/>
              <a:t>(cont.)</a:t>
            </a:r>
            <a:endParaRPr b="1" sz="3600"/>
          </a:p>
        </p:txBody>
      </p:sp>
      <p:graphicFrame>
        <p:nvGraphicFramePr>
          <p:cNvPr id="277" name="Google Shape;277;g84273a15fe_0_29"/>
          <p:cNvGraphicFramePr/>
          <p:nvPr/>
        </p:nvGraphicFramePr>
        <p:xfrm>
          <a:off x="1995950" y="275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{4FDC73EA-6841-4416-8E92-C91D3D56ADC0}</a:tableStyleId>
              </a:tblPr>
              <a:tblGrid>
                <a:gridCol w="4621775"/>
                <a:gridCol w="35783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Dataset Statistics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Nodes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6474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Edges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13895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5348e4598_1_14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Results # 1</a:t>
            </a:r>
            <a:endParaRPr b="1" sz="2800"/>
          </a:p>
        </p:txBody>
      </p:sp>
      <p:sp>
        <p:nvSpPr>
          <p:cNvPr id="284" name="Google Shape;284;g75348e4598_1_1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g75348e4598_1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500" y="2004825"/>
            <a:ext cx="7273476" cy="436407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75348e4598_1_149"/>
          <p:cNvSpPr txBox="1"/>
          <p:nvPr/>
        </p:nvSpPr>
        <p:spPr>
          <a:xfrm>
            <a:off x="8886575" y="2527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Fitness Function parameters:</a:t>
            </a:r>
            <a:endParaRPr b="1" sz="2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Max Degree</a:t>
            </a:r>
            <a:endParaRPr sz="2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Network Cost </a:t>
            </a:r>
            <a:endParaRPr sz="2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(Weight)</a:t>
            </a:r>
            <a:endParaRPr sz="2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5348e4598_0_0"/>
          <p:cNvSpPr txBox="1"/>
          <p:nvPr>
            <p:ph type="title"/>
          </p:nvPr>
        </p:nvSpPr>
        <p:spPr>
          <a:xfrm>
            <a:off x="1741525" y="678625"/>
            <a:ext cx="93852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/>
              <a:t>Results # 2</a:t>
            </a:r>
            <a:endParaRPr sz="2800"/>
          </a:p>
        </p:txBody>
      </p:sp>
      <p:sp>
        <p:nvSpPr>
          <p:cNvPr id="293" name="Google Shape;293;g75348e4598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g75348e4598_0_0"/>
          <p:cNvSpPr txBox="1"/>
          <p:nvPr/>
        </p:nvSpPr>
        <p:spPr>
          <a:xfrm>
            <a:off x="9199375" y="2211450"/>
            <a:ext cx="29442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Fitness Function parameters:</a:t>
            </a:r>
            <a:endParaRPr b="1" sz="25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Max Degree</a:t>
            </a:r>
            <a:endParaRPr sz="2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Cost (Network weight)</a:t>
            </a:r>
            <a:endParaRPr sz="2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Time Delay </a:t>
            </a:r>
            <a:endParaRPr sz="2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5" name="Google Shape;295;g75348e459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25" y="2031022"/>
            <a:ext cx="7135452" cy="428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4273a15fe_0_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g84273a15fe_0_5"/>
          <p:cNvSpPr txBox="1"/>
          <p:nvPr>
            <p:ph type="title"/>
          </p:nvPr>
        </p:nvSpPr>
        <p:spPr>
          <a:xfrm>
            <a:off x="1702850" y="508625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Results # 3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3600"/>
          </a:p>
        </p:txBody>
      </p:sp>
      <p:pic>
        <p:nvPicPr>
          <p:cNvPr id="303" name="Google Shape;303;g84273a15f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500" y="1969000"/>
            <a:ext cx="7789500" cy="4406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g84273a15fe_0_5"/>
          <p:cNvCxnSpPr>
            <a:stCxn id="305" idx="1"/>
          </p:cNvCxnSpPr>
          <p:nvPr/>
        </p:nvCxnSpPr>
        <p:spPr>
          <a:xfrm flipH="1">
            <a:off x="8102700" y="1118075"/>
            <a:ext cx="1279500" cy="117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g84273a15fe_0_5"/>
          <p:cNvCxnSpPr/>
          <p:nvPr/>
        </p:nvCxnSpPr>
        <p:spPr>
          <a:xfrm flipH="1">
            <a:off x="7687975" y="1267875"/>
            <a:ext cx="2120700" cy="267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g84273a15fe_0_5"/>
          <p:cNvSpPr txBox="1"/>
          <p:nvPr/>
        </p:nvSpPr>
        <p:spPr>
          <a:xfrm>
            <a:off x="9382200" y="576425"/>
            <a:ext cx="24639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Convergence </a:t>
            </a:r>
            <a:endParaRPr b="1" sz="25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7" name="Google Shape;307;g84273a15fe_0_5"/>
          <p:cNvCxnSpPr/>
          <p:nvPr/>
        </p:nvCxnSpPr>
        <p:spPr>
          <a:xfrm flipH="1">
            <a:off x="7941500" y="1371600"/>
            <a:ext cx="2143800" cy="259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g84273a15fe_0_5"/>
          <p:cNvSpPr txBox="1"/>
          <p:nvPr/>
        </p:nvSpPr>
        <p:spPr>
          <a:xfrm>
            <a:off x="9324575" y="2512750"/>
            <a:ext cx="2800800" cy="4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Fitness Function parameters:</a:t>
            </a:r>
            <a:endParaRPr b="1" sz="25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Max Degree</a:t>
            </a:r>
            <a:endParaRPr sz="2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Cost (Network weight)</a:t>
            </a:r>
            <a:endParaRPr sz="2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Time Delay </a:t>
            </a:r>
            <a:endParaRPr sz="2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Tolerance </a:t>
            </a:r>
            <a:endParaRPr sz="2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(Min-cut edge)</a:t>
            </a:r>
            <a:endParaRPr sz="2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4273a15fe_0_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g84273a15fe_0_18"/>
          <p:cNvSpPr txBox="1"/>
          <p:nvPr>
            <p:ph type="title"/>
          </p:nvPr>
        </p:nvSpPr>
        <p:spPr>
          <a:xfrm>
            <a:off x="1744900" y="808175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600"/>
              <a:t>Our Progress</a:t>
            </a:r>
            <a:endParaRPr b="1" sz="3600"/>
          </a:p>
        </p:txBody>
      </p:sp>
      <p:sp>
        <p:nvSpPr>
          <p:cNvPr id="316" name="Google Shape;316;g84273a15fe_0_18"/>
          <p:cNvSpPr txBox="1"/>
          <p:nvPr>
            <p:ph idx="1" type="body"/>
          </p:nvPr>
        </p:nvSpPr>
        <p:spPr>
          <a:xfrm>
            <a:off x="1051000" y="2090075"/>
            <a:ext cx="77820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317" name="Google Shape;317;g84273a15fe_0_18"/>
          <p:cNvSpPr txBox="1"/>
          <p:nvPr>
            <p:ph idx="1" type="body"/>
          </p:nvPr>
        </p:nvSpPr>
        <p:spPr>
          <a:xfrm>
            <a:off x="1592950" y="2090075"/>
            <a:ext cx="96891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We put forth a pseudorandom approach using a GA-based method to address the optimization problem within the large-scale networks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Simulation results show that our approach is an efficient and effective method for solving the aforementioned problem</a:t>
            </a:r>
            <a:endParaRPr sz="3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/>
          <p:nvPr>
            <p:ph type="title"/>
          </p:nvPr>
        </p:nvSpPr>
        <p:spPr>
          <a:xfrm>
            <a:off x="1744900" y="808175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600"/>
              <a:t>Future Work</a:t>
            </a:r>
            <a:endParaRPr b="1" sz="3600"/>
          </a:p>
        </p:txBody>
      </p:sp>
      <p:sp>
        <p:nvSpPr>
          <p:cNvPr id="324" name="Google Shape;324;p14"/>
          <p:cNvSpPr txBox="1"/>
          <p:nvPr>
            <p:ph idx="1" type="body"/>
          </p:nvPr>
        </p:nvSpPr>
        <p:spPr>
          <a:xfrm>
            <a:off x="1051000" y="2090075"/>
            <a:ext cx="9001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Comparison of our algorithm with other methods in terms of quality and time-complexity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Perform more comprehensive tests to understand the impact of GA parameters in scaling larger network problems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Extending the applications of this approach to other challenging areas within the cloud domain </a:t>
            </a:r>
            <a:endParaRPr sz="2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325" name="Google Shape;325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>
            <p:ph idx="12" type="sldNum"/>
          </p:nvPr>
        </p:nvSpPr>
        <p:spPr>
          <a:xfrm>
            <a:off x="10730162" y="6002372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"/>
          <p:cNvSpPr txBox="1"/>
          <p:nvPr>
            <p:ph type="title"/>
          </p:nvPr>
        </p:nvSpPr>
        <p:spPr>
          <a:xfrm>
            <a:off x="352211" y="1032746"/>
            <a:ext cx="54780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 sz="3000"/>
              <a:t>Team Members</a:t>
            </a:r>
            <a:endParaRPr/>
          </a:p>
        </p:txBody>
      </p:sp>
      <p:sp>
        <p:nvSpPr>
          <p:cNvPr id="178" name="Google Shape;178;p2"/>
          <p:cNvSpPr txBox="1"/>
          <p:nvPr>
            <p:ph idx="3" type="body"/>
          </p:nvPr>
        </p:nvSpPr>
        <p:spPr>
          <a:xfrm>
            <a:off x="107282" y="5246178"/>
            <a:ext cx="44220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5"/>
              <a:buNone/>
            </a:pPr>
            <a:r>
              <a:rPr lang="en-US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Vaikunth Dharwadkar 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2100"/>
              </a:spcAft>
              <a:buClr>
                <a:schemeClr val="dk2"/>
              </a:buClr>
              <a:buSzPts val="2035"/>
              <a:buNone/>
            </a:pPr>
            <a:r>
              <a:t/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4450682" y="5242096"/>
            <a:ext cx="44220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618" y="2355095"/>
            <a:ext cx="2730709" cy="263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"/>
          <p:cNvSpPr txBox="1"/>
          <p:nvPr/>
        </p:nvSpPr>
        <p:spPr>
          <a:xfrm>
            <a:off x="4529162" y="5246160"/>
            <a:ext cx="44220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5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Ankur Kejriwal </a:t>
            </a:r>
            <a:endParaRPr b="0" i="0" sz="20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2" name="Google Shape;182;p2"/>
          <p:cNvPicPr preferRelativeResize="0"/>
          <p:nvPr/>
        </p:nvPicPr>
        <p:blipFill rotWithShape="1">
          <a:blip r:embed="rId4">
            <a:alphaModFix/>
          </a:blip>
          <a:srcRect b="13485" l="0" r="0" t="13493"/>
          <a:stretch/>
        </p:blipFill>
        <p:spPr>
          <a:xfrm>
            <a:off x="4222525" y="2355100"/>
            <a:ext cx="2819898" cy="27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"/>
          <p:cNvSpPr txBox="1"/>
          <p:nvPr/>
        </p:nvSpPr>
        <p:spPr>
          <a:xfrm>
            <a:off x="8793887" y="5246160"/>
            <a:ext cx="44220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5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Pranav Shirke </a:t>
            </a:r>
            <a:endParaRPr b="0" i="0" sz="20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7770012" y="3296435"/>
            <a:ext cx="44220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5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1625" y="2133125"/>
            <a:ext cx="2947825" cy="29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/>
              <a:t>Related Works</a:t>
            </a:r>
            <a:endParaRPr b="1"/>
          </a:p>
        </p:txBody>
      </p:sp>
      <p:sp>
        <p:nvSpPr>
          <p:cNvPr id="332" name="Google Shape;332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/>
          <p:nvPr/>
        </p:nvSpPr>
        <p:spPr>
          <a:xfrm>
            <a:off x="2016950" y="713175"/>
            <a:ext cx="3646825" cy="2640375"/>
          </a:xfrm>
          <a:prstGeom prst="flowChartProcess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Gong, Xu, et al. "An efficient genetic algorithm for large-scale planning of dense and robust industrial wireless networks." (2018)</a:t>
            </a:r>
            <a:endParaRPr b="0" i="1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12"/>
          <p:cNvSpPr/>
          <p:nvPr/>
        </p:nvSpPr>
        <p:spPr>
          <a:xfrm>
            <a:off x="6633175" y="713175"/>
            <a:ext cx="3646825" cy="2640375"/>
          </a:xfrm>
          <a:prstGeom prst="flowChartProcess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Fadil, Yousra Ahmed. "Routing using genetic algorithm for large networks." (2010)</a:t>
            </a:r>
            <a:endParaRPr b="0" i="1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2016950" y="3772900"/>
            <a:ext cx="3646825" cy="2640375"/>
          </a:xfrm>
          <a:prstGeom prst="flowChartProcess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Dengiz, Berna, Fulya Altiparmak, and Alice E. Smith. "Genetic algorithm design of networks considering all-terminal reliability." (1997)</a:t>
            </a:r>
            <a:endParaRPr b="0" i="1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6633175" y="3772900"/>
            <a:ext cx="3646825" cy="2640375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Singla, Ankit, et al. "Jellyfish: Networking data centers randomly." (2012)</a:t>
            </a:r>
            <a:endParaRPr b="0" i="1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492a5ff8f_1_7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u="sng">
                <a:solidFill>
                  <a:schemeClr val="hlink"/>
                </a:solidFill>
                <a:hlinkClick r:id="rId3"/>
              </a:rPr>
              <a:t>Reproducibility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 Instructions</a:t>
            </a:r>
            <a:endParaRPr b="1"/>
          </a:p>
        </p:txBody>
      </p:sp>
      <p:sp>
        <p:nvSpPr>
          <p:cNvPr id="348" name="Google Shape;348;g8492a5ff8f_1_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Angle View of Office Building Against Blue Sky" id="353" name="Google Shape;353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49" r="2748" t="0"/>
          <a:stretch/>
        </p:blipFill>
        <p:spPr>
          <a:xfrm>
            <a:off x="2" y="0"/>
            <a:ext cx="91554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pic>
      <p:sp>
        <p:nvSpPr>
          <p:cNvPr id="354" name="Google Shape;354;p15"/>
          <p:cNvSpPr txBox="1"/>
          <p:nvPr>
            <p:ph type="title"/>
          </p:nvPr>
        </p:nvSpPr>
        <p:spPr>
          <a:xfrm>
            <a:off x="7904366" y="1147645"/>
            <a:ext cx="41838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Verdana"/>
              <a:buNone/>
            </a:pPr>
            <a:r>
              <a:rPr lang="en-US" sz="5000"/>
              <a:t>THANK</a:t>
            </a:r>
            <a:br>
              <a:rPr lang="en-US" sz="5000"/>
            </a:br>
            <a:r>
              <a:rPr lang="en-US" sz="5000"/>
              <a:t>YOU!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>
            <p:ph idx="12" type="sldNum"/>
          </p:nvPr>
        </p:nvSpPr>
        <p:spPr>
          <a:xfrm>
            <a:off x="10730162" y="6002372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3"/>
          <p:cNvSpPr txBox="1"/>
          <p:nvPr>
            <p:ph type="title"/>
          </p:nvPr>
        </p:nvSpPr>
        <p:spPr>
          <a:xfrm>
            <a:off x="774032" y="1032746"/>
            <a:ext cx="50562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 sz="3000"/>
              <a:t>AGENDA</a:t>
            </a:r>
            <a:endParaRPr/>
          </a:p>
        </p:txBody>
      </p:sp>
      <p:sp>
        <p:nvSpPr>
          <p:cNvPr id="192" name="Google Shape;192;p3"/>
          <p:cNvSpPr txBox="1"/>
          <p:nvPr>
            <p:ph idx="3" type="body"/>
          </p:nvPr>
        </p:nvSpPr>
        <p:spPr>
          <a:xfrm>
            <a:off x="774025" y="2225400"/>
            <a:ext cx="68163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Problem Statement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Recap: Genetic Algorithm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Our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Experiments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Results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Our Progress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Future Work</a:t>
            </a:r>
            <a:endParaRPr/>
          </a:p>
          <a:p>
            <a:pPr indent="-203200" lvl="0" marL="3429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2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/>
              <a:t>Problem Statement</a:t>
            </a:r>
            <a:endParaRPr b="1"/>
          </a:p>
        </p:txBody>
      </p:sp>
      <p:sp>
        <p:nvSpPr>
          <p:cNvPr id="199" name="Google Shape;19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/>
          <p:nvPr>
            <p:ph idx="4294967295" type="sldNum"/>
          </p:nvPr>
        </p:nvSpPr>
        <p:spPr>
          <a:xfrm>
            <a:off x="11642725" y="6002338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5"/>
          <p:cNvSpPr txBox="1"/>
          <p:nvPr>
            <p:ph idx="1" type="body"/>
          </p:nvPr>
        </p:nvSpPr>
        <p:spPr>
          <a:xfrm>
            <a:off x="2032425" y="1342150"/>
            <a:ext cx="80043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solidFill>
                  <a:schemeClr val="lt2"/>
                </a:solidFill>
              </a:rPr>
              <a:t>In today’s day, we have very large networks. While it is not feasible to perform changes to the network while having a global view, an approach like the jellyfish network might completely be random and could subsequently lead to bad configurations. Thus, we are proposing a pseudorandom way to approach this problem using genetic algorithms. This gives us the benefit of both speed and an optimal solution.</a:t>
            </a:r>
            <a:endParaRPr sz="2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6"/>
          <p:cNvSpPr txBox="1"/>
          <p:nvPr>
            <p:ph type="title"/>
          </p:nvPr>
        </p:nvSpPr>
        <p:spPr>
          <a:xfrm>
            <a:off x="1744900" y="808175"/>
            <a:ext cx="9861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600"/>
              <a:t>Motivations for using GAs </a:t>
            </a:r>
            <a:endParaRPr b="1" sz="3600"/>
          </a:p>
        </p:txBody>
      </p:sp>
      <p:sp>
        <p:nvSpPr>
          <p:cNvPr id="213" name="Google Shape;213;p6"/>
          <p:cNvSpPr txBox="1"/>
          <p:nvPr>
            <p:ph idx="1" type="body"/>
          </p:nvPr>
        </p:nvSpPr>
        <p:spPr>
          <a:xfrm>
            <a:off x="1730000" y="2090075"/>
            <a:ext cx="77931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Generality 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Optimizing for Multiple Parameters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The Building Block Hypothesis (BBH)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Parallel Nature and Scalability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Easy Implementation</a:t>
            </a:r>
            <a:endParaRPr sz="2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8"/>
          <p:cNvSpPr txBox="1"/>
          <p:nvPr>
            <p:ph type="title"/>
          </p:nvPr>
        </p:nvSpPr>
        <p:spPr>
          <a:xfrm>
            <a:off x="1744900" y="808175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600"/>
              <a:t>Basic steps in a genetic algorithm</a:t>
            </a:r>
            <a:endParaRPr b="1" sz="3600"/>
          </a:p>
        </p:txBody>
      </p:sp>
      <p:sp>
        <p:nvSpPr>
          <p:cNvPr id="221" name="Google Shape;221;p8"/>
          <p:cNvSpPr txBox="1"/>
          <p:nvPr>
            <p:ph idx="1" type="body"/>
          </p:nvPr>
        </p:nvSpPr>
        <p:spPr>
          <a:xfrm>
            <a:off x="1730000" y="2090075"/>
            <a:ext cx="96891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Initializing genes randomly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Calculating fitness function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Performing crossover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Performing mutation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Performing repair (optional)</a:t>
            </a:r>
            <a:endParaRPr sz="2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800">
                <a:solidFill>
                  <a:schemeClr val="lt2"/>
                </a:solidFill>
              </a:rPr>
              <a:t>This process is repeated till there is convergence</a:t>
            </a:r>
            <a:endParaRPr sz="2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idx="1" type="body"/>
          </p:nvPr>
        </p:nvSpPr>
        <p:spPr>
          <a:xfrm>
            <a:off x="1730000" y="2090075"/>
            <a:ext cx="96891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We are adding the node randomly to any other node with just one new edge in default setting.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This is done n number of times were n is the size of the population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The code can be edited to add multiple edges or even multiple nodes!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</a:pPr>
            <a:r>
              <a:rPr lang="en-US" sz="2800">
                <a:solidFill>
                  <a:schemeClr val="lt2"/>
                </a:solidFill>
              </a:rPr>
              <a:t>An added option is to mutate all/some of these configurations to introduce networks that are different</a:t>
            </a:r>
            <a:endParaRPr sz="2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9"/>
          <p:cNvSpPr txBox="1"/>
          <p:nvPr>
            <p:ph type="title"/>
          </p:nvPr>
        </p:nvSpPr>
        <p:spPr>
          <a:xfrm>
            <a:off x="1744900" y="808175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600"/>
              <a:t>Initialization</a:t>
            </a:r>
            <a:endParaRPr b="1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348e4598_10_0"/>
          <p:cNvSpPr txBox="1"/>
          <p:nvPr>
            <p:ph type="title"/>
          </p:nvPr>
        </p:nvSpPr>
        <p:spPr>
          <a:xfrm>
            <a:off x="1730000" y="646500"/>
            <a:ext cx="93852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Fitness Function</a:t>
            </a:r>
            <a:endParaRPr b="1" sz="3600"/>
          </a:p>
        </p:txBody>
      </p:sp>
      <p:sp>
        <p:nvSpPr>
          <p:cNvPr id="236" name="Google Shape;236;g75348e4598_10_0"/>
          <p:cNvSpPr txBox="1"/>
          <p:nvPr>
            <p:ph idx="1" type="body"/>
          </p:nvPr>
        </p:nvSpPr>
        <p:spPr>
          <a:xfrm>
            <a:off x="1730000" y="1488150"/>
            <a:ext cx="95667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The fitness function has the options of max-degree, network cost, min-cut edge, min-cut node, total flow size and time delay in sending packets</a:t>
            </a:r>
            <a:endParaRPr sz="2600">
              <a:solidFill>
                <a:schemeClr val="l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You can even add more if you want! An example would be the average degree of a node if you are allowed to add/remove edges</a:t>
            </a:r>
            <a:endParaRPr sz="2600">
              <a:solidFill>
                <a:schemeClr val="l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We normalize these values to give each an equal importance to all the features, but these can be tweaked according to users’ priorities</a:t>
            </a:r>
            <a:endParaRPr sz="2600">
              <a:solidFill>
                <a:schemeClr val="l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■"/>
            </a:pPr>
            <a:r>
              <a:rPr lang="en-US" sz="2600">
                <a:solidFill>
                  <a:schemeClr val="lt2"/>
                </a:solidFill>
              </a:rPr>
              <a:t>Each parameter takes a different amount of time to calculate so you can customize according to your needs! </a:t>
            </a:r>
            <a:endParaRPr sz="2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75348e4598_1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