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Fira Cod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fb887d3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fb887d3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2fb887d3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2fb887d3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2fb887d3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2fb887d3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fb887d3f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fb887d3f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fb887d3f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fb887d3f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7f9c668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e7f9c668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7f9c668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7f9c668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2fb887d3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2fb887d3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fb887d3f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fb887d3f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f9c668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f9c668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916184070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916184070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7f9c668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7f9c668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fb887d3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fb887d3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fb887d3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fb887d3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PranavSitaraman/Connect4" TargetMode="External"/><Relationship Id="rId4" Type="http://schemas.openxmlformats.org/officeDocument/2006/relationships/hyperlink" Target="http://drive.google.com/file/d/1-Idl-40ryj2Fj6KtKPOcmcv-pj25ssOB/view" TargetMode="External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4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‘in Java’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By: Pranav Sitaraman and Alan Shi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 Final Project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Single Player </a:t>
            </a:r>
            <a:r>
              <a:rPr lang="en">
                <a:solidFill>
                  <a:schemeClr val="lt2"/>
                </a:solidFill>
              </a:rPr>
              <a:t>Game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Connect4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Minimax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Algorithm: </a:t>
            </a:r>
            <a:r>
              <a:rPr lang="en">
                <a:solidFill>
                  <a:schemeClr val="accent2"/>
                </a:solidFill>
              </a:rPr>
              <a:t>‘Minimax’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0" name="Google Shape;680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681" name="Google Shape;681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5" name="Google Shape;6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50" y="1534750"/>
            <a:ext cx="5271975" cy="23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687" name="Google Shape;687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 txBox="1"/>
          <p:nvPr>
            <p:ph type="title"/>
          </p:nvPr>
        </p:nvSpPr>
        <p:spPr>
          <a:xfrm>
            <a:off x="1084225" y="1311425"/>
            <a:ext cx="78030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4,531,985,219,092</a:t>
            </a:r>
            <a:r>
              <a:rPr lang="en" sz="4800"/>
              <a:t> </a:t>
            </a:r>
            <a:r>
              <a:rPr lang="en" sz="4800">
                <a:solidFill>
                  <a:schemeClr val="accent6"/>
                </a:solidFill>
              </a:rPr>
              <a:t>{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693" name="Google Shape;693;p35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Potential Game States (Complexity) &gt;</a:t>
            </a:r>
            <a:endParaRPr/>
          </a:p>
        </p:txBody>
      </p:sp>
      <p:sp>
        <p:nvSpPr>
          <p:cNvPr id="694" name="Google Shape;694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95" name="Google Shape;695;p35"/>
          <p:cNvGrpSpPr/>
          <p:nvPr/>
        </p:nvGrpSpPr>
        <p:grpSpPr>
          <a:xfrm>
            <a:off x="1084825" y="2250725"/>
            <a:ext cx="506100" cy="1767300"/>
            <a:chOff x="1084825" y="2250725"/>
            <a:chExt cx="506100" cy="1767300"/>
          </a:xfrm>
        </p:grpSpPr>
        <p:cxnSp>
          <p:nvCxnSpPr>
            <p:cNvPr id="696" name="Google Shape;696;p35"/>
            <p:cNvCxnSpPr>
              <a:endCxn id="697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7" name="Google Shape;697;p35"/>
            <p:cNvSpPr txBox="1"/>
            <p:nvPr/>
          </p:nvSpPr>
          <p:spPr>
            <a:xfrm>
              <a:off x="1084825" y="3094625"/>
              <a:ext cx="506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4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98" name="Google Shape;698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699" name="Google Shape;699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6"/>
          <p:cNvSpPr txBox="1"/>
          <p:nvPr>
            <p:ph type="title"/>
          </p:nvPr>
        </p:nvSpPr>
        <p:spPr>
          <a:xfrm>
            <a:off x="1143250" y="582700"/>
            <a:ext cx="7743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r>
              <a:rPr lang="en"/>
              <a:t> Algorithm: </a:t>
            </a:r>
            <a:r>
              <a:rPr lang="en">
                <a:solidFill>
                  <a:schemeClr val="accent2"/>
                </a:solidFill>
              </a:rPr>
              <a:t>‘α-β Pruning’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05" name="Google Shape;705;p36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6" name="Google Shape;706;p36"/>
          <p:cNvSpPr txBox="1"/>
          <p:nvPr/>
        </p:nvSpPr>
        <p:spPr>
          <a:xfrm>
            <a:off x="1630375" y="132439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7" name="Google Shape;707;p36"/>
          <p:cNvSpPr txBox="1"/>
          <p:nvPr/>
        </p:nvSpPr>
        <p:spPr>
          <a:xfrm>
            <a:off x="2888875" y="1340100"/>
            <a:ext cx="5866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Pruning of the game tree to increase speed if a minimizing node minimizes below its parent’s previous maximum, or vice versa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8" name="Google Shape;708;p36"/>
          <p:cNvSpPr txBox="1"/>
          <p:nvPr/>
        </p:nvSpPr>
        <p:spPr>
          <a:xfrm>
            <a:off x="2068425" y="212556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3326925" y="2125564"/>
            <a:ext cx="5106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Any smaller values would obviously not be maximized by parent, while larger values would not be minimized by child node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0" name="Google Shape;710;p36"/>
          <p:cNvSpPr txBox="1"/>
          <p:nvPr/>
        </p:nvSpPr>
        <p:spPr>
          <a:xfrm>
            <a:off x="2505725" y="284811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36"/>
          <p:cNvSpPr txBox="1"/>
          <p:nvPr/>
        </p:nvSpPr>
        <p:spPr>
          <a:xfrm>
            <a:off x="3764225" y="2848139"/>
            <a:ext cx="5038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Extremely beneficial for performance, results below show comparison at depth 7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713" name="Google Shape;713;p36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6"/>
          <p:cNvCxnSpPr>
            <a:stCxn id="715" idx="2"/>
            <a:endCxn id="706" idx="1"/>
          </p:cNvCxnSpPr>
          <p:nvPr/>
        </p:nvCxnSpPr>
        <p:spPr>
          <a:xfrm>
            <a:off x="1337875" y="1616592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6"/>
          <p:cNvCxnSpPr/>
          <p:nvPr/>
        </p:nvCxnSpPr>
        <p:spPr>
          <a:xfrm>
            <a:off x="1337875" y="2417764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36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36"/>
          <p:cNvCxnSpPr/>
          <p:nvPr/>
        </p:nvCxnSpPr>
        <p:spPr>
          <a:xfrm>
            <a:off x="1337875" y="3140327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36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36"/>
          <p:cNvPicPr preferRelativeResize="0"/>
          <p:nvPr/>
        </p:nvPicPr>
        <p:blipFill rotWithShape="1">
          <a:blip r:embed="rId3">
            <a:alphaModFix/>
          </a:blip>
          <a:srcRect b="23136" l="0" r="0" t="0"/>
          <a:stretch/>
        </p:blipFill>
        <p:spPr>
          <a:xfrm>
            <a:off x="3632700" y="3570725"/>
            <a:ext cx="2231950" cy="8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36"/>
          <p:cNvPicPr preferRelativeResize="0"/>
          <p:nvPr/>
        </p:nvPicPr>
        <p:blipFill rotWithShape="1">
          <a:blip r:embed="rId4">
            <a:alphaModFix/>
          </a:blip>
          <a:srcRect b="18659" l="0" r="4333" t="0"/>
          <a:stretch/>
        </p:blipFill>
        <p:spPr>
          <a:xfrm>
            <a:off x="6061700" y="3570725"/>
            <a:ext cx="2617475" cy="8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724" name="Google Shape;724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>
            <p:ph type="title"/>
          </p:nvPr>
        </p:nvSpPr>
        <p:spPr>
          <a:xfrm>
            <a:off x="1143250" y="582700"/>
            <a:ext cx="7728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Algorithm: </a:t>
            </a:r>
            <a:r>
              <a:rPr lang="en">
                <a:solidFill>
                  <a:schemeClr val="accent2"/>
                </a:solidFill>
              </a:rPr>
              <a:t>‘α-β Pruning’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30" name="Google Shape;730;p37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1" name="Google Shape;731;p3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732" name="Google Shape;732;p37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37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426" y="1489142"/>
            <a:ext cx="5043646" cy="2559663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738" name="Google Shape;738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44" name="Google Shape;744;p3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/>
              <a:t>Frontend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45" name="Google Shape;745;p38"/>
          <p:cNvSpPr txBox="1"/>
          <p:nvPr>
            <p:ph idx="1" type="subTitle"/>
          </p:nvPr>
        </p:nvSpPr>
        <p:spPr>
          <a:xfrm>
            <a:off x="3038363" y="25243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Built with JavaFX</a:t>
            </a:r>
            <a:r>
              <a:rPr lang="en"/>
              <a:t> &gt;</a:t>
            </a:r>
            <a:endParaRPr/>
          </a:p>
        </p:txBody>
      </p:sp>
      <p:sp>
        <p:nvSpPr>
          <p:cNvPr id="746" name="Google Shape;746;p3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47" name="Google Shape;747;p38"/>
          <p:cNvCxnSpPr>
            <a:endCxn id="74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49" name="Google Shape;749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750" name="Google Shape;750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/>
          <p:nvPr>
            <p:ph idx="2" type="subTitle"/>
          </p:nvPr>
        </p:nvSpPr>
        <p:spPr>
          <a:xfrm>
            <a:off x="2494725" y="1814746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Switching between columns with the arrow keys &gt;</a:t>
            </a:r>
            <a:endParaRPr/>
          </a:p>
        </p:txBody>
      </p:sp>
      <p:sp>
        <p:nvSpPr>
          <p:cNvPr id="756" name="Google Shape;756;p39"/>
          <p:cNvSpPr txBox="1"/>
          <p:nvPr>
            <p:ph idx="1" type="subTitle"/>
          </p:nvPr>
        </p:nvSpPr>
        <p:spPr>
          <a:xfrm>
            <a:off x="5596231" y="1814742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Enter to drop pieces, with smooth animations</a:t>
            </a:r>
            <a:r>
              <a:rPr lang="en"/>
              <a:t> &gt;</a:t>
            </a:r>
            <a:endParaRPr/>
          </a:p>
        </p:txBody>
      </p:sp>
      <p:sp>
        <p:nvSpPr>
          <p:cNvPr id="757" name="Google Shape;757;p39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Select</a:t>
            </a:r>
            <a:endParaRPr/>
          </a:p>
        </p:txBody>
      </p:sp>
      <p:sp>
        <p:nvSpPr>
          <p:cNvPr id="758" name="Google Shape;758;p39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Play</a:t>
            </a:r>
            <a:endParaRPr/>
          </a:p>
        </p:txBody>
      </p:sp>
      <p:sp>
        <p:nvSpPr>
          <p:cNvPr id="759" name="Google Shape;759;p39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Shows predicted computer ‘lines’</a:t>
            </a:r>
            <a:r>
              <a:rPr lang="en"/>
              <a:t> &gt;</a:t>
            </a:r>
            <a:endParaRPr/>
          </a:p>
        </p:txBody>
      </p:sp>
      <p:sp>
        <p:nvSpPr>
          <p:cNvPr id="760" name="Google Shape;760;p39"/>
          <p:cNvSpPr txBox="1"/>
          <p:nvPr>
            <p:ph idx="6" type="subTitle"/>
          </p:nvPr>
        </p:nvSpPr>
        <p:spPr>
          <a:xfrm>
            <a:off x="2928525" y="3418521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Computer evaluation updated and displayed &gt;</a:t>
            </a:r>
            <a:endParaRPr/>
          </a:p>
        </p:txBody>
      </p:sp>
      <p:sp>
        <p:nvSpPr>
          <p:cNvPr id="761" name="Google Shape;761;p39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 Mode</a:t>
            </a:r>
            <a:endParaRPr/>
          </a:p>
        </p:txBody>
      </p:sp>
      <p:sp>
        <p:nvSpPr>
          <p:cNvPr id="762" name="Google Shape;762;p39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Lines</a:t>
            </a:r>
            <a:endParaRPr/>
          </a:p>
        </p:txBody>
      </p:sp>
      <p:sp>
        <p:nvSpPr>
          <p:cNvPr id="763" name="Google Shape;763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‘The Frontend’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64" name="Google Shape;764;p3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65" name="Google Shape;765;p3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66" name="Google Shape;766;p3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7" name="Google Shape;767;p39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68" name="Google Shape;768;p39"/>
            <p:cNvSpPr/>
            <p:nvPr/>
          </p:nvSpPr>
          <p:spPr>
            <a:xfrm>
              <a:off x="5173688" y="1299925"/>
              <a:ext cx="414800" cy="252700"/>
            </a:xfrm>
            <a:custGeom>
              <a:rect b="b" l="l" r="r" t="t"/>
              <a:pathLst>
                <a:path extrusionOk="0" h="10108" w="16592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5313538" y="1485300"/>
              <a:ext cx="135125" cy="229450"/>
            </a:xfrm>
            <a:custGeom>
              <a:rect b="b" l="l" r="r" t="t"/>
              <a:pathLst>
                <a:path extrusionOk="0" h="9178" w="5405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5406438" y="1426525"/>
              <a:ext cx="19925" cy="16650"/>
            </a:xfrm>
            <a:custGeom>
              <a:rect b="b" l="l" r="r" t="t"/>
              <a:pathLst>
                <a:path extrusionOk="0" h="666" w="797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5165638" y="1291400"/>
              <a:ext cx="431400" cy="431875"/>
            </a:xfrm>
            <a:custGeom>
              <a:rect b="b" l="l" r="r" t="t"/>
              <a:pathLst>
                <a:path extrusionOk="0" h="17275" w="17256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9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73" name="Google Shape;773;p39"/>
            <p:cNvSpPr/>
            <p:nvPr/>
          </p:nvSpPr>
          <p:spPr>
            <a:xfrm>
              <a:off x="2046938" y="4393975"/>
              <a:ext cx="505350" cy="369775"/>
            </a:xfrm>
            <a:custGeom>
              <a:rect b="b" l="l" r="r" t="t"/>
              <a:pathLst>
                <a:path extrusionOk="0" h="14791" w="20214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129413" y="4435225"/>
              <a:ext cx="382100" cy="287300"/>
            </a:xfrm>
            <a:custGeom>
              <a:rect b="b" l="l" r="r" t="t"/>
              <a:pathLst>
                <a:path extrusionOk="0" h="11492" w="15284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310013" y="4548050"/>
              <a:ext cx="61650" cy="72075"/>
            </a:xfrm>
            <a:custGeom>
              <a:rect b="b" l="l" r="r" t="t"/>
              <a:pathLst>
                <a:path extrusionOk="0" h="2883" w="2466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310013" y="4310075"/>
              <a:ext cx="61650" cy="238000"/>
            </a:xfrm>
            <a:custGeom>
              <a:rect b="b" l="l" r="r" t="t"/>
              <a:pathLst>
                <a:path extrusionOk="0" h="9520" w="2466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310013" y="4258300"/>
              <a:ext cx="61650" cy="51800"/>
            </a:xfrm>
            <a:custGeom>
              <a:rect b="b" l="l" r="r" t="t"/>
              <a:pathLst>
                <a:path extrusionOk="0" h="2072" w="2466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2197688" y="4609675"/>
              <a:ext cx="24200" cy="20675"/>
            </a:xfrm>
            <a:custGeom>
              <a:rect b="b" l="l" r="r" t="t"/>
              <a:pathLst>
                <a:path extrusionOk="0" h="827" w="968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2074438" y="4568900"/>
              <a:ext cx="23725" cy="20200"/>
            </a:xfrm>
            <a:custGeom>
              <a:rect b="b" l="l" r="r" t="t"/>
              <a:pathLst>
                <a:path extrusionOk="0" h="808" w="949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036988" y="4249875"/>
              <a:ext cx="525725" cy="524300"/>
            </a:xfrm>
            <a:custGeom>
              <a:rect b="b" l="l" r="r" t="t"/>
              <a:pathLst>
                <a:path extrusionOk="0" h="20972" w="21029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077738" y="4487250"/>
              <a:ext cx="20900" cy="60100"/>
            </a:xfrm>
            <a:custGeom>
              <a:rect b="b" l="l" r="r" t="t"/>
              <a:pathLst>
                <a:path extrusionOk="0" h="2404" w="836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077738" y="4609675"/>
              <a:ext cx="20425" cy="60825"/>
            </a:xfrm>
            <a:custGeom>
              <a:rect b="b" l="l" r="r" t="t"/>
              <a:pathLst>
                <a:path extrusionOk="0" h="2433" w="817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84" name="Google Shape;784;p39"/>
            <p:cNvSpPr/>
            <p:nvPr/>
          </p:nvSpPr>
          <p:spPr>
            <a:xfrm>
              <a:off x="4797288" y="4258400"/>
              <a:ext cx="369775" cy="505225"/>
            </a:xfrm>
            <a:custGeom>
              <a:rect b="b" l="l" r="r" t="t"/>
              <a:pathLst>
                <a:path extrusionOk="0" h="20209" w="14791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4838063" y="4300600"/>
              <a:ext cx="287775" cy="418125"/>
            </a:xfrm>
            <a:custGeom>
              <a:rect b="b" l="l" r="r" t="t"/>
              <a:pathLst>
                <a:path extrusionOk="0" h="16725" w="11511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4920538" y="4470300"/>
              <a:ext cx="123275" cy="123275"/>
            </a:xfrm>
            <a:custGeom>
              <a:rect b="b" l="l" r="r" t="t"/>
              <a:pathLst>
                <a:path extrusionOk="0" h="4931" w="4931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4971738" y="4330200"/>
              <a:ext cx="24200" cy="20675"/>
            </a:xfrm>
            <a:custGeom>
              <a:rect b="b" l="l" r="r" t="t"/>
              <a:pathLst>
                <a:path extrusionOk="0" h="827" w="968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4786863" y="4248100"/>
              <a:ext cx="390650" cy="525850"/>
            </a:xfrm>
            <a:custGeom>
              <a:rect b="b" l="l" r="r" t="t"/>
              <a:pathLst>
                <a:path extrusionOk="0" h="21034" w="15626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4827638" y="4290275"/>
              <a:ext cx="308150" cy="438400"/>
            </a:xfrm>
            <a:custGeom>
              <a:rect b="b" l="l" r="r" t="t"/>
              <a:pathLst>
                <a:path extrusionOk="0" h="17536" w="12326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5007413" y="4341225"/>
              <a:ext cx="91400" cy="34775"/>
            </a:xfrm>
            <a:custGeom>
              <a:rect b="b" l="l" r="r" t="t"/>
              <a:pathLst>
                <a:path extrusionOk="0" h="1391" w="3656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4910113" y="4396350"/>
              <a:ext cx="143675" cy="207650"/>
            </a:xfrm>
            <a:custGeom>
              <a:rect b="b" l="l" r="r" t="t"/>
              <a:pathLst>
                <a:path extrusionOk="0" h="8306" w="5747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4971738" y="4501075"/>
              <a:ext cx="20425" cy="60850"/>
            </a:xfrm>
            <a:custGeom>
              <a:rect b="b" l="l" r="r" t="t"/>
              <a:pathLst>
                <a:path extrusionOk="0" h="2434" w="817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94" name="Google Shape;794;p39"/>
            <p:cNvSpPr/>
            <p:nvPr/>
          </p:nvSpPr>
          <p:spPr>
            <a:xfrm>
              <a:off x="5021513" y="5271425"/>
              <a:ext cx="111425" cy="314775"/>
            </a:xfrm>
            <a:custGeom>
              <a:rect b="b" l="l" r="r" t="t"/>
              <a:pathLst>
                <a:path extrusionOk="0" h="12591" w="4457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4677363" y="5326875"/>
              <a:ext cx="454150" cy="315275"/>
            </a:xfrm>
            <a:custGeom>
              <a:rect b="b" l="l" r="r" t="t"/>
              <a:pathLst>
                <a:path extrusionOk="0" h="12611" w="18166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5058488" y="5567700"/>
              <a:ext cx="43650" cy="37325"/>
            </a:xfrm>
            <a:custGeom>
              <a:rect b="b" l="l" r="r" t="t"/>
              <a:pathLst>
                <a:path extrusionOk="0" h="1493" w="1746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4728563" y="5382350"/>
              <a:ext cx="64975" cy="55675"/>
            </a:xfrm>
            <a:custGeom>
              <a:rect b="b" l="l" r="r" t="t"/>
              <a:pathLst>
                <a:path extrusionOk="0" h="2227" w="2599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083138" y="5465775"/>
              <a:ext cx="21825" cy="18750"/>
            </a:xfrm>
            <a:custGeom>
              <a:rect b="b" l="l" r="r" t="t"/>
              <a:pathLst>
                <a:path extrusionOk="0" h="750" w="873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5040013" y="5558700"/>
              <a:ext cx="64950" cy="55650"/>
            </a:xfrm>
            <a:custGeom>
              <a:rect b="b" l="l" r="r" t="t"/>
              <a:pathLst>
                <a:path extrusionOk="0" h="2226" w="2598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4667413" y="5261950"/>
              <a:ext cx="475000" cy="389200"/>
            </a:xfrm>
            <a:custGeom>
              <a:rect b="b" l="l" r="r" t="t"/>
              <a:pathLst>
                <a:path extrusionOk="0" h="15568" w="1900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714513" y="5372850"/>
              <a:ext cx="143950" cy="219400"/>
            </a:xfrm>
            <a:custGeom>
              <a:rect b="b" l="l" r="r" t="t"/>
              <a:pathLst>
                <a:path extrusionOk="0" h="8776" w="5758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4891663" y="5373175"/>
              <a:ext cx="81950" cy="74525"/>
            </a:xfrm>
            <a:custGeom>
              <a:rect b="b" l="l" r="r" t="t"/>
              <a:pathLst>
                <a:path extrusionOk="0" h="2981" w="3278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891663" y="5521325"/>
              <a:ext cx="81875" cy="74525"/>
            </a:xfrm>
            <a:custGeom>
              <a:rect b="b" l="l" r="r" t="t"/>
              <a:pathLst>
                <a:path extrusionOk="0" h="2981" w="3275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724813" y="5521325"/>
              <a:ext cx="82250" cy="74525"/>
            </a:xfrm>
            <a:custGeom>
              <a:rect b="b" l="l" r="r" t="t"/>
              <a:pathLst>
                <a:path extrusionOk="0" h="2981" w="329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5086463" y="5336375"/>
              <a:ext cx="18500" cy="110475"/>
            </a:xfrm>
            <a:custGeom>
              <a:rect b="b" l="l" r="r" t="t"/>
              <a:pathLst>
                <a:path extrusionOk="0" h="4419" w="74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9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807" name="Google Shape;807;p3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810" name="Google Shape;810;p39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813" name="Google Shape;813;p39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9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816" name="Google Shape;816;p39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Final Project</a:t>
            </a:r>
            <a:endParaRPr/>
          </a:p>
        </p:txBody>
      </p:sp>
      <p:sp>
        <p:nvSpPr>
          <p:cNvPr id="819" name="Google Shape;819;p3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820" name="Google Shape;820;p3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Animation</a:t>
            </a:r>
            <a:r>
              <a:rPr lang="en"/>
              <a:t>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26" name="Google Shape;826;p40"/>
          <p:cNvSpPr txBox="1"/>
          <p:nvPr>
            <p:ph idx="1" type="subTitle"/>
          </p:nvPr>
        </p:nvSpPr>
        <p:spPr>
          <a:xfrm>
            <a:off x="3443750" y="3786952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Use of Java CompletableFuture&lt;&gt; to calculate co</a:t>
            </a:r>
            <a:r>
              <a:rPr lang="en"/>
              <a:t>m</a:t>
            </a:r>
            <a:r>
              <a:rPr lang="en"/>
              <a:t>puter move asynchronously on different thread pool &gt;</a:t>
            </a:r>
            <a:endParaRPr/>
          </a:p>
        </p:txBody>
      </p:sp>
      <p:sp>
        <p:nvSpPr>
          <p:cNvPr id="827" name="Google Shape;827;p40"/>
          <p:cNvSpPr txBox="1"/>
          <p:nvPr>
            <p:ph idx="2" type="subTitle"/>
          </p:nvPr>
        </p:nvSpPr>
        <p:spPr>
          <a:xfrm>
            <a:off x="3051250" y="2727833"/>
            <a:ext cx="54027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Attempted to bind the computer move algorithm to the end of the transition but was unsuccessful</a:t>
            </a:r>
            <a:r>
              <a:rPr lang="en"/>
              <a:t> &gt;</a:t>
            </a:r>
            <a:endParaRPr/>
          </a:p>
        </p:txBody>
      </p:sp>
      <p:sp>
        <p:nvSpPr>
          <p:cNvPr id="828" name="Google Shape;828;p40"/>
          <p:cNvSpPr txBox="1"/>
          <p:nvPr>
            <p:ph idx="3" type="subTitle"/>
          </p:nvPr>
        </p:nvSpPr>
        <p:spPr>
          <a:xfrm>
            <a:off x="3051250" y="2343708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Tried</a:t>
            </a:r>
            <a:endParaRPr/>
          </a:p>
        </p:txBody>
      </p:sp>
      <p:sp>
        <p:nvSpPr>
          <p:cNvPr id="829" name="Google Shape;829;p40"/>
          <p:cNvSpPr txBox="1"/>
          <p:nvPr>
            <p:ph idx="4" type="subTitle"/>
          </p:nvPr>
        </p:nvSpPr>
        <p:spPr>
          <a:xfrm>
            <a:off x="2624725" y="1668733"/>
            <a:ext cx="58092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Had a lot of trouble with smooth animations while calculating computer move, as delays blocked the JavaFX thread &gt;</a:t>
            </a:r>
            <a:endParaRPr/>
          </a:p>
        </p:txBody>
      </p:sp>
      <p:sp>
        <p:nvSpPr>
          <p:cNvPr id="830" name="Google Shape;830;p40"/>
          <p:cNvSpPr txBox="1"/>
          <p:nvPr>
            <p:ph idx="5" type="subTitle"/>
          </p:nvPr>
        </p:nvSpPr>
        <p:spPr>
          <a:xfrm>
            <a:off x="2624725" y="1284608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831" name="Google Shape;831;p40"/>
          <p:cNvSpPr txBox="1"/>
          <p:nvPr>
            <p:ph idx="6" type="subTitle"/>
          </p:nvPr>
        </p:nvSpPr>
        <p:spPr>
          <a:xfrm>
            <a:off x="3443750" y="3402833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832" name="Google Shape;832;p40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833" name="Google Shape;833;p4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34" name="Google Shape;834;p40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5" name="Google Shape;835;p40"/>
          <p:cNvGrpSpPr/>
          <p:nvPr/>
        </p:nvGrpSpPr>
        <p:grpSpPr>
          <a:xfrm>
            <a:off x="1877950" y="1565938"/>
            <a:ext cx="365774" cy="320040"/>
            <a:chOff x="5618463" y="1291725"/>
            <a:chExt cx="515175" cy="452225"/>
          </a:xfrm>
        </p:grpSpPr>
        <p:sp>
          <p:nvSpPr>
            <p:cNvPr id="836" name="Google Shape;836;p40"/>
            <p:cNvSpPr/>
            <p:nvPr/>
          </p:nvSpPr>
          <p:spPr>
            <a:xfrm>
              <a:off x="5977188" y="1594800"/>
              <a:ext cx="146500" cy="140500"/>
            </a:xfrm>
            <a:custGeom>
              <a:rect b="b" l="l" r="r" t="t"/>
              <a:pathLst>
                <a:path extrusionOk="0" h="5620" w="586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937838" y="1555925"/>
              <a:ext cx="74450" cy="73500"/>
            </a:xfrm>
            <a:custGeom>
              <a:rect b="b" l="l" r="r" t="t"/>
              <a:pathLst>
                <a:path extrusionOk="0" h="2940" w="2978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630188" y="1300900"/>
              <a:ext cx="371675" cy="317875"/>
            </a:xfrm>
            <a:custGeom>
              <a:rect b="b" l="l" r="r" t="t"/>
              <a:pathLst>
                <a:path extrusionOk="0" h="12715" w="14867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5860088" y="1372000"/>
              <a:ext cx="53125" cy="158825"/>
            </a:xfrm>
            <a:custGeom>
              <a:rect b="b" l="l" r="r" t="t"/>
              <a:pathLst>
                <a:path extrusionOk="0" h="6353" w="2125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807463" y="1425100"/>
              <a:ext cx="52650" cy="105725"/>
            </a:xfrm>
            <a:custGeom>
              <a:rect b="b" l="l" r="r" t="t"/>
              <a:pathLst>
                <a:path extrusionOk="0" h="4229" w="2106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5754388" y="1478175"/>
              <a:ext cx="53100" cy="52650"/>
            </a:xfrm>
            <a:custGeom>
              <a:rect b="b" l="l" r="r" t="t"/>
              <a:pathLst>
                <a:path extrusionOk="0" h="2106" w="2124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5720513" y="1326975"/>
              <a:ext cx="133925" cy="84575"/>
            </a:xfrm>
            <a:custGeom>
              <a:rect b="b" l="l" r="r" t="t"/>
              <a:pathLst>
                <a:path extrusionOk="0" h="3383" w="5357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5710288" y="1426975"/>
              <a:ext cx="15675" cy="13450"/>
            </a:xfrm>
            <a:custGeom>
              <a:rect b="b" l="l" r="r" t="t"/>
              <a:pathLst>
                <a:path extrusionOk="0" h="538" w="627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5618463" y="1291725"/>
              <a:ext cx="515175" cy="452225"/>
            </a:xfrm>
            <a:custGeom>
              <a:rect b="b" l="l" r="r" t="t"/>
              <a:pathLst>
                <a:path extrusionOk="0" h="18089" w="20607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5724988" y="1363475"/>
              <a:ext cx="217600" cy="176350"/>
            </a:xfrm>
            <a:custGeom>
              <a:rect b="b" l="l" r="r" t="t"/>
              <a:pathLst>
                <a:path extrusionOk="0" h="7054" w="8704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40"/>
          <p:cNvGrpSpPr/>
          <p:nvPr/>
        </p:nvGrpSpPr>
        <p:grpSpPr>
          <a:xfrm>
            <a:off x="2304461" y="2636143"/>
            <a:ext cx="365778" cy="297855"/>
            <a:chOff x="5899913" y="4248925"/>
            <a:chExt cx="639025" cy="524300"/>
          </a:xfrm>
        </p:grpSpPr>
        <p:sp>
          <p:nvSpPr>
            <p:cNvPr id="847" name="Google Shape;847;p40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0"/>
          <p:cNvGrpSpPr/>
          <p:nvPr/>
        </p:nvGrpSpPr>
        <p:grpSpPr>
          <a:xfrm>
            <a:off x="2731004" y="3661307"/>
            <a:ext cx="365767" cy="365751"/>
            <a:chOff x="4596788" y="1356600"/>
            <a:chExt cx="315725" cy="315575"/>
          </a:xfrm>
        </p:grpSpPr>
        <p:sp>
          <p:nvSpPr>
            <p:cNvPr id="857" name="Google Shape;857;p40"/>
            <p:cNvSpPr/>
            <p:nvPr/>
          </p:nvSpPr>
          <p:spPr>
            <a:xfrm>
              <a:off x="4602463" y="1362800"/>
              <a:ext cx="303425" cy="185100"/>
            </a:xfrm>
            <a:custGeom>
              <a:rect b="b" l="l" r="r" t="t"/>
              <a:pathLst>
                <a:path extrusionOk="0" h="7404" w="12137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4705338" y="1498575"/>
              <a:ext cx="98625" cy="167825"/>
            </a:xfrm>
            <a:custGeom>
              <a:rect b="b" l="l" r="r" t="t"/>
              <a:pathLst>
                <a:path extrusionOk="0" h="6713" w="3945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4775013" y="1455575"/>
              <a:ext cx="13775" cy="12200"/>
            </a:xfrm>
            <a:custGeom>
              <a:rect b="b" l="l" r="r" t="t"/>
              <a:pathLst>
                <a:path extrusionOk="0" h="488" w="551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4596788" y="1356600"/>
              <a:ext cx="315725" cy="315575"/>
            </a:xfrm>
            <a:custGeom>
              <a:rect b="b" l="l" r="r" t="t"/>
              <a:pathLst>
                <a:path extrusionOk="0" h="12623" w="12629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0"/>
          <p:cNvGrpSpPr/>
          <p:nvPr/>
        </p:nvGrpSpPr>
        <p:grpSpPr>
          <a:xfrm>
            <a:off x="1771675" y="1482208"/>
            <a:ext cx="578325" cy="487500"/>
            <a:chOff x="4764875" y="1706700"/>
            <a:chExt cx="578325" cy="487500"/>
          </a:xfrm>
        </p:grpSpPr>
        <p:sp>
          <p:nvSpPr>
            <p:cNvPr id="862" name="Google Shape;862;p40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2198188" y="2541320"/>
            <a:ext cx="578325" cy="487500"/>
            <a:chOff x="4764875" y="1706700"/>
            <a:chExt cx="578325" cy="487500"/>
          </a:xfrm>
        </p:grpSpPr>
        <p:sp>
          <p:nvSpPr>
            <p:cNvPr id="865" name="Google Shape;865;p40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2624725" y="3600433"/>
            <a:ext cx="578325" cy="487500"/>
            <a:chOff x="4764875" y="1706700"/>
            <a:chExt cx="578325" cy="487500"/>
          </a:xfrm>
        </p:grpSpPr>
        <p:sp>
          <p:nvSpPr>
            <p:cNvPr id="868" name="Google Shape;868;p40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40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Final Project</a:t>
            </a:r>
            <a:endParaRPr/>
          </a:p>
        </p:txBody>
      </p:sp>
      <p:sp>
        <p:nvSpPr>
          <p:cNvPr id="871" name="Google Shape;871;p40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Connect4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2" name="Google Shape;872;p40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Minimax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78" name="Google Shape;878;p41"/>
          <p:cNvPicPr preferRelativeResize="0"/>
          <p:nvPr/>
        </p:nvPicPr>
        <p:blipFill rotWithShape="1">
          <a:blip r:embed="rId3">
            <a:alphaModFix/>
          </a:blip>
          <a:srcRect b="8602" l="6618" r="8750" t="3977"/>
          <a:stretch/>
        </p:blipFill>
        <p:spPr>
          <a:xfrm>
            <a:off x="1950425" y="935912"/>
            <a:ext cx="5631101" cy="32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880" name="Google Shape;880;p4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2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86" name="Google Shape;886;p42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Summary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7" name="Google Shape;887;p42"/>
          <p:cNvSpPr txBox="1"/>
          <p:nvPr>
            <p:ph idx="1" type="subTitle"/>
          </p:nvPr>
        </p:nvSpPr>
        <p:spPr>
          <a:xfrm>
            <a:off x="3038363" y="25243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Summary and Demonstration of our Project &gt;</a:t>
            </a:r>
            <a:endParaRPr/>
          </a:p>
        </p:txBody>
      </p:sp>
      <p:sp>
        <p:nvSpPr>
          <p:cNvPr id="888" name="Google Shape;888;p4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89" name="Google Shape;889;p42"/>
          <p:cNvCxnSpPr>
            <a:endCxn id="888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91" name="Google Shape;891;p4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892" name="Google Shape;892;p4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3"/>
          <p:cNvSpPr txBox="1"/>
          <p:nvPr>
            <p:ph idx="1" type="body"/>
          </p:nvPr>
        </p:nvSpPr>
        <p:spPr>
          <a:xfrm>
            <a:off x="3306200" y="21513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5184" lvl="0" marL="341342" rtl="0" algn="l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Implement more heuristic evaluation algorithm</a:t>
            </a:r>
            <a:endParaRPr>
              <a:solidFill>
                <a:schemeClr val="accent3"/>
              </a:solidFill>
            </a:endParaRPr>
          </a:p>
          <a:p>
            <a:pPr indent="-265184" lvl="0" marL="341342" rtl="0" algn="l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Use the null-move heuristic algorithm to prune tree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98" name="Google Shape;898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99" name="Google Shape;899;p43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900" name="Google Shape;900;p43"/>
          <p:cNvSpPr txBox="1"/>
          <p:nvPr>
            <p:ph idx="3" type="body"/>
          </p:nvPr>
        </p:nvSpPr>
        <p:spPr>
          <a:xfrm>
            <a:off x="3739600" y="32406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5184" lvl="0" marL="341342" rtl="0" algn="l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Use iterative deepening of the minimax DFS to explore deeper depths</a:t>
            </a:r>
            <a:endParaRPr>
              <a:solidFill>
                <a:schemeClr val="accent3"/>
              </a:solidFill>
            </a:endParaRPr>
          </a:p>
          <a:p>
            <a:pPr indent="-265184" lvl="0" marL="341342" rtl="0" algn="l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Cache upper and lower bounds of board states in a transposition table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1" name="Google Shape;901;p43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/2 &gt;</a:t>
            </a:r>
            <a:endParaRPr/>
          </a:p>
        </p:txBody>
      </p:sp>
      <p:sp>
        <p:nvSpPr>
          <p:cNvPr id="902" name="Google Shape;902;p43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Future considerations to improve performance of the computer algoirthm</a:t>
            </a:r>
            <a:r>
              <a:rPr lang="en"/>
              <a:t> &gt;</a:t>
            </a:r>
            <a:endParaRPr/>
          </a:p>
        </p:txBody>
      </p:sp>
      <p:sp>
        <p:nvSpPr>
          <p:cNvPr id="903" name="Google Shape;903;p43"/>
          <p:cNvSpPr txBox="1"/>
          <p:nvPr>
            <p:ph idx="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Final Project</a:t>
            </a:r>
            <a:endParaRPr/>
          </a:p>
        </p:txBody>
      </p:sp>
      <p:grpSp>
        <p:nvGrpSpPr>
          <p:cNvPr id="904" name="Google Shape;904;p43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905" name="Google Shape;905;p4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06" name="Google Shape;906;p43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7" name="Google Shape;907;p43"/>
          <p:cNvSpPr txBox="1"/>
          <p:nvPr>
            <p:ph idx="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908" name="Google Shape;908;p43"/>
          <p:cNvSpPr txBox="1"/>
          <p:nvPr>
            <p:ph idx="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Intro to Project</a:t>
            </a:r>
            <a:r>
              <a:rPr lang="en"/>
              <a:t> &gt;</a:t>
            </a:r>
            <a:endParaRPr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722225" y="2755475"/>
            <a:ext cx="40323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Minimax &amp; Alpha-Beta Pruning</a:t>
            </a:r>
            <a:r>
              <a:rPr lang="en"/>
              <a:t> &gt;</a:t>
            </a:r>
            <a:endParaRPr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Algorithm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Built with JavaFX</a:t>
            </a:r>
            <a:r>
              <a:rPr lang="en"/>
              <a:t> &gt;</a:t>
            </a:r>
            <a:endParaRPr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 Final Project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Connect4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Minimax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/>
          <p:nvPr>
            <p:ph idx="1" type="subTitle"/>
          </p:nvPr>
        </p:nvSpPr>
        <p:spPr>
          <a:xfrm>
            <a:off x="1752938" y="433096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&lt; and finally, our app &gt;</a:t>
            </a:r>
            <a:endParaRPr/>
          </a:p>
        </p:txBody>
      </p:sp>
      <p:sp>
        <p:nvSpPr>
          <p:cNvPr id="914" name="Google Shape;914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5" name="Google Shape;915;p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916" name="Google Shape;916;p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  <p:pic>
        <p:nvPicPr>
          <p:cNvPr id="917" name="Google Shape;917;p44" title="Java Final Project - Connect 4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6463" y="1542571"/>
            <a:ext cx="3622172" cy="271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8" name="Google Shape;488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Basics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Intro to Project &gt;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1" name="Google Shape;491;p27"/>
          <p:cNvCxnSpPr>
            <a:endCxn id="490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3" name="Google Shape;493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494" name="Google Shape;494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Written in Java, with a JavaFX frontend</a:t>
            </a:r>
            <a:r>
              <a:rPr lang="en"/>
              <a:t> &gt;</a:t>
            </a:r>
            <a:endParaRPr/>
          </a:p>
        </p:txBody>
      </p:sp>
      <p:sp>
        <p:nvSpPr>
          <p:cNvPr id="500" name="Google Shape;500;p28"/>
          <p:cNvSpPr txBox="1"/>
          <p:nvPr>
            <p:ph idx="2" type="subTitle"/>
          </p:nvPr>
        </p:nvSpPr>
        <p:spPr>
          <a:xfrm>
            <a:off x="2240150" y="1228150"/>
            <a:ext cx="55644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Connect 4 is a simple game in which the player &amp; computer take turns dropping pieces down a 6x7 board in order to connect 4 in a row</a:t>
            </a:r>
            <a:r>
              <a:rPr lang="en"/>
              <a:t> &gt;</a:t>
            </a:r>
            <a:endParaRPr/>
          </a:p>
        </p:txBody>
      </p:sp>
      <p:sp>
        <p:nvSpPr>
          <p:cNvPr id="501" name="Google Shape;501;p28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Outline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2" name="Google Shape;502;p28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Play </a:t>
            </a:r>
            <a:r>
              <a:rPr lang="en"/>
              <a:t>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03" name="Google Shape;503;p28"/>
          <p:cNvGrpSpPr/>
          <p:nvPr/>
        </p:nvGrpSpPr>
        <p:grpSpPr>
          <a:xfrm>
            <a:off x="1707884" y="1460364"/>
            <a:ext cx="320076" cy="320076"/>
            <a:chOff x="1562938" y="4248450"/>
            <a:chExt cx="475950" cy="475950"/>
          </a:xfrm>
        </p:grpSpPr>
        <p:sp>
          <p:nvSpPr>
            <p:cNvPr id="504" name="Google Shape;504;p28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8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20" name="Google Shape;520;p28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Final Project</a:t>
            </a:r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>
            <a:off x="1614876" y="1407096"/>
            <a:ext cx="506092" cy="426611"/>
            <a:chOff x="1665363" y="1706700"/>
            <a:chExt cx="578325" cy="487500"/>
          </a:xfrm>
        </p:grpSpPr>
        <p:sp>
          <p:nvSpPr>
            <p:cNvPr id="531" name="Google Shape;531;p2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28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34" name="Google Shape;534;p2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8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37" name="Google Shape;537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8" name="Google Shape;538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40" name="Google Shape;540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42" name="Google Shape;542;p2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Connect4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2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Minimax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java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9" name="Google Shape;549;p2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‘Here you can give a brief description of the topic you want to talk about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For example, if you want to talk about Mercury, you can say that it’s the smallest planet in the entire Solar System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50" name="Google Shape;550;p29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51" name="Google Shape;551;p29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2" name="Google Shape;552;p2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3" name="Google Shape;553;p29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54" name="Google Shape;554;p29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5" name="Google Shape;555;p29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6" name="Google Shape;556;p2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57" name="Google Shape;557;p29"/>
          <p:cNvPicPr preferRelativeResize="0"/>
          <p:nvPr/>
        </p:nvPicPr>
        <p:blipFill rotWithShape="1">
          <a:blip r:embed="rId3">
            <a:alphaModFix/>
          </a:blip>
          <a:srcRect b="0" l="1545" r="1263" t="0"/>
          <a:stretch/>
        </p:blipFill>
        <p:spPr>
          <a:xfrm>
            <a:off x="1623502" y="1324375"/>
            <a:ext cx="7038428" cy="25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559" name="Google Shape;559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Google Shape;564;p30"/>
          <p:cNvCxnSpPr>
            <a:stCxn id="565" idx="1"/>
            <a:endCxn id="566" idx="1"/>
          </p:cNvCxnSpPr>
          <p:nvPr/>
        </p:nvCxnSpPr>
        <p:spPr>
          <a:xfrm>
            <a:off x="3026725" y="1948192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‘Breakdown’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8" name="Google Shape;568;p30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69" name="Google Shape;569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0" name="Google Shape;570;p30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30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Time Spent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2" name="Google Shape;572;p30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Features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1887275" y="1779000"/>
            <a:ext cx="116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Backend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30267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0"/>
          <p:cNvSpPr txBox="1"/>
          <p:nvPr/>
        </p:nvSpPr>
        <p:spPr>
          <a:xfrm>
            <a:off x="1887275" y="2097625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Developing minimax algorithm to calculate computer move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41916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5" name="Google Shape;575;p30"/>
          <p:cNvCxnSpPr>
            <a:stCxn id="576" idx="1"/>
            <a:endCxn id="577" idx="1"/>
          </p:cNvCxnSpPr>
          <p:nvPr/>
        </p:nvCxnSpPr>
        <p:spPr>
          <a:xfrm>
            <a:off x="6173838" y="1948192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0"/>
          <p:cNvSpPr txBox="1"/>
          <p:nvPr/>
        </p:nvSpPr>
        <p:spPr>
          <a:xfrm>
            <a:off x="5034288" y="1779000"/>
            <a:ext cx="116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Frontend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6173838" y="1880842"/>
            <a:ext cx="5061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"/>
          <p:cNvSpPr txBox="1"/>
          <p:nvPr/>
        </p:nvSpPr>
        <p:spPr>
          <a:xfrm>
            <a:off x="5040275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Create JavaFX interface and board animation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0"/>
          <p:cNvSpPr txBox="1"/>
          <p:nvPr/>
        </p:nvSpPr>
        <p:spPr>
          <a:xfrm>
            <a:off x="7338713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80" name="Google Shape;580;p30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581" name="Google Shape;581;p30"/>
            <p:cNvSpPr/>
            <p:nvPr/>
          </p:nvSpPr>
          <p:spPr>
            <a:xfrm>
              <a:off x="1784313" y="1367250"/>
              <a:ext cx="414800" cy="347500"/>
            </a:xfrm>
            <a:custGeom>
              <a:rect b="b" l="l" r="r" t="t"/>
              <a:pathLst>
                <a:path extrusionOk="0" h="13900" w="16592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784313" y="1299950"/>
              <a:ext cx="414800" cy="67325"/>
            </a:xfrm>
            <a:custGeom>
              <a:rect b="b" l="l" r="r" t="t"/>
              <a:pathLst>
                <a:path extrusionOk="0" h="2693" w="16592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1840263" y="1422725"/>
              <a:ext cx="303400" cy="50750"/>
            </a:xfrm>
            <a:custGeom>
              <a:rect b="b" l="l" r="r" t="t"/>
              <a:pathLst>
                <a:path extrusionOk="0" h="2030" w="12136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991938" y="1526525"/>
              <a:ext cx="151725" cy="135125"/>
            </a:xfrm>
            <a:custGeom>
              <a:rect b="b" l="l" r="r" t="t"/>
              <a:pathLst>
                <a:path extrusionOk="0" h="5405" w="6069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840263" y="1526525"/>
              <a:ext cx="100975" cy="135125"/>
            </a:xfrm>
            <a:custGeom>
              <a:rect b="b" l="l" r="r" t="t"/>
              <a:pathLst>
                <a:path extrusionOk="0" h="5405" w="4039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019438" y="1325075"/>
              <a:ext cx="19925" cy="17125"/>
            </a:xfrm>
            <a:custGeom>
              <a:rect b="b" l="l" r="r" t="t"/>
              <a:pathLst>
                <a:path extrusionOk="0" h="685" w="797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2054038" y="1325075"/>
              <a:ext cx="54550" cy="17075"/>
            </a:xfrm>
            <a:custGeom>
              <a:rect b="b" l="l" r="r" t="t"/>
              <a:pathLst>
                <a:path extrusionOk="0" h="683" w="2182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2119763" y="1325025"/>
              <a:ext cx="55650" cy="17175"/>
            </a:xfrm>
            <a:custGeom>
              <a:rect b="b" l="l" r="r" t="t"/>
              <a:pathLst>
                <a:path extrusionOk="0" h="687" w="2226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776263" y="1291425"/>
              <a:ext cx="431400" cy="431375"/>
            </a:xfrm>
            <a:custGeom>
              <a:rect b="b" l="l" r="r" t="t"/>
              <a:pathLst>
                <a:path extrusionOk="0" h="17255" w="17256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831713" y="1414650"/>
              <a:ext cx="320000" cy="67350"/>
            </a:xfrm>
            <a:custGeom>
              <a:rect b="b" l="l" r="r" t="t"/>
              <a:pathLst>
                <a:path extrusionOk="0" h="2694" w="1280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831713" y="1518000"/>
              <a:ext cx="118075" cy="152200"/>
            </a:xfrm>
            <a:custGeom>
              <a:rect b="b" l="l" r="r" t="t"/>
              <a:pathLst>
                <a:path extrusionOk="0" h="6088" w="4723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983413" y="1518000"/>
              <a:ext cx="168300" cy="152200"/>
            </a:xfrm>
            <a:custGeom>
              <a:rect b="b" l="l" r="r" t="t"/>
              <a:pathLst>
                <a:path extrusionOk="0" h="6088" w="6732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594" name="Google Shape;594;p30"/>
            <p:cNvSpPr/>
            <p:nvPr/>
          </p:nvSpPr>
          <p:spPr>
            <a:xfrm>
              <a:off x="3833588" y="1420825"/>
              <a:ext cx="351750" cy="294875"/>
            </a:xfrm>
            <a:custGeom>
              <a:rect b="b" l="l" r="r" t="t"/>
              <a:pathLst>
                <a:path extrusionOk="0" h="11795" w="1407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833588" y="1363950"/>
              <a:ext cx="351750" cy="56900"/>
            </a:xfrm>
            <a:custGeom>
              <a:rect b="b" l="l" r="r" t="t"/>
              <a:pathLst>
                <a:path extrusionOk="0" h="2276" w="1407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876238" y="1468225"/>
              <a:ext cx="266450" cy="128975"/>
            </a:xfrm>
            <a:custGeom>
              <a:rect b="b" l="l" r="r" t="t"/>
              <a:pathLst>
                <a:path extrusionOk="0" h="5159" w="10658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981013" y="1504250"/>
              <a:ext cx="64475" cy="56925"/>
            </a:xfrm>
            <a:custGeom>
              <a:rect b="b" l="l" r="r" t="t"/>
              <a:pathLst>
                <a:path extrusionOk="0" h="2277" w="2579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937863" y="1639825"/>
              <a:ext cx="33700" cy="28825"/>
            </a:xfrm>
            <a:custGeom>
              <a:rect b="b" l="l" r="r" t="t"/>
              <a:pathLst>
                <a:path extrusionOk="0" h="1153" w="1348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032688" y="1385275"/>
              <a:ext cx="17075" cy="14375"/>
            </a:xfrm>
            <a:custGeom>
              <a:rect b="b" l="l" r="r" t="t"/>
              <a:pathLst>
                <a:path extrusionOk="0" h="575" w="683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061588" y="1385275"/>
              <a:ext cx="47425" cy="14250"/>
            </a:xfrm>
            <a:custGeom>
              <a:rect b="b" l="l" r="r" t="t"/>
              <a:pathLst>
                <a:path extrusionOk="0" h="570" w="1897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118963" y="1385275"/>
              <a:ext cx="47900" cy="14250"/>
            </a:xfrm>
            <a:custGeom>
              <a:rect b="b" l="l" r="r" t="t"/>
              <a:pathLst>
                <a:path extrusionOk="0" h="570" w="1916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826463" y="1356825"/>
              <a:ext cx="366475" cy="366450"/>
            </a:xfrm>
            <a:custGeom>
              <a:rect b="b" l="l" r="r" t="t"/>
              <a:pathLst>
                <a:path extrusionOk="0" h="14658" w="14659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869138" y="1461125"/>
              <a:ext cx="280650" cy="143175"/>
            </a:xfrm>
            <a:custGeom>
              <a:rect b="b" l="l" r="r" t="t"/>
              <a:pathLst>
                <a:path extrusionOk="0" h="5727" w="11226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867713" y="1632825"/>
              <a:ext cx="285100" cy="43050"/>
            </a:xfrm>
            <a:custGeom>
              <a:rect b="b" l="l" r="r" t="t"/>
              <a:pathLst>
                <a:path extrusionOk="0" h="1722" w="11404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973888" y="1496900"/>
              <a:ext cx="78725" cy="71550"/>
            </a:xfrm>
            <a:custGeom>
              <a:rect b="b" l="l" r="r" t="t"/>
              <a:pathLst>
                <a:path extrusionOk="0" h="2862" w="3149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0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607" name="Google Shape;607;p30"/>
            <p:cNvSpPr/>
            <p:nvPr/>
          </p:nvSpPr>
          <p:spPr>
            <a:xfrm>
              <a:off x="1474763" y="3313650"/>
              <a:ext cx="370725" cy="548950"/>
            </a:xfrm>
            <a:custGeom>
              <a:rect b="b" l="l" r="r" t="t"/>
              <a:pathLst>
                <a:path extrusionOk="0" h="21958" w="14829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1783838" y="3624350"/>
              <a:ext cx="28475" cy="24475"/>
            </a:xfrm>
            <a:custGeom>
              <a:rect b="b" l="l" r="r" t="t"/>
              <a:pathLst>
                <a:path extrusionOk="0" h="979" w="1139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1461488" y="3301325"/>
              <a:ext cx="394900" cy="573125"/>
            </a:xfrm>
            <a:custGeom>
              <a:rect b="b" l="l" r="r" t="t"/>
              <a:pathLst>
                <a:path extrusionOk="0" h="22925" w="15796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741663" y="3674550"/>
              <a:ext cx="63050" cy="117175"/>
            </a:xfrm>
            <a:custGeom>
              <a:rect b="b" l="l" r="r" t="t"/>
              <a:pathLst>
                <a:path extrusionOk="0" h="4687" w="2522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490888" y="3250125"/>
              <a:ext cx="196750" cy="112150"/>
            </a:xfrm>
            <a:custGeom>
              <a:rect b="b" l="l" r="r" t="t"/>
              <a:pathLst>
                <a:path extrusionOk="0" h="4486" w="787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0"/>
          <p:cNvSpPr txBox="1"/>
          <p:nvPr/>
        </p:nvSpPr>
        <p:spPr>
          <a:xfrm>
            <a:off x="2479763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Relatively quick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3" name="Google Shape;613;p30"/>
          <p:cNvSpPr txBox="1"/>
          <p:nvPr/>
        </p:nvSpPr>
        <p:spPr>
          <a:xfrm>
            <a:off x="470922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Played with keyboard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4" name="Google Shape;614;p30"/>
          <p:cNvSpPr txBox="1"/>
          <p:nvPr/>
        </p:nvSpPr>
        <p:spPr>
          <a:xfrm>
            <a:off x="697297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Easy to use UI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6" name="Google Shape;616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617" name="Google Shape;617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1"/>
          <p:cNvSpPr txBox="1"/>
          <p:nvPr>
            <p:ph type="title"/>
          </p:nvPr>
        </p:nvSpPr>
        <p:spPr>
          <a:xfrm>
            <a:off x="1195425" y="802662"/>
            <a:ext cx="41337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Layout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23" name="Google Shape;623;p31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24" name="Google Shape;624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5" name="Google Shape;625;p31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31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627" name="Google Shape;627;p31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Google Shape;628;p31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29" name="Google Shape;629;p3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630" name="Google Shape;630;p31"/>
          <p:cNvPicPr preferRelativeResize="0"/>
          <p:nvPr/>
        </p:nvPicPr>
        <p:blipFill rotWithShape="1">
          <a:blip r:embed="rId3">
            <a:alphaModFix/>
          </a:blip>
          <a:srcRect b="0" l="2733" r="0" t="0"/>
          <a:stretch/>
        </p:blipFill>
        <p:spPr>
          <a:xfrm>
            <a:off x="7098825" y="645413"/>
            <a:ext cx="1884675" cy="38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1"/>
          <p:cNvPicPr preferRelativeResize="0"/>
          <p:nvPr/>
        </p:nvPicPr>
        <p:blipFill rotWithShape="1">
          <a:blip r:embed="rId4">
            <a:alphaModFix/>
          </a:blip>
          <a:srcRect b="0" l="447" r="0" t="0"/>
          <a:stretch/>
        </p:blipFill>
        <p:spPr>
          <a:xfrm>
            <a:off x="2119950" y="2905082"/>
            <a:ext cx="4978876" cy="1593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950" y="1760080"/>
            <a:ext cx="5033475" cy="114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0455" y="645425"/>
            <a:ext cx="3278370" cy="11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635" name="Google Shape;635;p3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1" name="Google Shape;641;p32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Computer Algorithm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2" name="Google Shape;642;p32"/>
          <p:cNvSpPr txBox="1"/>
          <p:nvPr>
            <p:ph idx="1" type="subTitle"/>
          </p:nvPr>
        </p:nvSpPr>
        <p:spPr>
          <a:xfrm>
            <a:off x="3038363" y="25243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Minimax &amp; Alpha-Beta Pruning &gt;</a:t>
            </a:r>
            <a:endParaRPr/>
          </a:p>
        </p:txBody>
      </p:sp>
      <p:sp>
        <p:nvSpPr>
          <p:cNvPr id="643" name="Google Shape;643;p3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4" name="Google Shape;644;p32"/>
          <p:cNvCxnSpPr>
            <a:endCxn id="64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6" name="Google Shape;646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647" name="Google Shape;647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Algorithm: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‘Minimax’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3"/>
          <p:cNvSpPr txBox="1"/>
          <p:nvPr/>
        </p:nvSpPr>
        <p:spPr>
          <a:xfrm>
            <a:off x="1630375" y="132439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3"/>
          <p:cNvSpPr txBox="1"/>
          <p:nvPr/>
        </p:nvSpPr>
        <p:spPr>
          <a:xfrm>
            <a:off x="2888875" y="1340097"/>
            <a:ext cx="5038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Depth-first-search (DFS) evaluation structure that alternates maximizing computer evaluation and minimizing player evaluation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6" name="Google Shape;656;p33"/>
          <p:cNvSpPr txBox="1"/>
          <p:nvPr/>
        </p:nvSpPr>
        <p:spPr>
          <a:xfrm>
            <a:off x="2068425" y="212556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3326925" y="2125564"/>
            <a:ext cx="5106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Currently pruning game-tree below a depth of 9 to produce suitable runtime, but fares better in C++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2505725" y="284811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3764225" y="2848139"/>
            <a:ext cx="5038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Requires robust evaluation function: current evaluation function is state-based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2924775" y="3570689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1" name="Google Shape;661;p33"/>
          <p:cNvSpPr txBox="1"/>
          <p:nvPr/>
        </p:nvSpPr>
        <p:spPr>
          <a:xfrm>
            <a:off x="4183275" y="3570689"/>
            <a:ext cx="4572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Theoretically perfect but limited by game tree depth and would likely be better if heuristic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 Final Project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663" name="Google Shape;663;p33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3"/>
          <p:cNvCxnSpPr>
            <a:stCxn id="665" idx="2"/>
            <a:endCxn id="654" idx="1"/>
          </p:cNvCxnSpPr>
          <p:nvPr/>
        </p:nvCxnSpPr>
        <p:spPr>
          <a:xfrm>
            <a:off x="1337875" y="1616592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3"/>
          <p:cNvCxnSpPr/>
          <p:nvPr/>
        </p:nvCxnSpPr>
        <p:spPr>
          <a:xfrm>
            <a:off x="1337875" y="2417764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33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p33"/>
          <p:cNvCxnSpPr/>
          <p:nvPr/>
        </p:nvCxnSpPr>
        <p:spPr>
          <a:xfrm>
            <a:off x="1337875" y="3140327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3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33"/>
          <p:cNvCxnSpPr/>
          <p:nvPr/>
        </p:nvCxnSpPr>
        <p:spPr>
          <a:xfrm>
            <a:off x="1337875" y="3862889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33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Connect4.java</a:t>
            </a:r>
            <a:endParaRPr sz="1400">
              <a:solidFill>
                <a:srgbClr val="E1E7EC"/>
              </a:solidFill>
            </a:endParaRPr>
          </a:p>
        </p:txBody>
      </p:sp>
      <p:sp>
        <p:nvSpPr>
          <p:cNvPr id="673" name="Google Shape;673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1E7EC"/>
                </a:solidFill>
              </a:rPr>
              <a:t>Minimax.java</a:t>
            </a:r>
            <a:endParaRPr sz="1400">
              <a:solidFill>
                <a:srgbClr val="E1E7E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