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50" d="100"/>
          <a:sy n="50" d="100"/>
        </p:scale>
        <p:origin x="534" y="2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8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5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3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3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7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0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8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0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6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0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A6A98-93B9-470F-BB23-351240910FD2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9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/>
          <p:cNvGrpSpPr/>
          <p:nvPr/>
        </p:nvGrpSpPr>
        <p:grpSpPr>
          <a:xfrm>
            <a:off x="264939" y="1101767"/>
            <a:ext cx="11673822" cy="5653464"/>
            <a:chOff x="264939" y="1101767"/>
            <a:chExt cx="11673822" cy="5653464"/>
          </a:xfrm>
        </p:grpSpPr>
        <p:grpSp>
          <p:nvGrpSpPr>
            <p:cNvPr id="4" name="Group 3"/>
            <p:cNvGrpSpPr/>
            <p:nvPr/>
          </p:nvGrpSpPr>
          <p:grpSpPr>
            <a:xfrm>
              <a:off x="3576684" y="3822402"/>
              <a:ext cx="7352519" cy="2932829"/>
              <a:chOff x="345318" y="2363519"/>
              <a:chExt cx="4340573" cy="280873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135238" y="2363519"/>
                <a:ext cx="1700883" cy="442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Underwater: Bubble</a:t>
                </a:r>
                <a:endParaRPr lang="en-US" sz="2400" b="1" dirty="0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345318" y="2821292"/>
                <a:ext cx="4340573" cy="2350960"/>
                <a:chOff x="472292" y="3047518"/>
                <a:chExt cx="5787429" cy="3134612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79102" y="3047518"/>
                  <a:ext cx="5780619" cy="3134612"/>
                  <a:chOff x="3635828" y="2492828"/>
                  <a:chExt cx="5780619" cy="3134612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3635829" y="3189386"/>
                    <a:ext cx="4152891" cy="1010173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3635828" y="2667000"/>
                    <a:ext cx="4152891" cy="16110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3635829" y="2492828"/>
                    <a:ext cx="4152891" cy="685802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err="1" smtClean="0">
                        <a:solidFill>
                          <a:schemeClr val="tx1"/>
                        </a:solidFill>
                      </a:rPr>
                      <a:t>D</a:t>
                    </a:r>
                    <a:r>
                      <a:rPr lang="en-US" sz="1600" baseline="-25000" dirty="0" err="1" smtClean="0">
                        <a:solidFill>
                          <a:schemeClr val="tx1"/>
                        </a:solidFill>
                      </a:rPr>
                      <a:t>p</a:t>
                    </a:r>
                    <a:endParaRPr lang="en-US" sz="16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363582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392974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422365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4517571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4811485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510539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539931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569322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5987141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6281055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657496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686888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716279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7434938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767986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cxnSp>
                <p:nvCxnSpPr>
                  <p:cNvPr id="44" name="Straight Arrow Connector 43"/>
                  <p:cNvCxnSpPr/>
                  <p:nvPr/>
                </p:nvCxnSpPr>
                <p:spPr>
                  <a:xfrm>
                    <a:off x="4626428" y="4278086"/>
                    <a:ext cx="2242455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4766942" y="4278657"/>
                    <a:ext cx="2328197" cy="5109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/>
                      <a:t>Bridge contact within air</a:t>
                    </a:r>
                  </a:p>
                </p:txBody>
              </p:sp>
              <p:cxnSp>
                <p:nvCxnSpPr>
                  <p:cNvPr id="46" name="Straight Arrow Connector 45"/>
                  <p:cNvCxnSpPr/>
                  <p:nvPr/>
                </p:nvCxnSpPr>
                <p:spPr>
                  <a:xfrm>
                    <a:off x="3635828" y="4278086"/>
                    <a:ext cx="77288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6977740" y="4278086"/>
                    <a:ext cx="81097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4651168" y="5116533"/>
                    <a:ext cx="1828573" cy="5109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Bridge contact in water</a:t>
                    </a:r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5987141" y="4397829"/>
                    <a:ext cx="1396088" cy="70075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Arrow Connector 49"/>
                  <p:cNvCxnSpPr/>
                  <p:nvPr/>
                </p:nvCxnSpPr>
                <p:spPr>
                  <a:xfrm flipH="1" flipV="1">
                    <a:off x="4097115" y="4452260"/>
                    <a:ext cx="1196446" cy="66427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/>
                  <p:cNvCxnSpPr>
                    <a:endCxn id="25" idx="3"/>
                  </p:cNvCxnSpPr>
                  <p:nvPr/>
                </p:nvCxnSpPr>
                <p:spPr>
                  <a:xfrm flipH="1">
                    <a:off x="7763877" y="3802380"/>
                    <a:ext cx="351423" cy="34544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8115299" y="3583816"/>
                    <a:ext cx="1301148" cy="5109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 smtClean="0">
                        <a:solidFill>
                          <a:srgbClr val="002060"/>
                        </a:solidFill>
                      </a:rPr>
                      <a:t>“Oil-like </a:t>
                    </a:r>
                    <a:r>
                      <a:rPr lang="en-US" sz="2000" b="1" dirty="0">
                        <a:solidFill>
                          <a:srgbClr val="002060"/>
                        </a:solidFill>
                      </a:rPr>
                      <a:t>Fluid”</a:t>
                    </a:r>
                  </a:p>
                </p:txBody>
              </p:sp>
              <p:cxnSp>
                <p:nvCxnSpPr>
                  <p:cNvPr id="53" name="Straight Arrow Connector 52"/>
                  <p:cNvCxnSpPr/>
                  <p:nvPr/>
                </p:nvCxnSpPr>
                <p:spPr>
                  <a:xfrm flipH="1">
                    <a:off x="7316102" y="3101340"/>
                    <a:ext cx="1032308" cy="37120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8348411" y="2809298"/>
                    <a:ext cx="872143" cy="5109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>
                        <a:solidFill>
                          <a:srgbClr val="002060"/>
                        </a:solidFill>
                      </a:rPr>
                      <a:t>“Bubble”</a:t>
                    </a:r>
                  </a:p>
                </p:txBody>
              </p:sp>
              <p:cxnSp>
                <p:nvCxnSpPr>
                  <p:cNvPr id="55" name="Straight Arrow Connector 54"/>
                  <p:cNvCxnSpPr>
                    <a:endCxn id="21" idx="3"/>
                  </p:cNvCxnSpPr>
                  <p:nvPr/>
                </p:nvCxnSpPr>
                <p:spPr>
                  <a:xfrm flipH="1">
                    <a:off x="6659991" y="3802380"/>
                    <a:ext cx="1362780" cy="34544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/>
                  <p:cNvCxnSpPr>
                    <a:stCxn id="52" idx="1"/>
                    <a:endCxn id="16" idx="3"/>
                  </p:cNvCxnSpPr>
                  <p:nvPr/>
                </p:nvCxnSpPr>
                <p:spPr>
                  <a:xfrm flipH="1">
                    <a:off x="5191737" y="3839269"/>
                    <a:ext cx="2923562" cy="3085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479102" y="3221690"/>
                  <a:ext cx="415289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738867" y="3648729"/>
                  <a:ext cx="201520" cy="73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720314" y="3232449"/>
                  <a:ext cx="290462" cy="432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D</a:t>
                  </a:r>
                  <a:r>
                    <a:rPr lang="en-US" sz="1600" baseline="-25000" dirty="0" smtClean="0"/>
                    <a:t>h</a:t>
                  </a:r>
                  <a:endParaRPr lang="en-US" sz="1600" baseline="-25000" dirty="0"/>
                </a:p>
              </p:txBody>
            </p:sp>
            <p:sp>
              <p:nvSpPr>
                <p:cNvPr id="11" name="Rounded Rectangle 99"/>
                <p:cNvSpPr/>
                <p:nvPr/>
              </p:nvSpPr>
              <p:spPr>
                <a:xfrm>
                  <a:off x="472292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2" name="Rounded Rectangle 99"/>
                <p:cNvSpPr/>
                <p:nvPr/>
              </p:nvSpPr>
              <p:spPr>
                <a:xfrm>
                  <a:off x="761989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3" name="Rounded Rectangle 99"/>
                <p:cNvSpPr/>
                <p:nvPr/>
              </p:nvSpPr>
              <p:spPr>
                <a:xfrm>
                  <a:off x="1060108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4" name="Rounded Rectangle 99"/>
                <p:cNvSpPr/>
                <p:nvPr/>
              </p:nvSpPr>
              <p:spPr>
                <a:xfrm>
                  <a:off x="1349817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5" name="Rounded Rectangle 99"/>
                <p:cNvSpPr/>
                <p:nvPr/>
              </p:nvSpPr>
              <p:spPr>
                <a:xfrm>
                  <a:off x="1643646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6" name="Rounded Rectangle 99"/>
                <p:cNvSpPr/>
                <p:nvPr/>
              </p:nvSpPr>
              <p:spPr>
                <a:xfrm>
                  <a:off x="1940818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7" name="Rounded Rectangle 99"/>
                <p:cNvSpPr/>
                <p:nvPr/>
              </p:nvSpPr>
              <p:spPr>
                <a:xfrm>
                  <a:off x="2232792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8" name="Rounded Rectangle 99"/>
                <p:cNvSpPr/>
                <p:nvPr/>
              </p:nvSpPr>
              <p:spPr>
                <a:xfrm>
                  <a:off x="2525473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9" name="Rounded Rectangle 99"/>
                <p:cNvSpPr/>
                <p:nvPr/>
              </p:nvSpPr>
              <p:spPr>
                <a:xfrm>
                  <a:off x="2822046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0" name="Rounded Rectangle 99"/>
                <p:cNvSpPr/>
                <p:nvPr/>
              </p:nvSpPr>
              <p:spPr>
                <a:xfrm>
                  <a:off x="3113824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1" name="Rounded Rectangle 99"/>
                <p:cNvSpPr/>
                <p:nvPr/>
              </p:nvSpPr>
              <p:spPr>
                <a:xfrm>
                  <a:off x="3409072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2" name="Rounded Rectangle 99"/>
                <p:cNvSpPr/>
                <p:nvPr/>
              </p:nvSpPr>
              <p:spPr>
                <a:xfrm>
                  <a:off x="3701044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3" name="Rounded Rectangle 99"/>
                <p:cNvSpPr/>
                <p:nvPr/>
              </p:nvSpPr>
              <p:spPr>
                <a:xfrm>
                  <a:off x="3998844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4" name="Rounded Rectangle 99"/>
                <p:cNvSpPr/>
                <p:nvPr/>
              </p:nvSpPr>
              <p:spPr>
                <a:xfrm>
                  <a:off x="4268400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5" name="Rounded Rectangle 99"/>
                <p:cNvSpPr/>
                <p:nvPr/>
              </p:nvSpPr>
              <p:spPr>
                <a:xfrm>
                  <a:off x="4512958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</p:grpSp>
        <p:grpSp>
          <p:nvGrpSpPr>
            <p:cNvPr id="57" name="Group 56"/>
            <p:cNvGrpSpPr/>
            <p:nvPr/>
          </p:nvGrpSpPr>
          <p:grpSpPr>
            <a:xfrm>
              <a:off x="264939" y="1101767"/>
              <a:ext cx="5748195" cy="2498347"/>
              <a:chOff x="6740744" y="2390966"/>
              <a:chExt cx="4521306" cy="3331127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6740744" y="2390966"/>
                <a:ext cx="4514047" cy="3331127"/>
                <a:chOff x="6729727" y="1785038"/>
                <a:chExt cx="4514047" cy="3331127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7090883" y="2441590"/>
                  <a:ext cx="4152891" cy="2621354"/>
                  <a:chOff x="3635829" y="2352842"/>
                  <a:chExt cx="4152891" cy="2621354"/>
                </a:xfrm>
              </p:grpSpPr>
              <p:sp>
                <p:nvSpPr>
                  <p:cNvPr id="80" name="Rectangle 79"/>
                  <p:cNvSpPr/>
                  <p:nvPr/>
                </p:nvSpPr>
                <p:spPr>
                  <a:xfrm>
                    <a:off x="3635829" y="3178629"/>
                    <a:ext cx="4152891" cy="101892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>
                    <a:off x="3635829" y="2352842"/>
                    <a:ext cx="4152891" cy="825788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>
                    <a:off x="363582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3" name="Rectangle 82"/>
                  <p:cNvSpPr/>
                  <p:nvPr/>
                </p:nvSpPr>
                <p:spPr>
                  <a:xfrm>
                    <a:off x="392974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422365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>
                  <a:xfrm>
                    <a:off x="4517571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>
                  <a:xfrm>
                    <a:off x="4811485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510539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539931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569322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5987141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6281055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657496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>
                    <a:off x="686888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>
                    <a:off x="716279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>
                    <a:off x="7434938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>
                    <a:off x="767986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6011841" y="4440716"/>
                    <a:ext cx="532335" cy="533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/>
                      <a:t>Hairs</a:t>
                    </a:r>
                    <a:endParaRPr lang="en-US" sz="2000" dirty="0"/>
                  </a:p>
                </p:txBody>
              </p:sp>
              <p:cxnSp>
                <p:nvCxnSpPr>
                  <p:cNvPr id="98" name="Straight Arrow Connector 97"/>
                  <p:cNvCxnSpPr>
                    <a:stCxn id="97" idx="1"/>
                  </p:cNvCxnSpPr>
                  <p:nvPr/>
                </p:nvCxnSpPr>
                <p:spPr>
                  <a:xfrm flipH="1" flipV="1">
                    <a:off x="4903849" y="3861754"/>
                    <a:ext cx="1107992" cy="84570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7" name="TextBox 76"/>
                <p:cNvSpPr txBox="1"/>
                <p:nvPr/>
              </p:nvSpPr>
              <p:spPr>
                <a:xfrm>
                  <a:off x="8943086" y="1785038"/>
                  <a:ext cx="443638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Air</a:t>
                  </a:r>
                  <a:endParaRPr lang="en-US" sz="2400" b="1" dirty="0"/>
                </a:p>
              </p:txBody>
            </p:sp>
            <p:cxnSp>
              <p:nvCxnSpPr>
                <p:cNvPr id="78" name="Straight Arrow Connector 77"/>
                <p:cNvCxnSpPr/>
                <p:nvPr/>
              </p:nvCxnSpPr>
              <p:spPr>
                <a:xfrm flipV="1">
                  <a:off x="7086734" y="3801441"/>
                  <a:ext cx="499425" cy="78124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Box 78"/>
                <p:cNvSpPr txBox="1"/>
                <p:nvPr/>
              </p:nvSpPr>
              <p:spPr>
                <a:xfrm>
                  <a:off x="6729727" y="4582685"/>
                  <a:ext cx="348250" cy="5334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Air</a:t>
                  </a:r>
                  <a:endParaRPr lang="en-US" sz="2000" dirty="0"/>
                </a:p>
              </p:txBody>
            </p:sp>
          </p:grpSp>
          <p:sp>
            <p:nvSpPr>
              <p:cNvPr id="59" name="Rounded Rectangle 99"/>
              <p:cNvSpPr/>
              <p:nvPr/>
            </p:nvSpPr>
            <p:spPr>
              <a:xfrm>
                <a:off x="9443941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0" name="Rounded Rectangle 99"/>
              <p:cNvSpPr/>
              <p:nvPr/>
            </p:nvSpPr>
            <p:spPr>
              <a:xfrm>
                <a:off x="7094187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1" name="Rounded Rectangle 99"/>
              <p:cNvSpPr/>
              <p:nvPr/>
            </p:nvSpPr>
            <p:spPr>
              <a:xfrm>
                <a:off x="7383884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2" name="Rounded Rectangle 99"/>
              <p:cNvSpPr/>
              <p:nvPr/>
            </p:nvSpPr>
            <p:spPr>
              <a:xfrm>
                <a:off x="7682003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3" name="Rounded Rectangle 99"/>
              <p:cNvSpPr/>
              <p:nvPr/>
            </p:nvSpPr>
            <p:spPr>
              <a:xfrm>
                <a:off x="7971712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4" name="Rounded Rectangle 99"/>
              <p:cNvSpPr/>
              <p:nvPr/>
            </p:nvSpPr>
            <p:spPr>
              <a:xfrm>
                <a:off x="8265541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5" name="Rounded Rectangle 99"/>
              <p:cNvSpPr/>
              <p:nvPr/>
            </p:nvSpPr>
            <p:spPr>
              <a:xfrm>
                <a:off x="8562713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6" name="Rounded Rectangle 99"/>
              <p:cNvSpPr/>
              <p:nvPr/>
            </p:nvSpPr>
            <p:spPr>
              <a:xfrm>
                <a:off x="8854687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7" name="Rounded Rectangle 99"/>
              <p:cNvSpPr/>
              <p:nvPr/>
            </p:nvSpPr>
            <p:spPr>
              <a:xfrm>
                <a:off x="9147368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8" name="Rounded Rectangle 99"/>
              <p:cNvSpPr/>
              <p:nvPr/>
            </p:nvSpPr>
            <p:spPr>
              <a:xfrm>
                <a:off x="9735719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9" name="Rounded Rectangle 99"/>
              <p:cNvSpPr/>
              <p:nvPr/>
            </p:nvSpPr>
            <p:spPr>
              <a:xfrm>
                <a:off x="10030967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0" name="Rounded Rectangle 99"/>
              <p:cNvSpPr/>
              <p:nvPr/>
            </p:nvSpPr>
            <p:spPr>
              <a:xfrm>
                <a:off x="10322939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1" name="Rounded Rectangle 99"/>
              <p:cNvSpPr/>
              <p:nvPr/>
            </p:nvSpPr>
            <p:spPr>
              <a:xfrm>
                <a:off x="10620739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2" name="Rounded Rectangle 99"/>
              <p:cNvSpPr/>
              <p:nvPr/>
            </p:nvSpPr>
            <p:spPr>
              <a:xfrm>
                <a:off x="10890295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3" name="Rounded Rectangle 99"/>
              <p:cNvSpPr/>
              <p:nvPr/>
            </p:nvSpPr>
            <p:spPr>
              <a:xfrm>
                <a:off x="11134853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 flipV="1">
                <a:off x="9579594" y="4454305"/>
                <a:ext cx="176596" cy="7407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9997485" y="4454305"/>
                <a:ext cx="612228" cy="8535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/>
            <p:cNvGrpSpPr/>
            <p:nvPr/>
          </p:nvGrpSpPr>
          <p:grpSpPr>
            <a:xfrm>
              <a:off x="6190566" y="1133588"/>
              <a:ext cx="5748195" cy="2466526"/>
              <a:chOff x="6740744" y="2433394"/>
              <a:chExt cx="4521306" cy="3288699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6740744" y="2433394"/>
                <a:ext cx="4514047" cy="3288699"/>
                <a:chOff x="6729727" y="1827466"/>
                <a:chExt cx="4514047" cy="3288699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7090883" y="2441590"/>
                  <a:ext cx="4152891" cy="2621354"/>
                  <a:chOff x="3635829" y="2352842"/>
                  <a:chExt cx="4152891" cy="2621354"/>
                </a:xfrm>
              </p:grpSpPr>
              <p:sp>
                <p:nvSpPr>
                  <p:cNvPr id="123" name="Rectangle 122"/>
                  <p:cNvSpPr/>
                  <p:nvPr/>
                </p:nvSpPr>
                <p:spPr>
                  <a:xfrm>
                    <a:off x="3635829" y="3178629"/>
                    <a:ext cx="4152891" cy="1018924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>
                  <a:xfrm>
                    <a:off x="3635829" y="2352842"/>
                    <a:ext cx="4152891" cy="825788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363582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26" name="Rectangle 125"/>
                  <p:cNvSpPr/>
                  <p:nvPr/>
                </p:nvSpPr>
                <p:spPr>
                  <a:xfrm>
                    <a:off x="392974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422365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4517571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4811485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30" name="Rectangle 129"/>
                  <p:cNvSpPr/>
                  <p:nvPr/>
                </p:nvSpPr>
                <p:spPr>
                  <a:xfrm>
                    <a:off x="510539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539931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569322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33" name="Rectangle 132"/>
                  <p:cNvSpPr/>
                  <p:nvPr/>
                </p:nvSpPr>
                <p:spPr>
                  <a:xfrm>
                    <a:off x="5987141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34" name="Rectangle 133"/>
                  <p:cNvSpPr/>
                  <p:nvPr/>
                </p:nvSpPr>
                <p:spPr>
                  <a:xfrm>
                    <a:off x="6281055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657496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686888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>
                  <a:xfrm>
                    <a:off x="716279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7434938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39" name="Rectangle 138"/>
                  <p:cNvSpPr/>
                  <p:nvPr/>
                </p:nvSpPr>
                <p:spPr>
                  <a:xfrm>
                    <a:off x="767986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6011841" y="4440716"/>
                    <a:ext cx="1378372" cy="533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Capillary bridges</a:t>
                    </a:r>
                  </a:p>
                </p:txBody>
              </p:sp>
              <p:cxnSp>
                <p:nvCxnSpPr>
                  <p:cNvPr id="141" name="Straight Arrow Connector 140"/>
                  <p:cNvCxnSpPr>
                    <a:stCxn id="140" idx="1"/>
                  </p:cNvCxnSpPr>
                  <p:nvPr/>
                </p:nvCxnSpPr>
                <p:spPr>
                  <a:xfrm flipH="1" flipV="1">
                    <a:off x="4916937" y="4170973"/>
                    <a:ext cx="1094904" cy="53648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TextBox 119"/>
                <p:cNvSpPr txBox="1"/>
                <p:nvPr/>
              </p:nvSpPr>
              <p:spPr>
                <a:xfrm>
                  <a:off x="8312297" y="1827466"/>
                  <a:ext cx="1999625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Underwater: Wet</a:t>
                  </a:r>
                  <a:endParaRPr lang="en-US" sz="2400" b="1" dirty="0"/>
                </a:p>
              </p:txBody>
            </p:sp>
            <p:cxnSp>
              <p:nvCxnSpPr>
                <p:cNvPr id="121" name="Straight Arrow Connector 120"/>
                <p:cNvCxnSpPr/>
                <p:nvPr/>
              </p:nvCxnSpPr>
              <p:spPr>
                <a:xfrm flipV="1">
                  <a:off x="7086734" y="3801441"/>
                  <a:ext cx="499425" cy="78124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TextBox 121"/>
                <p:cNvSpPr txBox="1"/>
                <p:nvPr/>
              </p:nvSpPr>
              <p:spPr>
                <a:xfrm>
                  <a:off x="6729727" y="4582685"/>
                  <a:ext cx="580550" cy="5334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Water</a:t>
                  </a:r>
                  <a:endParaRPr lang="en-US" sz="2000" dirty="0"/>
                </a:p>
              </p:txBody>
            </p:sp>
          </p:grpSp>
          <p:sp>
            <p:nvSpPr>
              <p:cNvPr id="102" name="Rounded Rectangle 99"/>
              <p:cNvSpPr/>
              <p:nvPr/>
            </p:nvSpPr>
            <p:spPr>
              <a:xfrm>
                <a:off x="9443941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3" name="Rounded Rectangle 99"/>
              <p:cNvSpPr/>
              <p:nvPr/>
            </p:nvSpPr>
            <p:spPr>
              <a:xfrm>
                <a:off x="7094187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4" name="Rounded Rectangle 99"/>
              <p:cNvSpPr/>
              <p:nvPr/>
            </p:nvSpPr>
            <p:spPr>
              <a:xfrm>
                <a:off x="7383884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5" name="Rounded Rectangle 99"/>
              <p:cNvSpPr/>
              <p:nvPr/>
            </p:nvSpPr>
            <p:spPr>
              <a:xfrm>
                <a:off x="7682003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6" name="Rounded Rectangle 99"/>
              <p:cNvSpPr/>
              <p:nvPr/>
            </p:nvSpPr>
            <p:spPr>
              <a:xfrm>
                <a:off x="7971712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7" name="Rounded Rectangle 99"/>
              <p:cNvSpPr/>
              <p:nvPr/>
            </p:nvSpPr>
            <p:spPr>
              <a:xfrm>
                <a:off x="8265541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8" name="Rounded Rectangle 99"/>
              <p:cNvSpPr/>
              <p:nvPr/>
            </p:nvSpPr>
            <p:spPr>
              <a:xfrm>
                <a:off x="8562713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9" name="Rounded Rectangle 99"/>
              <p:cNvSpPr/>
              <p:nvPr/>
            </p:nvSpPr>
            <p:spPr>
              <a:xfrm>
                <a:off x="8854687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0" name="Rounded Rectangle 99"/>
              <p:cNvSpPr/>
              <p:nvPr/>
            </p:nvSpPr>
            <p:spPr>
              <a:xfrm>
                <a:off x="9147368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1" name="Rounded Rectangle 99"/>
              <p:cNvSpPr/>
              <p:nvPr/>
            </p:nvSpPr>
            <p:spPr>
              <a:xfrm>
                <a:off x="9735719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2" name="Rounded Rectangle 99"/>
              <p:cNvSpPr/>
              <p:nvPr/>
            </p:nvSpPr>
            <p:spPr>
              <a:xfrm>
                <a:off x="10030967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3" name="Rounded Rectangle 99"/>
              <p:cNvSpPr/>
              <p:nvPr/>
            </p:nvSpPr>
            <p:spPr>
              <a:xfrm>
                <a:off x="10322939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4" name="Rounded Rectangle 99"/>
              <p:cNvSpPr/>
              <p:nvPr/>
            </p:nvSpPr>
            <p:spPr>
              <a:xfrm>
                <a:off x="10620739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5" name="Rounded Rectangle 99"/>
              <p:cNvSpPr/>
              <p:nvPr/>
            </p:nvSpPr>
            <p:spPr>
              <a:xfrm>
                <a:off x="10890295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6" name="Rounded Rectangle 99"/>
              <p:cNvSpPr/>
              <p:nvPr/>
            </p:nvSpPr>
            <p:spPr>
              <a:xfrm>
                <a:off x="11134853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17" name="Straight Arrow Connector 116"/>
              <p:cNvCxnSpPr>
                <a:endCxn id="102" idx="4"/>
              </p:cNvCxnSpPr>
              <p:nvPr/>
            </p:nvCxnSpPr>
            <p:spPr>
              <a:xfrm flipH="1" flipV="1">
                <a:off x="9538134" y="4855252"/>
                <a:ext cx="218056" cy="3398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V="1">
                <a:off x="10572817" y="4865647"/>
                <a:ext cx="573117" cy="2697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TextBox 141"/>
            <p:cNvSpPr txBox="1"/>
            <p:nvPr/>
          </p:nvSpPr>
          <p:spPr>
            <a:xfrm>
              <a:off x="3048850" y="1728879"/>
              <a:ext cx="730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718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70205" y="734290"/>
            <a:ext cx="11254865" cy="3279276"/>
            <a:chOff x="270205" y="734290"/>
            <a:chExt cx="11254865" cy="327927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0000" l="10000" r="90000">
                          <a14:backgroundMark x1="11905" y1="13014" x2="11905" y2="130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47" t="29446" r="14547" b="45356"/>
            <a:stretch/>
          </p:blipFill>
          <p:spPr>
            <a:xfrm>
              <a:off x="1329870" y="1273020"/>
              <a:ext cx="5097600" cy="12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0000" l="10000" r="90000">
                          <a14:backgroundMark x1="12381" y1="10411" x2="12381" y2="104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47" t="29410" r="14547" b="45392"/>
            <a:stretch/>
          </p:blipFill>
          <p:spPr>
            <a:xfrm>
              <a:off x="6427470" y="1273020"/>
              <a:ext cx="5097600" cy="12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noFill/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90000" l="9524" r="90000">
                          <a14:backgroundMark x1="13238" y1="16986" x2="13238" y2="169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47" t="29410" r="14547" b="45392"/>
            <a:stretch/>
          </p:blipFill>
          <p:spPr>
            <a:xfrm>
              <a:off x="1329870" y="2753566"/>
              <a:ext cx="5097600" cy="12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90000" l="9238" r="90000">
                          <a14:backgroundMark x1="12381" y1="11781" x2="12381" y2="117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47" t="29410" r="14547" b="45392"/>
            <a:stretch/>
          </p:blipFill>
          <p:spPr>
            <a:xfrm>
              <a:off x="6427470" y="2753566"/>
              <a:ext cx="5097600" cy="12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noFill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3601189" y="734290"/>
              <a:ext cx="5549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Air</a:t>
              </a:r>
              <a:endParaRPr lang="en-US" sz="2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13790" y="734290"/>
              <a:ext cx="17249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Underwater</a:t>
              </a:r>
              <a:endParaRPr lang="en-US" sz="24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5512" y="1672187"/>
              <a:ext cx="8547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Glass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0205" y="3152733"/>
              <a:ext cx="985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PFOTS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504950" y="2533020"/>
              <a:ext cx="100201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04950" y="4013566"/>
              <a:ext cx="100201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502040" y="1273019"/>
              <a:ext cx="7857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000" b="1" dirty="0">
                  <a:solidFill>
                    <a:schemeClr val="bg1"/>
                  </a:solidFill>
                </a:rPr>
                <a:t>θ</a:t>
              </a:r>
              <a:r>
                <a:rPr lang="en-US" sz="2000" b="1" dirty="0">
                  <a:solidFill>
                    <a:schemeClr val="bg1"/>
                  </a:solidFill>
                </a:rPr>
                <a:t> = 6</a:t>
              </a:r>
              <a:r>
                <a:rPr lang="en-DE" sz="2000" b="1" dirty="0">
                  <a:solidFill>
                    <a:schemeClr val="bg1"/>
                  </a:solidFill>
                </a:rPr>
                <a:t>°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564197" y="2753565"/>
              <a:ext cx="7857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000" b="1" dirty="0">
                  <a:solidFill>
                    <a:schemeClr val="bg1"/>
                  </a:solidFill>
                </a:rPr>
                <a:t>θ</a:t>
              </a:r>
              <a:r>
                <a:rPr lang="en-US" sz="2000" b="1" dirty="0">
                  <a:solidFill>
                    <a:schemeClr val="bg1"/>
                  </a:solidFill>
                </a:rPr>
                <a:t> = 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1</a:t>
              </a:r>
              <a:r>
                <a:rPr lang="en-DE" sz="2000" b="1" dirty="0" smtClean="0">
                  <a:solidFill>
                    <a:schemeClr val="bg1"/>
                  </a:solidFill>
                </a:rPr>
                <a:t>°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36755" y="2753565"/>
              <a:ext cx="915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000" b="1" dirty="0">
                  <a:solidFill>
                    <a:schemeClr val="bg1"/>
                  </a:solidFill>
                </a:rPr>
                <a:t>θ</a:t>
              </a:r>
              <a:r>
                <a:rPr lang="en-US" sz="2000" b="1" dirty="0">
                  <a:solidFill>
                    <a:schemeClr val="bg1"/>
                  </a:solidFill>
                </a:rPr>
                <a:t> = 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50</a:t>
              </a:r>
              <a:r>
                <a:rPr lang="en-DE" sz="2000" b="1" dirty="0" smtClean="0">
                  <a:solidFill>
                    <a:schemeClr val="bg1"/>
                  </a:solidFill>
                </a:rPr>
                <a:t>°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364719" y="1279063"/>
              <a:ext cx="10454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000" b="1" dirty="0">
                  <a:solidFill>
                    <a:schemeClr val="bg1"/>
                  </a:solidFill>
                </a:rPr>
                <a:t>θ</a:t>
              </a:r>
              <a:r>
                <a:rPr lang="en-US" sz="2000" b="1" dirty="0">
                  <a:solidFill>
                    <a:schemeClr val="bg1"/>
                  </a:solidFill>
                </a:rPr>
                <a:t> = 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150</a:t>
              </a:r>
              <a:r>
                <a:rPr lang="en-DE" sz="2000" b="1" dirty="0" smtClean="0">
                  <a:solidFill>
                    <a:schemeClr val="bg1"/>
                  </a:solidFill>
                </a:rPr>
                <a:t>°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272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03032" y="31282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</a:t>
            </a:r>
            <a:r>
              <a:rPr lang="en-US" dirty="0" err="1" smtClean="0"/>
              <a:t>deg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000" l="10000" r="90000">
                        <a14:backgroundMark x1="14000" y1="20685" x2="14000" y2="20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45" y="152402"/>
            <a:ext cx="2589041" cy="18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10000" r="90000">
                        <a14:backgroundMark x1="11905" y1="13014" x2="11905" y2="13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28602"/>
            <a:ext cx="9864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3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000" l="10000" r="90476">
                        <a14:backgroundMark x1="12381" y1="20000" x2="12381" y2="2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81" y="770022"/>
            <a:ext cx="2589041" cy="18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03032" y="31282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 </a:t>
            </a:r>
            <a:r>
              <a:rPr lang="en-US" dirty="0" err="1" smtClean="0"/>
              <a:t>deg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9524" r="90000">
                        <a14:backgroundMark x1="13238" y1="16986" x2="13238" y2="169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812" y="978569"/>
            <a:ext cx="9864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1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000" l="10000" r="90000">
                        <a14:backgroundMark x1="13238" y1="16438" x2="13238" y2="16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61" y="826168"/>
            <a:ext cx="2589041" cy="18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03032" y="31282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150 </a:t>
            </a:r>
            <a:r>
              <a:rPr lang="en-US" dirty="0" err="1" smtClean="0"/>
              <a:t>deg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10000" r="90000">
                        <a14:backgroundMark x1="12381" y1="10411" x2="12381" y2="104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49" y="0"/>
            <a:ext cx="9864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7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3874" y="18448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deg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000" l="9238" r="90000">
                        <a14:backgroundMark x1="12381" y1="11781" x2="12381" y2="11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760" y="617803"/>
            <a:ext cx="9864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7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58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MPI for polymer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Sudersan</dc:creator>
  <cp:lastModifiedBy>Pranav Sudersan</cp:lastModifiedBy>
  <cp:revision>15</cp:revision>
  <dcterms:created xsi:type="dcterms:W3CDTF">2020-10-28T17:30:21Z</dcterms:created>
  <dcterms:modified xsi:type="dcterms:W3CDTF">2020-10-30T17:21:08Z</dcterms:modified>
</cp:coreProperties>
</file>