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7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5" y="353598"/>
            <a:ext cx="539948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5" y="1134809"/>
            <a:ext cx="539948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15032"/>
            <a:ext cx="1552352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15032"/>
            <a:ext cx="4567064" cy="18309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647"/>
            <a:ext cx="6209408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894"/>
            <a:ext cx="6209408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75159"/>
            <a:ext cx="3059708" cy="1370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75159"/>
            <a:ext cx="3059708" cy="1370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15031"/>
            <a:ext cx="6209408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2" y="529645"/>
            <a:ext cx="304564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2" y="789215"/>
            <a:ext cx="3045647" cy="1160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29645"/>
            <a:ext cx="306064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89215"/>
            <a:ext cx="3060646" cy="1160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11085"/>
            <a:ext cx="364465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8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11085"/>
            <a:ext cx="364465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8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9"/>
            <a:ext cx="620940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A98-93B9-470F-BB23-351240910F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7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25284" y="-470429"/>
            <a:ext cx="6654821" cy="3300558"/>
            <a:chOff x="264939" y="1101767"/>
            <a:chExt cx="11673822" cy="5713545"/>
          </a:xfrm>
        </p:grpSpPr>
        <p:grpSp>
          <p:nvGrpSpPr>
            <p:cNvPr id="4" name="Group 3"/>
            <p:cNvGrpSpPr/>
            <p:nvPr/>
          </p:nvGrpSpPr>
          <p:grpSpPr>
            <a:xfrm>
              <a:off x="3576684" y="3822402"/>
              <a:ext cx="7578465" cy="2992910"/>
              <a:chOff x="345318" y="2363519"/>
              <a:chExt cx="4473962" cy="286627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5238" y="2363519"/>
                <a:ext cx="1700883" cy="84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68" b="1" dirty="0"/>
                  <a:t>Underwater: Bubble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5318" y="2821292"/>
                <a:ext cx="4473962" cy="2408498"/>
                <a:chOff x="472292" y="3047518"/>
                <a:chExt cx="5965280" cy="321132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9102" y="3047518"/>
                  <a:ext cx="5958470" cy="3211329"/>
                  <a:chOff x="3635828" y="2492828"/>
                  <a:chExt cx="5958470" cy="3211329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635829" y="3189386"/>
                    <a:ext cx="4152891" cy="10101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635828" y="2667000"/>
                    <a:ext cx="4152891" cy="1611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635829" y="2492828"/>
                    <a:ext cx="4152891" cy="68580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10" dirty="0" err="1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sz="910" baseline="-25000" dirty="0" err="1">
                        <a:solidFill>
                          <a:schemeClr val="tx1"/>
                        </a:solidFill>
                      </a:rPr>
                      <a:t>p</a:t>
                    </a:r>
                    <a:endParaRPr lang="en-US" sz="91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626428" y="4278086"/>
                    <a:ext cx="22424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66944" y="4278657"/>
                    <a:ext cx="2328195" cy="587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40" dirty="0"/>
                      <a:t>Bridge contact within air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35828" y="4278086"/>
                    <a:ext cx="77288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77740" y="4278086"/>
                    <a:ext cx="81097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51171" y="5116529"/>
                    <a:ext cx="2176218" cy="587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40" dirty="0"/>
                      <a:t>Bridge contact in water</a:t>
                    </a:r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87141" y="4397829"/>
                    <a:ext cx="1396088" cy="7007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4097115" y="4452260"/>
                    <a:ext cx="1196446" cy="6642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endCxn id="25" idx="3"/>
                  </p:cNvCxnSpPr>
                  <p:nvPr/>
                </p:nvCxnSpPr>
                <p:spPr>
                  <a:xfrm flipH="1">
                    <a:off x="7763877" y="3802380"/>
                    <a:ext cx="351423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15301" y="3583814"/>
                    <a:ext cx="1478997" cy="587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40" b="1" dirty="0">
                        <a:solidFill>
                          <a:srgbClr val="002060"/>
                        </a:solidFill>
                      </a:rPr>
                      <a:t>“Oil-like Fluid”</a:t>
                    </a:r>
                  </a:p>
                </p:txBody>
              </p: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316102" y="3101340"/>
                    <a:ext cx="1032308" cy="371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48415" y="2809297"/>
                    <a:ext cx="1020822" cy="587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40" b="1" dirty="0">
                        <a:solidFill>
                          <a:srgbClr val="002060"/>
                        </a:solidFill>
                      </a:rPr>
                      <a:t>“Bubble”</a:t>
                    </a:r>
                  </a:p>
                </p:txBody>
              </p:sp>
              <p:cxnSp>
                <p:nvCxnSpPr>
                  <p:cNvPr id="55" name="Straight Arrow Connector 54"/>
                  <p:cNvCxnSpPr>
                    <a:endCxn id="21" idx="3"/>
                  </p:cNvCxnSpPr>
                  <p:nvPr/>
                </p:nvCxnSpPr>
                <p:spPr>
                  <a:xfrm flipH="1">
                    <a:off x="6659991" y="3802380"/>
                    <a:ext cx="1362780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2" idx="1"/>
                    <a:endCxn id="16" idx="3"/>
                  </p:cNvCxnSpPr>
                  <p:nvPr/>
                </p:nvCxnSpPr>
                <p:spPr>
                  <a:xfrm flipH="1">
                    <a:off x="5191737" y="3877628"/>
                    <a:ext cx="2923564" cy="27019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9102" y="3221690"/>
                  <a:ext cx="4152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38867" y="3648729"/>
                  <a:ext cx="201520" cy="73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20313" y="3232447"/>
                  <a:ext cx="409922" cy="50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10" dirty="0"/>
                    <a:t>D</a:t>
                  </a:r>
                  <a:r>
                    <a:rPr lang="en-US" sz="910" baseline="-25000" dirty="0"/>
                    <a:t>h</a:t>
                  </a:r>
                </a:p>
              </p:txBody>
            </p:sp>
            <p:sp>
              <p:nvSpPr>
                <p:cNvPr id="11" name="Rounded Rectangle 99"/>
                <p:cNvSpPr/>
                <p:nvPr/>
              </p:nvSpPr>
              <p:spPr>
                <a:xfrm>
                  <a:off x="4722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2" name="Rounded Rectangle 99"/>
                <p:cNvSpPr/>
                <p:nvPr/>
              </p:nvSpPr>
              <p:spPr>
                <a:xfrm>
                  <a:off x="761989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3" name="Rounded Rectangle 99"/>
                <p:cNvSpPr/>
                <p:nvPr/>
              </p:nvSpPr>
              <p:spPr>
                <a:xfrm>
                  <a:off x="106010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4" name="Rounded Rectangle 99"/>
                <p:cNvSpPr/>
                <p:nvPr/>
              </p:nvSpPr>
              <p:spPr>
                <a:xfrm>
                  <a:off x="1349817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5" name="Rounded Rectangle 99"/>
                <p:cNvSpPr/>
                <p:nvPr/>
              </p:nvSpPr>
              <p:spPr>
                <a:xfrm>
                  <a:off x="16436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6" name="Rounded Rectangle 99"/>
                <p:cNvSpPr/>
                <p:nvPr/>
              </p:nvSpPr>
              <p:spPr>
                <a:xfrm>
                  <a:off x="194081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7" name="Rounded Rectangle 99"/>
                <p:cNvSpPr/>
                <p:nvPr/>
              </p:nvSpPr>
              <p:spPr>
                <a:xfrm>
                  <a:off x="22327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8" name="Rounded Rectangle 99"/>
                <p:cNvSpPr/>
                <p:nvPr/>
              </p:nvSpPr>
              <p:spPr>
                <a:xfrm>
                  <a:off x="2525473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19" name="Rounded Rectangle 99"/>
                <p:cNvSpPr/>
                <p:nvPr/>
              </p:nvSpPr>
              <p:spPr>
                <a:xfrm>
                  <a:off x="28220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20" name="Rounded Rectangle 99"/>
                <p:cNvSpPr/>
                <p:nvPr/>
              </p:nvSpPr>
              <p:spPr>
                <a:xfrm>
                  <a:off x="311382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21" name="Rounded Rectangle 99"/>
                <p:cNvSpPr/>
                <p:nvPr/>
              </p:nvSpPr>
              <p:spPr>
                <a:xfrm>
                  <a:off x="340907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22" name="Rounded Rectangle 99"/>
                <p:cNvSpPr/>
                <p:nvPr/>
              </p:nvSpPr>
              <p:spPr>
                <a:xfrm>
                  <a:off x="37010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23" name="Rounded Rectangle 99"/>
                <p:cNvSpPr/>
                <p:nvPr/>
              </p:nvSpPr>
              <p:spPr>
                <a:xfrm>
                  <a:off x="39988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24" name="Rounded Rectangle 99"/>
                <p:cNvSpPr/>
                <p:nvPr/>
              </p:nvSpPr>
              <p:spPr>
                <a:xfrm>
                  <a:off x="4268400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  <p:sp>
              <p:nvSpPr>
                <p:cNvPr id="25" name="Rounded Rectangle 99"/>
                <p:cNvSpPr/>
                <p:nvPr/>
              </p:nvSpPr>
              <p:spPr>
                <a:xfrm>
                  <a:off x="451295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10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64939" y="1101767"/>
              <a:ext cx="5748195" cy="2558433"/>
              <a:chOff x="6740744" y="2390966"/>
              <a:chExt cx="4521306" cy="341124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740744" y="2390966"/>
                <a:ext cx="4514047" cy="3411243"/>
                <a:chOff x="6729727" y="1785038"/>
                <a:chExt cx="4514047" cy="3411243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090883" y="2441590"/>
                  <a:ext cx="4152891" cy="2701467"/>
                  <a:chOff x="3635829" y="2352842"/>
                  <a:chExt cx="4152891" cy="2701467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011841" y="4440718"/>
                    <a:ext cx="675037" cy="6135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40" dirty="0"/>
                      <a:t>Hairs</a:t>
                    </a:r>
                  </a:p>
                </p:txBody>
              </p:sp>
              <p:cxnSp>
                <p:nvCxnSpPr>
                  <p:cNvPr id="98" name="Straight Arrow Connector 97"/>
                  <p:cNvCxnSpPr>
                    <a:stCxn id="97" idx="1"/>
                  </p:cNvCxnSpPr>
                  <p:nvPr/>
                </p:nvCxnSpPr>
                <p:spPr>
                  <a:xfrm flipH="1" flipV="1">
                    <a:off x="4903872" y="3861783"/>
                    <a:ext cx="1107969" cy="88573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8943087" y="1785038"/>
                  <a:ext cx="443640" cy="1176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68" b="1" dirty="0"/>
                    <a:t>Air</a:t>
                  </a:r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6729727" y="4582690"/>
                  <a:ext cx="489247" cy="613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40" dirty="0"/>
                    <a:t>Air</a:t>
                  </a:r>
                </a:p>
              </p:txBody>
            </p:sp>
          </p:grpSp>
          <p:sp>
            <p:nvSpPr>
              <p:cNvPr id="59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0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1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2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3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4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5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6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7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8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69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70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71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72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73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9579594" y="4454305"/>
                <a:ext cx="176596" cy="74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9997485" y="4454305"/>
                <a:ext cx="612228" cy="853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190566" y="1133588"/>
              <a:ext cx="5748195" cy="2526614"/>
              <a:chOff x="6740744" y="2433394"/>
              <a:chExt cx="4521306" cy="3368816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740744" y="2433394"/>
                <a:ext cx="4514047" cy="3368816"/>
                <a:chOff x="6729727" y="1827466"/>
                <a:chExt cx="4514047" cy="3368816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7090883" y="2441590"/>
                  <a:ext cx="4152891" cy="2701468"/>
                  <a:chOff x="3635829" y="2352842"/>
                  <a:chExt cx="4152891" cy="2701468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1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11841" y="4440719"/>
                    <a:ext cx="1615047" cy="6135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40" dirty="0"/>
                      <a:t>Capillary bridges</a:t>
                    </a:r>
                  </a:p>
                </p:txBody>
              </p:sp>
              <p:cxnSp>
                <p:nvCxnSpPr>
                  <p:cNvPr id="141" name="Straight Arrow Connector 140"/>
                  <p:cNvCxnSpPr>
                    <a:stCxn id="140" idx="1"/>
                  </p:cNvCxnSpPr>
                  <p:nvPr/>
                </p:nvCxnSpPr>
                <p:spPr>
                  <a:xfrm flipH="1" flipV="1">
                    <a:off x="4916961" y="4171000"/>
                    <a:ext cx="1094881" cy="57651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8312297" y="1827466"/>
                  <a:ext cx="1999626" cy="693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68" b="1" dirty="0"/>
                    <a:t>Underwater: Wet</a:t>
                  </a:r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6729727" y="4582691"/>
                  <a:ext cx="770145" cy="613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40" dirty="0"/>
                    <a:t>Water</a:t>
                  </a:r>
                </a:p>
              </p:txBody>
            </p:sp>
          </p:grpSp>
          <p:sp>
            <p:nvSpPr>
              <p:cNvPr id="102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03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04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05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06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07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08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09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10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11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12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13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14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15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sp>
            <p:nvSpPr>
              <p:cNvPr id="116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0"/>
              </a:p>
            </p:txBody>
          </p:sp>
          <p:cxnSp>
            <p:nvCxnSpPr>
              <p:cNvPr id="117" name="Straight Arrow Connector 116"/>
              <p:cNvCxnSpPr>
                <a:endCxn id="102" idx="4"/>
              </p:cNvCxnSpPr>
              <p:nvPr/>
            </p:nvCxnSpPr>
            <p:spPr>
              <a:xfrm flipH="1" flipV="1">
                <a:off x="9538134" y="4855252"/>
                <a:ext cx="218056" cy="339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10572817" y="4865647"/>
                <a:ext cx="573117" cy="269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3048849" y="1728877"/>
              <a:ext cx="730204" cy="429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26" dirty="0"/>
                <a:t>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10" r="14547" b="45392"/>
          <a:stretch/>
        </p:blipFill>
        <p:spPr>
          <a:xfrm>
            <a:off x="4104446" y="1218986"/>
            <a:ext cx="2905957" cy="71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46" r="14547" b="45356"/>
          <a:stretch/>
        </p:blipFill>
        <p:spPr>
          <a:xfrm>
            <a:off x="1198490" y="384793"/>
            <a:ext cx="2905957" cy="718280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10" r="14547" b="45392"/>
          <a:stretch/>
        </p:blipFill>
        <p:spPr>
          <a:xfrm>
            <a:off x="4104446" y="384793"/>
            <a:ext cx="2905957" cy="71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29410" r="14547" b="45392"/>
          <a:stretch/>
        </p:blipFill>
        <p:spPr>
          <a:xfrm>
            <a:off x="1198490" y="1228798"/>
            <a:ext cx="2905957" cy="718280"/>
          </a:xfrm>
          <a:prstGeom prst="rect">
            <a:avLst/>
          </a:prstGeom>
          <a:ln w="38100"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93280" y="77681"/>
            <a:ext cx="396262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8" b="1" dirty="0"/>
              <a:t>Air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5751" y="77681"/>
            <a:ext cx="1063368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8" b="1" dirty="0"/>
              <a:t>Underwater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6967" y="612342"/>
            <a:ext cx="1062214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8" b="1" dirty="0" err="1"/>
              <a:t>Hydrophillic</a:t>
            </a:r>
            <a:endParaRPr lang="en-US" sz="1368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9739" y="1456347"/>
            <a:ext cx="1121525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8" b="1" dirty="0"/>
              <a:t>Hydrophobic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298297" y="1103068"/>
            <a:ext cx="5712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98296" y="1947074"/>
            <a:ext cx="5712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262" y="856491"/>
            <a:ext cx="1577676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40" dirty="0"/>
              <a:t>γ</a:t>
            </a:r>
            <a:r>
              <a:rPr lang="en-US" sz="1140" baseline="-25000" dirty="0"/>
              <a:t>fa</a:t>
            </a:r>
            <a:r>
              <a:rPr lang="en-IN" sz="1140" dirty="0"/>
              <a:t> = 27 </a:t>
            </a:r>
            <a:r>
              <a:rPr lang="en-IN" sz="1140" dirty="0" err="1"/>
              <a:t>mN</a:t>
            </a:r>
            <a:r>
              <a:rPr lang="en-IN" sz="1140" dirty="0"/>
              <a:t> m</a:t>
            </a:r>
            <a:r>
              <a:rPr lang="en-IN" sz="1140" baseline="30000" dirty="0"/>
              <a:t>-1</a:t>
            </a:r>
            <a:r>
              <a:rPr lang="en-IN" sz="1140" dirty="0"/>
              <a:t>, </a:t>
            </a:r>
            <a:r>
              <a:rPr lang="el-GR" sz="1140" dirty="0"/>
              <a:t>θ</a:t>
            </a:r>
            <a:r>
              <a:rPr lang="en-US" sz="1140" baseline="-25000" dirty="0"/>
              <a:t>fa</a:t>
            </a:r>
            <a:r>
              <a:rPr lang="en-US" sz="1140" dirty="0"/>
              <a:t> = 6</a:t>
            </a:r>
            <a:r>
              <a:rPr lang="aa-ET" sz="1140" dirty="0"/>
              <a:t>°</a:t>
            </a:r>
            <a:endParaRPr lang="en-US" sz="1140" dirty="0"/>
          </a:p>
        </p:txBody>
      </p:sp>
      <p:sp>
        <p:nvSpPr>
          <p:cNvPr id="25" name="TextBox 24"/>
          <p:cNvSpPr txBox="1"/>
          <p:nvPr/>
        </p:nvSpPr>
        <p:spPr>
          <a:xfrm>
            <a:off x="2321262" y="1692335"/>
            <a:ext cx="1715182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40" dirty="0"/>
              <a:t>γ</a:t>
            </a:r>
            <a:r>
              <a:rPr lang="en-US" sz="1140" baseline="-25000" dirty="0"/>
              <a:t>fa</a:t>
            </a:r>
            <a:r>
              <a:rPr lang="en-IN" sz="1140" dirty="0"/>
              <a:t> = 27 </a:t>
            </a:r>
            <a:r>
              <a:rPr lang="en-IN" sz="1140" dirty="0" err="1"/>
              <a:t>mN</a:t>
            </a:r>
            <a:r>
              <a:rPr lang="en-IN" sz="1140" dirty="0"/>
              <a:t> m</a:t>
            </a:r>
            <a:r>
              <a:rPr lang="en-IN" sz="1140" baseline="30000" dirty="0"/>
              <a:t>-1</a:t>
            </a:r>
            <a:r>
              <a:rPr lang="en-IN" sz="1140" dirty="0"/>
              <a:t>, </a:t>
            </a:r>
            <a:r>
              <a:rPr lang="el-GR" sz="1140" dirty="0"/>
              <a:t>θ</a:t>
            </a:r>
            <a:r>
              <a:rPr lang="en-US" sz="1140" baseline="-25000" dirty="0"/>
              <a:t>fa</a:t>
            </a:r>
            <a:r>
              <a:rPr lang="en-US" sz="1140" dirty="0"/>
              <a:t> = 56</a:t>
            </a:r>
            <a:r>
              <a:rPr lang="aa-ET" sz="1140" dirty="0"/>
              <a:t>°</a:t>
            </a:r>
            <a:endParaRPr lang="en-US" sz="1140" dirty="0"/>
          </a:p>
        </p:txBody>
      </p:sp>
      <p:sp>
        <p:nvSpPr>
          <p:cNvPr id="26" name="TextBox 25"/>
          <p:cNvSpPr txBox="1"/>
          <p:nvPr/>
        </p:nvSpPr>
        <p:spPr>
          <a:xfrm>
            <a:off x="5110457" y="835152"/>
            <a:ext cx="1736373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40" dirty="0"/>
              <a:t>γ</a:t>
            </a:r>
            <a:r>
              <a:rPr lang="en-US" sz="1140" baseline="-25000" dirty="0" err="1"/>
              <a:t>fw</a:t>
            </a:r>
            <a:r>
              <a:rPr lang="en-IN" sz="1140" dirty="0"/>
              <a:t> = 55 </a:t>
            </a:r>
            <a:r>
              <a:rPr lang="en-IN" sz="1140" dirty="0" err="1"/>
              <a:t>mN</a:t>
            </a:r>
            <a:r>
              <a:rPr lang="en-IN" sz="1140" dirty="0"/>
              <a:t> m</a:t>
            </a:r>
            <a:r>
              <a:rPr lang="en-IN" sz="1140" baseline="30000" dirty="0"/>
              <a:t>-1</a:t>
            </a:r>
            <a:r>
              <a:rPr lang="en-IN" sz="1140" dirty="0"/>
              <a:t>, </a:t>
            </a:r>
            <a:r>
              <a:rPr lang="el-GR" sz="1140" dirty="0"/>
              <a:t>θ</a:t>
            </a:r>
            <a:r>
              <a:rPr lang="en-US" sz="1140" baseline="-25000" dirty="0" err="1"/>
              <a:t>fw</a:t>
            </a:r>
            <a:r>
              <a:rPr lang="en-US" sz="1140" dirty="0"/>
              <a:t>= 138</a:t>
            </a:r>
            <a:r>
              <a:rPr lang="aa-ET" sz="1140" dirty="0"/>
              <a:t>°</a:t>
            </a:r>
            <a:endParaRPr lang="en-US" sz="1140" dirty="0"/>
          </a:p>
        </p:txBody>
      </p:sp>
      <p:sp>
        <p:nvSpPr>
          <p:cNvPr id="24" name="TextBox 23"/>
          <p:cNvSpPr txBox="1"/>
          <p:nvPr/>
        </p:nvSpPr>
        <p:spPr>
          <a:xfrm>
            <a:off x="5131226" y="1692333"/>
            <a:ext cx="1696298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40" dirty="0"/>
              <a:t>γ</a:t>
            </a:r>
            <a:r>
              <a:rPr lang="en-US" sz="1140" baseline="-25000" dirty="0" err="1"/>
              <a:t>fw</a:t>
            </a:r>
            <a:r>
              <a:rPr lang="en-IN" sz="1140" dirty="0"/>
              <a:t> = 55 </a:t>
            </a:r>
            <a:r>
              <a:rPr lang="en-IN" sz="1140" dirty="0" err="1"/>
              <a:t>mN</a:t>
            </a:r>
            <a:r>
              <a:rPr lang="en-IN" sz="1140" dirty="0"/>
              <a:t> m</a:t>
            </a:r>
            <a:r>
              <a:rPr lang="en-IN" sz="1140" baseline="30000" dirty="0"/>
              <a:t>-1</a:t>
            </a:r>
            <a:r>
              <a:rPr lang="en-IN" sz="1140" dirty="0"/>
              <a:t>, </a:t>
            </a:r>
            <a:r>
              <a:rPr lang="el-GR" sz="1140" dirty="0"/>
              <a:t>θ</a:t>
            </a:r>
            <a:r>
              <a:rPr lang="en-US" sz="1140" baseline="-25000" dirty="0" err="1"/>
              <a:t>fw</a:t>
            </a:r>
            <a:r>
              <a:rPr lang="en-US" sz="1140" dirty="0"/>
              <a:t> = 70</a:t>
            </a:r>
            <a:r>
              <a:rPr lang="aa-ET" sz="1140" dirty="0"/>
              <a:t>°</a:t>
            </a:r>
            <a:endParaRPr lang="en-US" sz="1140" dirty="0"/>
          </a:p>
        </p:txBody>
      </p:sp>
      <p:sp>
        <p:nvSpPr>
          <p:cNvPr id="2" name="TextBox 1"/>
          <p:cNvSpPr txBox="1"/>
          <p:nvPr/>
        </p:nvSpPr>
        <p:spPr>
          <a:xfrm>
            <a:off x="2167049" y="479783"/>
            <a:ext cx="1047082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40" b="1" dirty="0">
                <a:solidFill>
                  <a:schemeClr val="bg1"/>
                </a:solidFill>
              </a:rPr>
              <a:t>High adhesion</a:t>
            </a:r>
            <a:endParaRPr lang="en-US" sz="114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7049" y="1308787"/>
            <a:ext cx="1047082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40" b="1" dirty="0">
                <a:solidFill>
                  <a:schemeClr val="bg1"/>
                </a:solidFill>
              </a:rPr>
              <a:t>High adhesion</a:t>
            </a:r>
            <a:endParaRPr lang="en-US" sz="114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4482" y="479782"/>
            <a:ext cx="1021433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40" b="1" dirty="0">
                <a:solidFill>
                  <a:schemeClr val="bg1"/>
                </a:solidFill>
              </a:rPr>
              <a:t>Low adhesion</a:t>
            </a:r>
            <a:endParaRPr lang="en-US" sz="114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4482" y="1308787"/>
            <a:ext cx="1047082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40" b="1" dirty="0" smtClean="0">
                <a:solidFill>
                  <a:schemeClr val="bg1"/>
                </a:solidFill>
              </a:rPr>
              <a:t>High </a:t>
            </a:r>
            <a:r>
              <a:rPr lang="en-IN" sz="1140" b="1" dirty="0">
                <a:solidFill>
                  <a:schemeClr val="bg1"/>
                </a:solidFill>
              </a:rPr>
              <a:t>adhesion</a:t>
            </a:r>
            <a:endParaRPr lang="en-US" sz="114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20544" y="-745279"/>
            <a:ext cx="479618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6" dirty="0"/>
              <a:t>6 </a:t>
            </a:r>
            <a:r>
              <a:rPr lang="en-US" sz="1026" dirty="0" err="1"/>
              <a:t>deg</a:t>
            </a:r>
            <a:endParaRPr lang="en-US" sz="1026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4000" y1="20685" x2="14000" y2="2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5" y="-787575"/>
            <a:ext cx="1475918" cy="1026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-231074"/>
            <a:ext cx="5623248" cy="39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476">
                        <a14:backgroundMark x1="12381" y1="20000" x2="12381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" y="-435491"/>
            <a:ext cx="1475918" cy="1026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48" y="-745279"/>
            <a:ext cx="546945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6" dirty="0"/>
              <a:t>50 </a:t>
            </a:r>
            <a:r>
              <a:rPr lang="en-US" sz="1026" dirty="0" err="1"/>
              <a:t>deg</a:t>
            </a:r>
            <a:endParaRPr lang="en-US" sz="1026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95" y="-316606"/>
            <a:ext cx="5623248" cy="39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3238" y1="16438" x2="13238" y2="1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7" y="-403485"/>
            <a:ext cx="1475918" cy="1026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0546" y="-745279"/>
            <a:ext cx="614271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6" dirty="0"/>
              <a:t>150 </a:t>
            </a:r>
            <a:r>
              <a:rPr lang="en-US" sz="1026" dirty="0" err="1"/>
              <a:t>deg</a:t>
            </a:r>
            <a:endParaRPr lang="en-US" sz="102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5" y="-874451"/>
            <a:ext cx="5623248" cy="39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3443" y="-818440"/>
            <a:ext cx="479618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6" dirty="0"/>
              <a:t>1 </a:t>
            </a:r>
            <a:r>
              <a:rPr lang="en-US" sz="1026" dirty="0" err="1"/>
              <a:t>deg</a:t>
            </a:r>
            <a:endParaRPr lang="en-US" sz="102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238" r="90000">
                        <a14:backgroundMark x1="12381" y1="11781" x2="12381" y2="11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2" y="-522263"/>
            <a:ext cx="5623248" cy="39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98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polymer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Sudersan</dc:creator>
  <cp:lastModifiedBy>Pranav Sudersan</cp:lastModifiedBy>
  <cp:revision>33</cp:revision>
  <dcterms:created xsi:type="dcterms:W3CDTF">2020-10-28T17:30:21Z</dcterms:created>
  <dcterms:modified xsi:type="dcterms:W3CDTF">2021-08-05T22:34:21Z</dcterms:modified>
</cp:coreProperties>
</file>