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6A98-93B9-470F-BB23-351240910FD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64939" y="1101767"/>
            <a:ext cx="11673822" cy="5653464"/>
            <a:chOff x="264939" y="1101767"/>
            <a:chExt cx="11673822" cy="5653464"/>
          </a:xfrm>
        </p:grpSpPr>
        <p:grpSp>
          <p:nvGrpSpPr>
            <p:cNvPr id="4" name="Group 3"/>
            <p:cNvGrpSpPr/>
            <p:nvPr/>
          </p:nvGrpSpPr>
          <p:grpSpPr>
            <a:xfrm>
              <a:off x="3576684" y="3822402"/>
              <a:ext cx="7352519" cy="2932829"/>
              <a:chOff x="345318" y="2363519"/>
              <a:chExt cx="4340573" cy="280873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35238" y="2363519"/>
                <a:ext cx="1700883" cy="44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Underwater: Bubble</a:t>
                </a:r>
                <a:endParaRPr lang="en-US" sz="2400" b="1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5318" y="2821292"/>
                <a:ext cx="4340573" cy="2350960"/>
                <a:chOff x="472292" y="3047518"/>
                <a:chExt cx="5787429" cy="313461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79102" y="3047518"/>
                  <a:ext cx="5780619" cy="3134612"/>
                  <a:chOff x="3635828" y="2492828"/>
                  <a:chExt cx="5780619" cy="3134612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3635829" y="3189386"/>
                    <a:ext cx="4152891" cy="101017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635828" y="2667000"/>
                    <a:ext cx="4152891" cy="16110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635829" y="2492828"/>
                    <a:ext cx="4152891" cy="68580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 smtClean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sz="1600" baseline="-25000" dirty="0" err="1" smtClean="0">
                        <a:solidFill>
                          <a:schemeClr val="tx1"/>
                        </a:solidFill>
                      </a:rPr>
                      <a:t>p</a:t>
                    </a:r>
                    <a:endParaRPr lang="en-US" sz="16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626428" y="4278086"/>
                    <a:ext cx="22424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766942" y="4278657"/>
                    <a:ext cx="2328197" cy="5109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Bridge contact within air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3635828" y="4278086"/>
                    <a:ext cx="77288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77740" y="4278086"/>
                    <a:ext cx="81097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51168" y="5116533"/>
                    <a:ext cx="1828573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Bridge contact in water</a:t>
                    </a:r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5987141" y="4397829"/>
                    <a:ext cx="1396088" cy="7007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 flipV="1">
                    <a:off x="4097115" y="4452260"/>
                    <a:ext cx="1196446" cy="6642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endCxn id="25" idx="3"/>
                  </p:cNvCxnSpPr>
                  <p:nvPr/>
                </p:nvCxnSpPr>
                <p:spPr>
                  <a:xfrm flipH="1">
                    <a:off x="7763877" y="3802380"/>
                    <a:ext cx="351423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15299" y="3583816"/>
                    <a:ext cx="1301148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>
                        <a:solidFill>
                          <a:srgbClr val="002060"/>
                        </a:solidFill>
                      </a:rPr>
                      <a:t>“Oil-like </a:t>
                    </a:r>
                    <a:r>
                      <a:rPr lang="en-US" sz="2000" b="1" dirty="0">
                        <a:solidFill>
                          <a:srgbClr val="002060"/>
                        </a:solidFill>
                      </a:rPr>
                      <a:t>Fluid”</a:t>
                    </a:r>
                  </a:p>
                </p:txBody>
              </p:sp>
              <p:cxnSp>
                <p:nvCxnSpPr>
                  <p:cNvPr id="53" name="Straight Arrow Connector 52"/>
                  <p:cNvCxnSpPr/>
                  <p:nvPr/>
                </p:nvCxnSpPr>
                <p:spPr>
                  <a:xfrm flipH="1">
                    <a:off x="7316102" y="3101340"/>
                    <a:ext cx="1032308" cy="3712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348411" y="2809298"/>
                    <a:ext cx="872143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rgbClr val="002060"/>
                        </a:solidFill>
                      </a:rPr>
                      <a:t>“Bubble”</a:t>
                    </a:r>
                  </a:p>
                </p:txBody>
              </p:sp>
              <p:cxnSp>
                <p:nvCxnSpPr>
                  <p:cNvPr id="55" name="Straight Arrow Connector 54"/>
                  <p:cNvCxnSpPr>
                    <a:endCxn id="21" idx="3"/>
                  </p:cNvCxnSpPr>
                  <p:nvPr/>
                </p:nvCxnSpPr>
                <p:spPr>
                  <a:xfrm flipH="1">
                    <a:off x="6659991" y="3802380"/>
                    <a:ext cx="1362780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2" idx="1"/>
                    <a:endCxn id="16" idx="3"/>
                  </p:cNvCxnSpPr>
                  <p:nvPr/>
                </p:nvCxnSpPr>
                <p:spPr>
                  <a:xfrm flipH="1">
                    <a:off x="5191737" y="3839269"/>
                    <a:ext cx="2923562" cy="3085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9102" y="3221690"/>
                  <a:ext cx="4152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38867" y="3648729"/>
                  <a:ext cx="201520" cy="73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20314" y="3232449"/>
                  <a:ext cx="290462" cy="432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h</a:t>
                  </a:r>
                  <a:endParaRPr lang="en-US" sz="1600" baseline="-25000" dirty="0"/>
                </a:p>
              </p:txBody>
            </p:sp>
            <p:sp>
              <p:nvSpPr>
                <p:cNvPr id="11" name="Rounded Rectangle 99"/>
                <p:cNvSpPr/>
                <p:nvPr/>
              </p:nvSpPr>
              <p:spPr>
                <a:xfrm>
                  <a:off x="4722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" name="Rounded Rectangle 99"/>
                <p:cNvSpPr/>
                <p:nvPr/>
              </p:nvSpPr>
              <p:spPr>
                <a:xfrm>
                  <a:off x="761989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" name="Rounded Rectangle 99"/>
                <p:cNvSpPr/>
                <p:nvPr/>
              </p:nvSpPr>
              <p:spPr>
                <a:xfrm>
                  <a:off x="106010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" name="Rounded Rectangle 99"/>
                <p:cNvSpPr/>
                <p:nvPr/>
              </p:nvSpPr>
              <p:spPr>
                <a:xfrm>
                  <a:off x="1349817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" name="Rounded Rectangle 99"/>
                <p:cNvSpPr/>
                <p:nvPr/>
              </p:nvSpPr>
              <p:spPr>
                <a:xfrm>
                  <a:off x="16436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6" name="Rounded Rectangle 99"/>
                <p:cNvSpPr/>
                <p:nvPr/>
              </p:nvSpPr>
              <p:spPr>
                <a:xfrm>
                  <a:off x="194081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ounded Rectangle 99"/>
                <p:cNvSpPr/>
                <p:nvPr/>
              </p:nvSpPr>
              <p:spPr>
                <a:xfrm>
                  <a:off x="22327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" name="Rounded Rectangle 99"/>
                <p:cNvSpPr/>
                <p:nvPr/>
              </p:nvSpPr>
              <p:spPr>
                <a:xfrm>
                  <a:off x="2525473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Rounded Rectangle 99"/>
                <p:cNvSpPr/>
                <p:nvPr/>
              </p:nvSpPr>
              <p:spPr>
                <a:xfrm>
                  <a:off x="28220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" name="Rounded Rectangle 99"/>
                <p:cNvSpPr/>
                <p:nvPr/>
              </p:nvSpPr>
              <p:spPr>
                <a:xfrm>
                  <a:off x="311382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1" name="Rounded Rectangle 99"/>
                <p:cNvSpPr/>
                <p:nvPr/>
              </p:nvSpPr>
              <p:spPr>
                <a:xfrm>
                  <a:off x="340907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2" name="Rounded Rectangle 99"/>
                <p:cNvSpPr/>
                <p:nvPr/>
              </p:nvSpPr>
              <p:spPr>
                <a:xfrm>
                  <a:off x="37010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3" name="Rounded Rectangle 99"/>
                <p:cNvSpPr/>
                <p:nvPr/>
              </p:nvSpPr>
              <p:spPr>
                <a:xfrm>
                  <a:off x="39988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Rounded Rectangle 99"/>
                <p:cNvSpPr/>
                <p:nvPr/>
              </p:nvSpPr>
              <p:spPr>
                <a:xfrm>
                  <a:off x="4268400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5" name="Rounded Rectangle 99"/>
                <p:cNvSpPr/>
                <p:nvPr/>
              </p:nvSpPr>
              <p:spPr>
                <a:xfrm>
                  <a:off x="451295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264939" y="1101767"/>
              <a:ext cx="5748195" cy="2498347"/>
              <a:chOff x="6740744" y="2390966"/>
              <a:chExt cx="4521306" cy="333112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740744" y="2390966"/>
                <a:ext cx="4514047" cy="3331127"/>
                <a:chOff x="6729727" y="1785038"/>
                <a:chExt cx="4514047" cy="3331127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090883" y="2441590"/>
                  <a:ext cx="4152891" cy="2621354"/>
                  <a:chOff x="3635829" y="2352842"/>
                  <a:chExt cx="4152891" cy="2621354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011841" y="4440716"/>
                    <a:ext cx="532335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Hairs</a:t>
                    </a:r>
                    <a:endParaRPr lang="en-US" sz="2000" dirty="0"/>
                  </a:p>
                </p:txBody>
              </p:sp>
              <p:cxnSp>
                <p:nvCxnSpPr>
                  <p:cNvPr id="98" name="Straight Arrow Connector 97"/>
                  <p:cNvCxnSpPr>
                    <a:stCxn id="97" idx="1"/>
                  </p:cNvCxnSpPr>
                  <p:nvPr/>
                </p:nvCxnSpPr>
                <p:spPr>
                  <a:xfrm flipH="1" flipV="1">
                    <a:off x="4903849" y="3861754"/>
                    <a:ext cx="1107992" cy="8457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8943086" y="1785038"/>
                  <a:ext cx="443638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Air</a:t>
                  </a:r>
                  <a:endParaRPr lang="en-US" sz="2400" b="1" dirty="0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6729727" y="4582685"/>
                  <a:ext cx="348250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Air</a:t>
                  </a:r>
                  <a:endParaRPr lang="en-US" sz="2000" dirty="0"/>
                </a:p>
              </p:txBody>
            </p:sp>
          </p:grpSp>
          <p:sp>
            <p:nvSpPr>
              <p:cNvPr id="59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0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0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9579594" y="4454305"/>
                <a:ext cx="176596" cy="740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9997485" y="4454305"/>
                <a:ext cx="612228" cy="853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6190566" y="1133588"/>
              <a:ext cx="5748195" cy="2466526"/>
              <a:chOff x="6740744" y="2433394"/>
              <a:chExt cx="4521306" cy="3288699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740744" y="2433394"/>
                <a:ext cx="4514047" cy="3288699"/>
                <a:chOff x="6729727" y="1827466"/>
                <a:chExt cx="4514047" cy="3288699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7090883" y="2441590"/>
                  <a:ext cx="4152891" cy="2621354"/>
                  <a:chOff x="3635829" y="2352842"/>
                  <a:chExt cx="4152891" cy="2621354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011841" y="4440716"/>
                    <a:ext cx="1378372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Capillary bridges</a:t>
                    </a:r>
                  </a:p>
                </p:txBody>
              </p:sp>
              <p:cxnSp>
                <p:nvCxnSpPr>
                  <p:cNvPr id="141" name="Straight Arrow Connector 140"/>
                  <p:cNvCxnSpPr>
                    <a:stCxn id="140" idx="1"/>
                  </p:cNvCxnSpPr>
                  <p:nvPr/>
                </p:nvCxnSpPr>
                <p:spPr>
                  <a:xfrm flipH="1" flipV="1">
                    <a:off x="4916937" y="4170973"/>
                    <a:ext cx="1094904" cy="5364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8312297" y="1827466"/>
                  <a:ext cx="1999625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Underwater: Wet</a:t>
                  </a:r>
                  <a:endParaRPr lang="en-US" sz="2400" b="1" dirty="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6729727" y="4582685"/>
                  <a:ext cx="580550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Water</a:t>
                  </a:r>
                  <a:endParaRPr lang="en-US" sz="2000" dirty="0"/>
                </a:p>
              </p:txBody>
            </p:sp>
          </p:grpSp>
          <p:sp>
            <p:nvSpPr>
              <p:cNvPr id="102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3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5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6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7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0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1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2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3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4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5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6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7" name="Straight Arrow Connector 116"/>
              <p:cNvCxnSpPr>
                <a:endCxn id="102" idx="4"/>
              </p:cNvCxnSpPr>
              <p:nvPr/>
            </p:nvCxnSpPr>
            <p:spPr>
              <a:xfrm flipH="1" flipV="1">
                <a:off x="9538134" y="4855252"/>
                <a:ext cx="218056" cy="339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10572817" y="4865647"/>
                <a:ext cx="573117" cy="269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3048850" y="1728879"/>
              <a:ext cx="730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1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0205" y="734290"/>
            <a:ext cx="11254865" cy="3279276"/>
            <a:chOff x="270205" y="734290"/>
            <a:chExt cx="11254865" cy="3279276"/>
          </a:xfrm>
        </p:grpSpPr>
        <p:grpSp>
          <p:nvGrpSpPr>
            <p:cNvPr id="27" name="Group 26"/>
            <p:cNvGrpSpPr/>
            <p:nvPr/>
          </p:nvGrpSpPr>
          <p:grpSpPr>
            <a:xfrm>
              <a:off x="270205" y="734290"/>
              <a:ext cx="11254865" cy="3279276"/>
              <a:chOff x="270205" y="734290"/>
              <a:chExt cx="11254865" cy="327927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0000" l="10000" r="90000">
                            <a14:backgroundMark x1="11905" y1="13014" x2="11905" y2="130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46" r="14547" b="45356"/>
              <a:stretch/>
            </p:blipFill>
            <p:spPr>
              <a:xfrm>
                <a:off x="1329870" y="1273020"/>
                <a:ext cx="5097600" cy="12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0000" l="10000" r="90000">
                            <a14:backgroundMark x1="12381" y1="10411" x2="12381" y2="104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10" r="14547" b="45392"/>
              <a:stretch/>
            </p:blipFill>
            <p:spPr>
              <a:xfrm>
                <a:off x="6427470" y="1273020"/>
                <a:ext cx="5097600" cy="126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90000" l="9524" r="90000">
                            <a14:backgroundMark x1="13238" y1="16986" x2="13238" y2="169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10" r="14547" b="45392"/>
              <a:stretch/>
            </p:blipFill>
            <p:spPr>
              <a:xfrm>
                <a:off x="1329870" y="2753566"/>
                <a:ext cx="5097600" cy="12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0000" l="9238" r="90000">
                            <a14:backgroundMark x1="12381" y1="11781" x2="12381" y2="117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10" r="14547" b="45392"/>
              <a:stretch/>
            </p:blipFill>
            <p:spPr>
              <a:xfrm>
                <a:off x="6427470" y="2753566"/>
                <a:ext cx="5097600" cy="126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01189" y="734290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Air</a:t>
                </a:r>
                <a:endParaRPr 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13790" y="734290"/>
                <a:ext cx="1724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Underwater</a:t>
                </a:r>
                <a:endParaRPr lang="en-US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35512" y="1672187"/>
                <a:ext cx="854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Glass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0205" y="3152733"/>
                <a:ext cx="985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PFOTS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504950" y="2533020"/>
                <a:ext cx="100201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504950" y="4013566"/>
                <a:ext cx="100201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496235" y="2125537"/>
                <a:ext cx="23503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/>
                  <a:t>γ</a:t>
                </a:r>
                <a:r>
                  <a:rPr lang="en-IN" sz="2000" dirty="0"/>
                  <a:t> = </a:t>
                </a:r>
                <a:r>
                  <a:rPr lang="en-IN" sz="2000" dirty="0" smtClean="0"/>
                  <a:t>24 </a:t>
                </a:r>
                <a:r>
                  <a:rPr lang="en-IN" sz="2000" dirty="0" err="1" smtClean="0"/>
                  <a:t>mN</a:t>
                </a:r>
                <a:r>
                  <a:rPr lang="en-IN" sz="2000" dirty="0" smtClean="0"/>
                  <a:t> </a:t>
                </a:r>
                <a:r>
                  <a:rPr lang="en-IN" sz="2000" dirty="0" smtClean="0"/>
                  <a:t>m</a:t>
                </a:r>
                <a:r>
                  <a:rPr lang="en-IN" sz="2000" baseline="30000" dirty="0" smtClean="0"/>
                  <a:t>-1</a:t>
                </a:r>
                <a:r>
                  <a:rPr lang="en-IN" sz="2000" dirty="0" smtClean="0"/>
                  <a:t>, </a:t>
                </a:r>
                <a:r>
                  <a:rPr lang="el-GR" sz="2000" dirty="0" smtClean="0"/>
                  <a:t>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6</a:t>
                </a:r>
                <a:r>
                  <a:rPr lang="aa-ET" sz="2000" dirty="0"/>
                  <a:t>°</a:t>
                </a:r>
                <a:endParaRPr lang="en-US" sz="2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630271" y="3591765"/>
                <a:ext cx="23503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/>
                  <a:t>γ</a:t>
                </a:r>
                <a:r>
                  <a:rPr lang="en-IN" sz="2000" dirty="0"/>
                  <a:t> = 48 </a:t>
                </a:r>
                <a:r>
                  <a:rPr lang="en-IN" sz="2000" dirty="0" err="1"/>
                  <a:t>mN</a:t>
                </a:r>
                <a:r>
                  <a:rPr lang="en-IN" sz="2000" dirty="0"/>
                  <a:t> m</a:t>
                </a:r>
                <a:r>
                  <a:rPr lang="en-IN" sz="2000" baseline="30000" dirty="0"/>
                  <a:t>-1</a:t>
                </a:r>
                <a:r>
                  <a:rPr lang="en-IN" sz="2000" dirty="0" smtClean="0"/>
                  <a:t>, </a:t>
                </a:r>
                <a:r>
                  <a:rPr lang="el-GR" sz="2000" dirty="0" smtClean="0"/>
                  <a:t>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1</a:t>
                </a:r>
                <a:r>
                  <a:rPr lang="aa-ET" sz="2000" dirty="0" smtClean="0"/>
                  <a:t>°</a:t>
                </a:r>
                <a:endParaRPr lang="en-US" sz="2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96235" y="3591765"/>
                <a:ext cx="246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 smtClean="0"/>
                  <a:t>γ</a:t>
                </a:r>
                <a:r>
                  <a:rPr lang="en-IN" sz="2000" dirty="0" smtClean="0"/>
                  <a:t> = 24 </a:t>
                </a:r>
                <a:r>
                  <a:rPr lang="en-IN" sz="2000" dirty="0" err="1" smtClean="0"/>
                  <a:t>mN</a:t>
                </a:r>
                <a:r>
                  <a:rPr lang="en-IN" sz="2000" dirty="0"/>
                  <a:t> m</a:t>
                </a:r>
                <a:r>
                  <a:rPr lang="en-IN" sz="2000" baseline="30000" dirty="0"/>
                  <a:t>-1</a:t>
                </a:r>
                <a:r>
                  <a:rPr lang="en-IN" sz="2000" dirty="0" smtClean="0"/>
                  <a:t>, </a:t>
                </a:r>
                <a:r>
                  <a:rPr lang="el-GR" sz="2000" dirty="0" smtClean="0"/>
                  <a:t>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50</a:t>
                </a:r>
                <a:r>
                  <a:rPr lang="aa-ET" sz="2000" dirty="0" smtClean="0"/>
                  <a:t>°</a:t>
                </a:r>
                <a:endParaRPr lang="en-US" sz="2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593835" y="2088104"/>
                <a:ext cx="26100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/>
                  <a:t>γ</a:t>
                </a:r>
                <a:r>
                  <a:rPr lang="en-IN" sz="2000" dirty="0"/>
                  <a:t> = </a:t>
                </a:r>
                <a:r>
                  <a:rPr lang="en-IN" sz="2000" dirty="0" smtClean="0"/>
                  <a:t>48 </a:t>
                </a:r>
                <a:r>
                  <a:rPr lang="en-IN" sz="2000" dirty="0" err="1"/>
                  <a:t>mN</a:t>
                </a:r>
                <a:r>
                  <a:rPr lang="en-IN" sz="2000" dirty="0"/>
                  <a:t> m</a:t>
                </a:r>
                <a:r>
                  <a:rPr lang="en-IN" sz="2000" baseline="30000" dirty="0"/>
                  <a:t>-1</a:t>
                </a:r>
                <a:r>
                  <a:rPr lang="en-IN" sz="2000" dirty="0" smtClean="0"/>
                  <a:t>, </a:t>
                </a:r>
                <a:r>
                  <a:rPr lang="el-GR" sz="2000" dirty="0" smtClean="0"/>
                  <a:t>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150</a:t>
                </a:r>
                <a:r>
                  <a:rPr lang="aa-ET" sz="2000" dirty="0" smtClean="0"/>
                  <a:t>°</a:t>
                </a:r>
                <a:endParaRPr lang="en-US" sz="20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028917" y="1439653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bg1"/>
                  </a:solidFill>
                </a:rPr>
                <a:t>High adhesion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28917" y="289388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bg1"/>
                  </a:solidFill>
                </a:rPr>
                <a:t>High adhesion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05497" y="2893884"/>
              <a:ext cx="1920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bg1"/>
                  </a:solidFill>
                </a:rPr>
                <a:t>Higher adhesion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39605" y="1439653"/>
              <a:ext cx="1652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bg1"/>
                  </a:solidFill>
                </a:rPr>
                <a:t>Low adhesion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7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3032" y="3128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4000" y1="20685" x2="14000" y2="20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5" y="152402"/>
            <a:ext cx="2589041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1905" y1="13014" x2="11905" y2="13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28602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476">
                        <a14:backgroundMark x1="12381" y1="20000" x2="12381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81" y="770022"/>
            <a:ext cx="2589041" cy="18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3032" y="31282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12" y="978569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3238" y1="16438" x2="13238" y2="1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61" y="826168"/>
            <a:ext cx="2589041" cy="18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3032" y="3128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2381" y1="10411" x2="12381" y2="1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9" y="0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3874" y="1844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238" r="90000">
                        <a14:backgroundMark x1="12381" y1="11781" x2="12381" y2="11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60" y="617803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for polymer research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Sudersan</dc:creator>
  <cp:lastModifiedBy>Windows User</cp:lastModifiedBy>
  <cp:revision>20</cp:revision>
  <dcterms:created xsi:type="dcterms:W3CDTF">2020-10-28T17:30:21Z</dcterms:created>
  <dcterms:modified xsi:type="dcterms:W3CDTF">2021-05-08T15:14:17Z</dcterms:modified>
</cp:coreProperties>
</file>