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7199313" cy="2311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80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78278"/>
            <a:ext cx="5399485" cy="804710"/>
          </a:xfrm>
        </p:spPr>
        <p:txBody>
          <a:bodyPr anchor="b"/>
          <a:lstStyle>
            <a:lvl1pPr algn="ctr">
              <a:defRPr sz="20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214020"/>
            <a:ext cx="5399485" cy="558053"/>
          </a:xfrm>
        </p:spPr>
        <p:txBody>
          <a:bodyPr/>
          <a:lstStyle>
            <a:lvl1pPr marL="0" indent="0" algn="ctr">
              <a:buNone/>
              <a:defRPr sz="809"/>
            </a:lvl1pPr>
            <a:lvl2pPr marL="154076" indent="0" algn="ctr">
              <a:buNone/>
              <a:defRPr sz="674"/>
            </a:lvl2pPr>
            <a:lvl3pPr marL="308153" indent="0" algn="ctr">
              <a:buNone/>
              <a:defRPr sz="607"/>
            </a:lvl3pPr>
            <a:lvl4pPr marL="462229" indent="0" algn="ctr">
              <a:buNone/>
              <a:defRPr sz="539"/>
            </a:lvl4pPr>
            <a:lvl5pPr marL="616306" indent="0" algn="ctr">
              <a:buNone/>
              <a:defRPr sz="539"/>
            </a:lvl5pPr>
            <a:lvl6pPr marL="770382" indent="0" algn="ctr">
              <a:buNone/>
              <a:defRPr sz="539"/>
            </a:lvl6pPr>
            <a:lvl7pPr marL="924458" indent="0" algn="ctr">
              <a:buNone/>
              <a:defRPr sz="539"/>
            </a:lvl7pPr>
            <a:lvl8pPr marL="1078535" indent="0" algn="ctr">
              <a:buNone/>
              <a:defRPr sz="539"/>
            </a:lvl8pPr>
            <a:lvl9pPr marL="1232611" indent="0" algn="ctr">
              <a:buNone/>
              <a:defRPr sz="5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5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23060"/>
            <a:ext cx="1552352" cy="19588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23060"/>
            <a:ext cx="4567064" cy="19588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576245"/>
            <a:ext cx="6209407" cy="961478"/>
          </a:xfrm>
        </p:spPr>
        <p:txBody>
          <a:bodyPr anchor="b"/>
          <a:lstStyle>
            <a:lvl1pPr>
              <a:defRPr sz="20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546819"/>
            <a:ext cx="6209407" cy="505619"/>
          </a:xfrm>
        </p:spPr>
        <p:txBody>
          <a:bodyPr/>
          <a:lstStyle>
            <a:lvl1pPr marL="0" indent="0">
              <a:buNone/>
              <a:defRPr sz="809">
                <a:solidFill>
                  <a:schemeClr val="tx1">
                    <a:tint val="75000"/>
                  </a:schemeClr>
                </a:solidFill>
              </a:defRPr>
            </a:lvl1pPr>
            <a:lvl2pPr marL="154076" indent="0">
              <a:buNone/>
              <a:defRPr sz="674">
                <a:solidFill>
                  <a:schemeClr val="tx1">
                    <a:tint val="75000"/>
                  </a:schemeClr>
                </a:solidFill>
              </a:defRPr>
            </a:lvl2pPr>
            <a:lvl3pPr marL="308153" indent="0">
              <a:buNone/>
              <a:defRPr sz="607">
                <a:solidFill>
                  <a:schemeClr val="tx1">
                    <a:tint val="75000"/>
                  </a:schemeClr>
                </a:solidFill>
              </a:defRPr>
            </a:lvl3pPr>
            <a:lvl4pPr marL="462229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4pPr>
            <a:lvl5pPr marL="616306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5pPr>
            <a:lvl6pPr marL="770382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6pPr>
            <a:lvl7pPr marL="924458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7pPr>
            <a:lvl8pPr marL="1078535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8pPr>
            <a:lvl9pPr marL="1232611" indent="0">
              <a:buNone/>
              <a:defRPr sz="5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615303"/>
            <a:ext cx="3059708" cy="1466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615303"/>
            <a:ext cx="3059708" cy="14665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3061"/>
            <a:ext cx="6209407" cy="446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566614"/>
            <a:ext cx="3045647" cy="277689"/>
          </a:xfrm>
        </p:spPr>
        <p:txBody>
          <a:bodyPr anchor="b"/>
          <a:lstStyle>
            <a:lvl1pPr marL="0" indent="0">
              <a:buNone/>
              <a:defRPr sz="809" b="1"/>
            </a:lvl1pPr>
            <a:lvl2pPr marL="154076" indent="0">
              <a:buNone/>
              <a:defRPr sz="674" b="1"/>
            </a:lvl2pPr>
            <a:lvl3pPr marL="308153" indent="0">
              <a:buNone/>
              <a:defRPr sz="607" b="1"/>
            </a:lvl3pPr>
            <a:lvl4pPr marL="462229" indent="0">
              <a:buNone/>
              <a:defRPr sz="539" b="1"/>
            </a:lvl4pPr>
            <a:lvl5pPr marL="616306" indent="0">
              <a:buNone/>
              <a:defRPr sz="539" b="1"/>
            </a:lvl5pPr>
            <a:lvl6pPr marL="770382" indent="0">
              <a:buNone/>
              <a:defRPr sz="539" b="1"/>
            </a:lvl6pPr>
            <a:lvl7pPr marL="924458" indent="0">
              <a:buNone/>
              <a:defRPr sz="539" b="1"/>
            </a:lvl7pPr>
            <a:lvl8pPr marL="1078535" indent="0">
              <a:buNone/>
              <a:defRPr sz="539" b="1"/>
            </a:lvl8pPr>
            <a:lvl9pPr marL="1232611" indent="0">
              <a:buNone/>
              <a:defRPr sz="5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844303"/>
            <a:ext cx="3045647" cy="12418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66614"/>
            <a:ext cx="3060646" cy="277689"/>
          </a:xfrm>
        </p:spPr>
        <p:txBody>
          <a:bodyPr anchor="b"/>
          <a:lstStyle>
            <a:lvl1pPr marL="0" indent="0">
              <a:buNone/>
              <a:defRPr sz="809" b="1"/>
            </a:lvl1pPr>
            <a:lvl2pPr marL="154076" indent="0">
              <a:buNone/>
              <a:defRPr sz="674" b="1"/>
            </a:lvl2pPr>
            <a:lvl3pPr marL="308153" indent="0">
              <a:buNone/>
              <a:defRPr sz="607" b="1"/>
            </a:lvl3pPr>
            <a:lvl4pPr marL="462229" indent="0">
              <a:buNone/>
              <a:defRPr sz="539" b="1"/>
            </a:lvl4pPr>
            <a:lvl5pPr marL="616306" indent="0">
              <a:buNone/>
              <a:defRPr sz="539" b="1"/>
            </a:lvl5pPr>
            <a:lvl6pPr marL="770382" indent="0">
              <a:buNone/>
              <a:defRPr sz="539" b="1"/>
            </a:lvl6pPr>
            <a:lvl7pPr marL="924458" indent="0">
              <a:buNone/>
              <a:defRPr sz="539" b="1"/>
            </a:lvl7pPr>
            <a:lvl8pPr marL="1078535" indent="0">
              <a:buNone/>
              <a:defRPr sz="539" b="1"/>
            </a:lvl8pPr>
            <a:lvl9pPr marL="1232611" indent="0">
              <a:buNone/>
              <a:defRPr sz="53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844303"/>
            <a:ext cx="3060646" cy="12418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4093"/>
            <a:ext cx="2321966" cy="539327"/>
          </a:xfrm>
        </p:spPr>
        <p:txBody>
          <a:bodyPr anchor="b"/>
          <a:lstStyle>
            <a:lvl1pPr>
              <a:defRPr sz="10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32799"/>
            <a:ext cx="3644652" cy="1642592"/>
          </a:xfrm>
        </p:spPr>
        <p:txBody>
          <a:bodyPr/>
          <a:lstStyle>
            <a:lvl1pPr>
              <a:defRPr sz="1078"/>
            </a:lvl1pPr>
            <a:lvl2pPr>
              <a:defRPr sz="944"/>
            </a:lvl2pPr>
            <a:lvl3pPr>
              <a:defRPr sz="809"/>
            </a:lvl3pPr>
            <a:lvl4pPr>
              <a:defRPr sz="674"/>
            </a:lvl4pPr>
            <a:lvl5pPr>
              <a:defRPr sz="674"/>
            </a:lvl5pPr>
            <a:lvl6pPr>
              <a:defRPr sz="674"/>
            </a:lvl6pPr>
            <a:lvl7pPr>
              <a:defRPr sz="674"/>
            </a:lvl7pPr>
            <a:lvl8pPr>
              <a:defRPr sz="674"/>
            </a:lvl8pPr>
            <a:lvl9pPr>
              <a:defRPr sz="67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93420"/>
            <a:ext cx="2321966" cy="1284646"/>
          </a:xfrm>
        </p:spPr>
        <p:txBody>
          <a:bodyPr/>
          <a:lstStyle>
            <a:lvl1pPr marL="0" indent="0">
              <a:buNone/>
              <a:defRPr sz="539"/>
            </a:lvl1pPr>
            <a:lvl2pPr marL="154076" indent="0">
              <a:buNone/>
              <a:defRPr sz="472"/>
            </a:lvl2pPr>
            <a:lvl3pPr marL="308153" indent="0">
              <a:buNone/>
              <a:defRPr sz="404"/>
            </a:lvl3pPr>
            <a:lvl4pPr marL="462229" indent="0">
              <a:buNone/>
              <a:defRPr sz="337"/>
            </a:lvl4pPr>
            <a:lvl5pPr marL="616306" indent="0">
              <a:buNone/>
              <a:defRPr sz="337"/>
            </a:lvl5pPr>
            <a:lvl6pPr marL="770382" indent="0">
              <a:buNone/>
              <a:defRPr sz="337"/>
            </a:lvl6pPr>
            <a:lvl7pPr marL="924458" indent="0">
              <a:buNone/>
              <a:defRPr sz="337"/>
            </a:lvl7pPr>
            <a:lvl8pPr marL="1078535" indent="0">
              <a:buNone/>
              <a:defRPr sz="337"/>
            </a:lvl8pPr>
            <a:lvl9pPr marL="1232611" indent="0">
              <a:buNone/>
              <a:defRPr sz="33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4093"/>
            <a:ext cx="2321966" cy="539327"/>
          </a:xfrm>
        </p:spPr>
        <p:txBody>
          <a:bodyPr anchor="b"/>
          <a:lstStyle>
            <a:lvl1pPr>
              <a:defRPr sz="10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32799"/>
            <a:ext cx="3644652" cy="1642592"/>
          </a:xfrm>
        </p:spPr>
        <p:txBody>
          <a:bodyPr anchor="t"/>
          <a:lstStyle>
            <a:lvl1pPr marL="0" indent="0">
              <a:buNone/>
              <a:defRPr sz="1078"/>
            </a:lvl1pPr>
            <a:lvl2pPr marL="154076" indent="0">
              <a:buNone/>
              <a:defRPr sz="944"/>
            </a:lvl2pPr>
            <a:lvl3pPr marL="308153" indent="0">
              <a:buNone/>
              <a:defRPr sz="809"/>
            </a:lvl3pPr>
            <a:lvl4pPr marL="462229" indent="0">
              <a:buNone/>
              <a:defRPr sz="674"/>
            </a:lvl4pPr>
            <a:lvl5pPr marL="616306" indent="0">
              <a:buNone/>
              <a:defRPr sz="674"/>
            </a:lvl5pPr>
            <a:lvl6pPr marL="770382" indent="0">
              <a:buNone/>
              <a:defRPr sz="674"/>
            </a:lvl6pPr>
            <a:lvl7pPr marL="924458" indent="0">
              <a:buNone/>
              <a:defRPr sz="674"/>
            </a:lvl7pPr>
            <a:lvl8pPr marL="1078535" indent="0">
              <a:buNone/>
              <a:defRPr sz="674"/>
            </a:lvl8pPr>
            <a:lvl9pPr marL="1232611" indent="0">
              <a:buNone/>
              <a:defRPr sz="67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93420"/>
            <a:ext cx="2321966" cy="1284646"/>
          </a:xfrm>
        </p:spPr>
        <p:txBody>
          <a:bodyPr/>
          <a:lstStyle>
            <a:lvl1pPr marL="0" indent="0">
              <a:buNone/>
              <a:defRPr sz="539"/>
            </a:lvl1pPr>
            <a:lvl2pPr marL="154076" indent="0">
              <a:buNone/>
              <a:defRPr sz="472"/>
            </a:lvl2pPr>
            <a:lvl3pPr marL="308153" indent="0">
              <a:buNone/>
              <a:defRPr sz="404"/>
            </a:lvl3pPr>
            <a:lvl4pPr marL="462229" indent="0">
              <a:buNone/>
              <a:defRPr sz="337"/>
            </a:lvl4pPr>
            <a:lvl5pPr marL="616306" indent="0">
              <a:buNone/>
              <a:defRPr sz="337"/>
            </a:lvl5pPr>
            <a:lvl6pPr marL="770382" indent="0">
              <a:buNone/>
              <a:defRPr sz="337"/>
            </a:lvl6pPr>
            <a:lvl7pPr marL="924458" indent="0">
              <a:buNone/>
              <a:defRPr sz="337"/>
            </a:lvl7pPr>
            <a:lvl8pPr marL="1078535" indent="0">
              <a:buNone/>
              <a:defRPr sz="337"/>
            </a:lvl8pPr>
            <a:lvl9pPr marL="1232611" indent="0">
              <a:buNone/>
              <a:defRPr sz="33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23061"/>
            <a:ext cx="6209407" cy="44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615303"/>
            <a:ext cx="6209407" cy="146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142325"/>
            <a:ext cx="1619845" cy="12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6A98-93B9-470F-BB23-351240910FD2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142325"/>
            <a:ext cx="2429768" cy="12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142325"/>
            <a:ext cx="1619845" cy="12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8153" rtl="0" eaLnBrk="1" latinLnBrk="0" hangingPunct="1">
        <a:lnSpc>
          <a:spcPct val="90000"/>
        </a:lnSpc>
        <a:spcBef>
          <a:spcPct val="0"/>
        </a:spcBef>
        <a:buNone/>
        <a:defRPr sz="1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038" indent="-77038" algn="l" defTabSz="308153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1pPr>
      <a:lvl2pPr marL="231115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809" kern="1200">
          <a:solidFill>
            <a:schemeClr val="tx1"/>
          </a:solidFill>
          <a:latin typeface="+mn-lt"/>
          <a:ea typeface="+mn-ea"/>
          <a:cs typeface="+mn-cs"/>
        </a:defRPr>
      </a:lvl2pPr>
      <a:lvl3pPr marL="385191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74" kern="1200">
          <a:solidFill>
            <a:schemeClr val="tx1"/>
          </a:solidFill>
          <a:latin typeface="+mn-lt"/>
          <a:ea typeface="+mn-ea"/>
          <a:cs typeface="+mn-cs"/>
        </a:defRPr>
      </a:lvl3pPr>
      <a:lvl4pPr marL="539267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4pPr>
      <a:lvl5pPr marL="693344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5pPr>
      <a:lvl6pPr marL="847420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6pPr>
      <a:lvl7pPr marL="1001497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7pPr>
      <a:lvl8pPr marL="1155573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8pPr>
      <a:lvl9pPr marL="1309649" indent="-77038" algn="l" defTabSz="308153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1pPr>
      <a:lvl2pPr marL="154076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2pPr>
      <a:lvl3pPr marL="308153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3pPr>
      <a:lvl4pPr marL="462229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4pPr>
      <a:lvl5pPr marL="616306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5pPr>
      <a:lvl6pPr marL="770382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6pPr>
      <a:lvl7pPr marL="924458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7pPr>
      <a:lvl8pPr marL="1078535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8pPr>
      <a:lvl9pPr marL="1232611" algn="l" defTabSz="308153" rtl="0" eaLnBrk="1" latinLnBrk="0" hangingPunct="1">
        <a:defRPr sz="6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-182335" y="-582349"/>
            <a:ext cx="7458710" cy="3645495"/>
            <a:chOff x="264939" y="1101767"/>
            <a:chExt cx="11673822" cy="5705659"/>
          </a:xfrm>
        </p:grpSpPr>
        <p:grpSp>
          <p:nvGrpSpPr>
            <p:cNvPr id="4" name="Group 3"/>
            <p:cNvGrpSpPr/>
            <p:nvPr/>
          </p:nvGrpSpPr>
          <p:grpSpPr>
            <a:xfrm>
              <a:off x="3576684" y="3822402"/>
              <a:ext cx="7528893" cy="2985024"/>
              <a:chOff x="345318" y="2363519"/>
              <a:chExt cx="4444696" cy="28587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35238" y="2363519"/>
                <a:ext cx="1700883" cy="49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33" b="1" dirty="0"/>
                  <a:t>Underwater: Bubble</a:t>
                </a:r>
                <a:endParaRPr lang="en-US" sz="1533" b="1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5318" y="2821292"/>
                <a:ext cx="4444696" cy="2400947"/>
                <a:chOff x="472292" y="3047518"/>
                <a:chExt cx="5926260" cy="320126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79102" y="3047518"/>
                  <a:ext cx="5919450" cy="3201261"/>
                  <a:chOff x="3635828" y="2492828"/>
                  <a:chExt cx="5919450" cy="3201261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3635829" y="3189386"/>
                    <a:ext cx="4152891" cy="10101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635828" y="2667000"/>
                    <a:ext cx="4152891" cy="1611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635829" y="2492828"/>
                    <a:ext cx="4152891" cy="68580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22" dirty="0" err="1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sz="1022" baseline="-25000" dirty="0" err="1">
                        <a:solidFill>
                          <a:schemeClr val="tx1"/>
                        </a:solidFill>
                      </a:rPr>
                      <a:t>p</a:t>
                    </a:r>
                    <a:endParaRPr lang="en-US" sz="1022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626428" y="4278086"/>
                    <a:ext cx="22424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766941" y="4278658"/>
                    <a:ext cx="2328198" cy="577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78" dirty="0"/>
                      <a:t>Bridge contact within air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3635828" y="4278086"/>
                    <a:ext cx="77288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77740" y="4278086"/>
                    <a:ext cx="81097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51168" y="5116533"/>
                    <a:ext cx="2125172" cy="5775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dirty="0"/>
                      <a:t>Bridge contact in water</a:t>
                    </a:r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87141" y="4397829"/>
                    <a:ext cx="1396088" cy="7007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4097115" y="4452260"/>
                    <a:ext cx="1196446" cy="6642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endCxn id="25" idx="3"/>
                  </p:cNvCxnSpPr>
                  <p:nvPr/>
                </p:nvCxnSpPr>
                <p:spPr>
                  <a:xfrm flipH="1">
                    <a:off x="7763877" y="3802380"/>
                    <a:ext cx="351423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15299" y="3583814"/>
                    <a:ext cx="1439979" cy="5775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b="1" dirty="0">
                        <a:solidFill>
                          <a:srgbClr val="002060"/>
                        </a:solidFill>
                      </a:rPr>
                      <a:t>“Oil-like </a:t>
                    </a:r>
                    <a:r>
                      <a:rPr lang="en-US" sz="1278" b="1" dirty="0">
                        <a:solidFill>
                          <a:srgbClr val="002060"/>
                        </a:solidFill>
                      </a:rPr>
                      <a:t>Fluid”</a:t>
                    </a:r>
                  </a:p>
                </p:txBody>
              </p:sp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7316102" y="3101340"/>
                    <a:ext cx="1032308" cy="371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348412" y="2809298"/>
                    <a:ext cx="989793" cy="5775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b="1" dirty="0">
                        <a:solidFill>
                          <a:srgbClr val="002060"/>
                        </a:solidFill>
                      </a:rPr>
                      <a:t>“Bubble”</a:t>
                    </a:r>
                  </a:p>
                </p:txBody>
              </p:sp>
              <p:cxnSp>
                <p:nvCxnSpPr>
                  <p:cNvPr id="55" name="Straight Arrow Connector 54"/>
                  <p:cNvCxnSpPr>
                    <a:endCxn id="21" idx="3"/>
                  </p:cNvCxnSpPr>
                  <p:nvPr/>
                </p:nvCxnSpPr>
                <p:spPr>
                  <a:xfrm flipH="1">
                    <a:off x="6659991" y="3802380"/>
                    <a:ext cx="1362780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2" idx="1"/>
                    <a:endCxn id="16" idx="3"/>
                  </p:cNvCxnSpPr>
                  <p:nvPr/>
                </p:nvCxnSpPr>
                <p:spPr>
                  <a:xfrm flipH="1">
                    <a:off x="5191738" y="3872592"/>
                    <a:ext cx="2923561" cy="27523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9102" y="3221690"/>
                  <a:ext cx="4152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38867" y="3648729"/>
                  <a:ext cx="201520" cy="73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20314" y="3232448"/>
                  <a:ext cx="383516" cy="49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22" dirty="0"/>
                    <a:t>D</a:t>
                  </a:r>
                  <a:r>
                    <a:rPr lang="en-US" sz="1022" baseline="-25000" dirty="0"/>
                    <a:t>h</a:t>
                  </a:r>
                  <a:endParaRPr lang="en-US" sz="1022" baseline="-25000" dirty="0"/>
                </a:p>
              </p:txBody>
            </p:sp>
            <p:sp>
              <p:nvSpPr>
                <p:cNvPr id="11" name="Rounded Rectangle 99"/>
                <p:cNvSpPr/>
                <p:nvPr/>
              </p:nvSpPr>
              <p:spPr>
                <a:xfrm>
                  <a:off x="4722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2" name="Rounded Rectangle 99"/>
                <p:cNvSpPr/>
                <p:nvPr/>
              </p:nvSpPr>
              <p:spPr>
                <a:xfrm>
                  <a:off x="761989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3" name="Rounded Rectangle 99"/>
                <p:cNvSpPr/>
                <p:nvPr/>
              </p:nvSpPr>
              <p:spPr>
                <a:xfrm>
                  <a:off x="106010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4" name="Rounded Rectangle 99"/>
                <p:cNvSpPr/>
                <p:nvPr/>
              </p:nvSpPr>
              <p:spPr>
                <a:xfrm>
                  <a:off x="1349817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5" name="Rounded Rectangle 99"/>
                <p:cNvSpPr/>
                <p:nvPr/>
              </p:nvSpPr>
              <p:spPr>
                <a:xfrm>
                  <a:off x="16436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6" name="Rounded Rectangle 99"/>
                <p:cNvSpPr/>
                <p:nvPr/>
              </p:nvSpPr>
              <p:spPr>
                <a:xfrm>
                  <a:off x="194081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7" name="Rounded Rectangle 99"/>
                <p:cNvSpPr/>
                <p:nvPr/>
              </p:nvSpPr>
              <p:spPr>
                <a:xfrm>
                  <a:off x="22327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8" name="Rounded Rectangle 99"/>
                <p:cNvSpPr/>
                <p:nvPr/>
              </p:nvSpPr>
              <p:spPr>
                <a:xfrm>
                  <a:off x="2525473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19" name="Rounded Rectangle 99"/>
                <p:cNvSpPr/>
                <p:nvPr/>
              </p:nvSpPr>
              <p:spPr>
                <a:xfrm>
                  <a:off x="28220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0" name="Rounded Rectangle 99"/>
                <p:cNvSpPr/>
                <p:nvPr/>
              </p:nvSpPr>
              <p:spPr>
                <a:xfrm>
                  <a:off x="311382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1" name="Rounded Rectangle 99"/>
                <p:cNvSpPr/>
                <p:nvPr/>
              </p:nvSpPr>
              <p:spPr>
                <a:xfrm>
                  <a:off x="340907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2" name="Rounded Rectangle 99"/>
                <p:cNvSpPr/>
                <p:nvPr/>
              </p:nvSpPr>
              <p:spPr>
                <a:xfrm>
                  <a:off x="37010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3" name="Rounded Rectangle 99"/>
                <p:cNvSpPr/>
                <p:nvPr/>
              </p:nvSpPr>
              <p:spPr>
                <a:xfrm>
                  <a:off x="39988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4" name="Rounded Rectangle 99"/>
                <p:cNvSpPr/>
                <p:nvPr/>
              </p:nvSpPr>
              <p:spPr>
                <a:xfrm>
                  <a:off x="4268400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  <p:sp>
              <p:nvSpPr>
                <p:cNvPr id="25" name="Rounded Rectangle 99"/>
                <p:cNvSpPr/>
                <p:nvPr/>
              </p:nvSpPr>
              <p:spPr>
                <a:xfrm>
                  <a:off x="451295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22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64939" y="1101767"/>
              <a:ext cx="5748195" cy="2550544"/>
              <a:chOff x="6740744" y="2390966"/>
              <a:chExt cx="4521306" cy="340072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740744" y="2390966"/>
                <a:ext cx="4514047" cy="3400723"/>
                <a:chOff x="6729727" y="1785038"/>
                <a:chExt cx="4514047" cy="3400723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090883" y="2441590"/>
                  <a:ext cx="4152891" cy="2690948"/>
                  <a:chOff x="3635829" y="2352842"/>
                  <a:chExt cx="4152891" cy="2690948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011841" y="4440716"/>
                    <a:ext cx="642224" cy="603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dirty="0"/>
                      <a:t>Hairs</a:t>
                    </a:r>
                    <a:endParaRPr lang="en-US" sz="1278" dirty="0"/>
                  </a:p>
                </p:txBody>
              </p:sp>
              <p:cxnSp>
                <p:nvCxnSpPr>
                  <p:cNvPr id="98" name="Straight Arrow Connector 97"/>
                  <p:cNvCxnSpPr>
                    <a:stCxn id="97" idx="1"/>
                  </p:cNvCxnSpPr>
                  <p:nvPr/>
                </p:nvCxnSpPr>
                <p:spPr>
                  <a:xfrm flipH="1" flipV="1">
                    <a:off x="4903852" y="3861758"/>
                    <a:ext cx="1107989" cy="8804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8943086" y="1785038"/>
                  <a:ext cx="443639" cy="11772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33" b="1" dirty="0"/>
                    <a:t>Air</a:t>
                  </a:r>
                  <a:endParaRPr lang="en-US" sz="1533" b="1" dirty="0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6729727" y="4582687"/>
                  <a:ext cx="460198" cy="603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78" dirty="0"/>
                    <a:t>Air</a:t>
                  </a:r>
                  <a:endParaRPr lang="en-US" sz="1278" dirty="0"/>
                </a:p>
              </p:txBody>
            </p:sp>
          </p:grpSp>
          <p:sp>
            <p:nvSpPr>
              <p:cNvPr id="59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0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1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2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3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4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5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6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7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8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69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70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71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72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73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9579594" y="4454305"/>
                <a:ext cx="176596" cy="740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9997485" y="4454305"/>
                <a:ext cx="612228" cy="853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190566" y="1133588"/>
              <a:ext cx="5748195" cy="2518723"/>
              <a:chOff x="6740744" y="2433394"/>
              <a:chExt cx="4521306" cy="335829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740744" y="2433394"/>
                <a:ext cx="4514047" cy="3358295"/>
                <a:chOff x="6729727" y="1827466"/>
                <a:chExt cx="4514047" cy="3358295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7090883" y="2441590"/>
                  <a:ext cx="4152891" cy="2690948"/>
                  <a:chOff x="3635829" y="2352842"/>
                  <a:chExt cx="4152891" cy="2690948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22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11841" y="4440716"/>
                    <a:ext cx="1582355" cy="603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78" dirty="0"/>
                      <a:t>Capillary bridges</a:t>
                    </a:r>
                  </a:p>
                </p:txBody>
              </p:sp>
              <p:cxnSp>
                <p:nvCxnSpPr>
                  <p:cNvPr id="141" name="Straight Arrow Connector 140"/>
                  <p:cNvCxnSpPr>
                    <a:stCxn id="140" idx="1"/>
                  </p:cNvCxnSpPr>
                  <p:nvPr/>
                </p:nvCxnSpPr>
                <p:spPr>
                  <a:xfrm flipH="1" flipV="1">
                    <a:off x="4916939" y="4170976"/>
                    <a:ext cx="1094901" cy="57127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8312297" y="1827466"/>
                  <a:ext cx="1999625" cy="684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33" b="1" dirty="0"/>
                    <a:t>Underwater: Wet</a:t>
                  </a:r>
                  <a:endParaRPr lang="en-US" sz="1533" b="1" dirty="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6729727" y="4582687"/>
                  <a:ext cx="731344" cy="6030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78" dirty="0"/>
                    <a:t>Water</a:t>
                  </a:r>
                  <a:endParaRPr lang="en-US" sz="1278" dirty="0"/>
                </a:p>
              </p:txBody>
            </p:sp>
          </p:grpSp>
          <p:sp>
            <p:nvSpPr>
              <p:cNvPr id="102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3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4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5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6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7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8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09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0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1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2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3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4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5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sp>
            <p:nvSpPr>
              <p:cNvPr id="116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22"/>
              </a:p>
            </p:txBody>
          </p:sp>
          <p:cxnSp>
            <p:nvCxnSpPr>
              <p:cNvPr id="117" name="Straight Arrow Connector 116"/>
              <p:cNvCxnSpPr>
                <a:endCxn id="102" idx="4"/>
              </p:cNvCxnSpPr>
              <p:nvPr/>
            </p:nvCxnSpPr>
            <p:spPr>
              <a:xfrm flipH="1" flipV="1">
                <a:off x="9538134" y="4855252"/>
                <a:ext cx="218056" cy="339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10572817" y="4865647"/>
                <a:ext cx="573117" cy="269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3048851" y="1728879"/>
              <a:ext cx="730206" cy="42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" dirty="0"/>
                <a:t>Pad</a:t>
              </a:r>
              <a:endParaRPr lang="en-US" sz="115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1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5801" y="38"/>
            <a:ext cx="7191027" cy="2114706"/>
            <a:chOff x="270205" y="734290"/>
            <a:chExt cx="11254865" cy="3309782"/>
          </a:xfrm>
        </p:grpSpPr>
        <p:grpSp>
          <p:nvGrpSpPr>
            <p:cNvPr id="27" name="Group 26"/>
            <p:cNvGrpSpPr/>
            <p:nvPr/>
          </p:nvGrpSpPr>
          <p:grpSpPr>
            <a:xfrm>
              <a:off x="270205" y="734290"/>
              <a:ext cx="11254865" cy="3309782"/>
              <a:chOff x="270205" y="734290"/>
              <a:chExt cx="11254865" cy="330978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0000" l="10000" r="90000">
                            <a14:backgroundMark x1="11905" y1="13014" x2="11905" y2="130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46" r="14547" b="45356"/>
              <a:stretch/>
            </p:blipFill>
            <p:spPr>
              <a:xfrm>
                <a:off x="1329870" y="1273020"/>
                <a:ext cx="5097600" cy="12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0000" l="10000" r="90000">
                            <a14:backgroundMark x1="12381" y1="10411" x2="12381" y2="104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6427470" y="1273020"/>
                <a:ext cx="5097600" cy="12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90000" l="9524" r="90000">
                            <a14:backgroundMark x1="13238" y1="16986" x2="13238" y2="169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1329870" y="2753566"/>
                <a:ext cx="5097600" cy="12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0000" l="9238" r="90000">
                            <a14:backgroundMark x1="12381" y1="11781" x2="12381" y2="117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6427470" y="2753566"/>
                <a:ext cx="5097600" cy="12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01190" y="734290"/>
                <a:ext cx="660342" cy="513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3" b="1" dirty="0"/>
                  <a:t>Air</a:t>
                </a:r>
                <a:endParaRPr lang="en-US" sz="1533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13790" y="734290"/>
                <a:ext cx="1834009" cy="513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3" b="1" dirty="0"/>
                  <a:t>Underwater</a:t>
                </a:r>
                <a:endParaRPr lang="en-US" sz="1533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5511" y="1672186"/>
                <a:ext cx="958903" cy="513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3" b="1" dirty="0"/>
                  <a:t>Glass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0205" y="3152732"/>
                <a:ext cx="1088965" cy="513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3" b="1" dirty="0"/>
                  <a:t>PFOTS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504950" y="2533020"/>
                <a:ext cx="100201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504950" y="4013566"/>
                <a:ext cx="100201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496235" y="2125537"/>
                <a:ext cx="2461734" cy="452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78" dirty="0"/>
                  <a:t>γ</a:t>
                </a:r>
                <a:r>
                  <a:rPr lang="en-IN" sz="1278" dirty="0"/>
                  <a:t> = </a:t>
                </a:r>
                <a:r>
                  <a:rPr lang="en-IN" sz="1278" dirty="0"/>
                  <a:t>24 </a:t>
                </a:r>
                <a:r>
                  <a:rPr lang="en-IN" sz="1278" dirty="0" err="1"/>
                  <a:t>mN</a:t>
                </a:r>
                <a:r>
                  <a:rPr lang="en-IN" sz="1278" dirty="0"/>
                  <a:t> m</a:t>
                </a:r>
                <a:r>
                  <a:rPr lang="en-IN" sz="1278" baseline="30000" dirty="0"/>
                  <a:t>-1</a:t>
                </a:r>
                <a:r>
                  <a:rPr lang="en-IN" sz="1278" dirty="0"/>
                  <a:t>, </a:t>
                </a:r>
                <a:r>
                  <a:rPr lang="el-GR" sz="1278" dirty="0"/>
                  <a:t>θ</a:t>
                </a:r>
                <a:r>
                  <a:rPr lang="en-US" sz="1278" dirty="0"/>
                  <a:t> </a:t>
                </a:r>
                <a:r>
                  <a:rPr lang="en-US" sz="1278" dirty="0"/>
                  <a:t>= 6</a:t>
                </a:r>
                <a:r>
                  <a:rPr lang="aa-ET" sz="1278" dirty="0"/>
                  <a:t>°</a:t>
                </a:r>
                <a:endParaRPr lang="en-US" sz="1278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630270" y="3591764"/>
                <a:ext cx="2461734" cy="452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78" dirty="0"/>
                  <a:t>γ</a:t>
                </a:r>
                <a:r>
                  <a:rPr lang="en-IN" sz="1278" dirty="0"/>
                  <a:t> = 48 </a:t>
                </a:r>
                <a:r>
                  <a:rPr lang="en-IN" sz="1278" dirty="0" err="1"/>
                  <a:t>mN</a:t>
                </a:r>
                <a:r>
                  <a:rPr lang="en-IN" sz="1278" dirty="0"/>
                  <a:t> m</a:t>
                </a:r>
                <a:r>
                  <a:rPr lang="en-IN" sz="1278" baseline="30000" dirty="0"/>
                  <a:t>-1</a:t>
                </a:r>
                <a:r>
                  <a:rPr lang="en-IN" sz="1278" dirty="0"/>
                  <a:t>, </a:t>
                </a:r>
                <a:r>
                  <a:rPr lang="el-GR" sz="1278" dirty="0"/>
                  <a:t>θ</a:t>
                </a:r>
                <a:r>
                  <a:rPr lang="en-US" sz="1278" dirty="0"/>
                  <a:t> </a:t>
                </a:r>
                <a:r>
                  <a:rPr lang="en-US" sz="1278" dirty="0"/>
                  <a:t>= </a:t>
                </a:r>
                <a:r>
                  <a:rPr lang="en-US" sz="1278" dirty="0"/>
                  <a:t>1</a:t>
                </a:r>
                <a:r>
                  <a:rPr lang="aa-ET" sz="1278" dirty="0"/>
                  <a:t>°</a:t>
                </a:r>
                <a:endParaRPr lang="en-US" sz="1278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96235" y="3591766"/>
                <a:ext cx="2574894" cy="45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278" dirty="0"/>
                  <a:t>γ</a:t>
                </a:r>
                <a:r>
                  <a:rPr lang="en-IN" sz="1278" dirty="0"/>
                  <a:t> = 24 </a:t>
                </a:r>
                <a:r>
                  <a:rPr lang="en-IN" sz="1278" dirty="0" err="1"/>
                  <a:t>mN</a:t>
                </a:r>
                <a:r>
                  <a:rPr lang="en-IN" sz="1278" dirty="0"/>
                  <a:t> m</a:t>
                </a:r>
                <a:r>
                  <a:rPr lang="en-IN" sz="1278" baseline="30000" dirty="0"/>
                  <a:t>-1</a:t>
                </a:r>
                <a:r>
                  <a:rPr lang="en-IN" sz="1278" dirty="0"/>
                  <a:t>, </a:t>
                </a:r>
                <a:r>
                  <a:rPr lang="el-GR" sz="1278" dirty="0"/>
                  <a:t>θ</a:t>
                </a:r>
                <a:r>
                  <a:rPr lang="en-US" sz="1278" dirty="0"/>
                  <a:t> </a:t>
                </a:r>
                <a:r>
                  <a:rPr lang="en-US" sz="1278" dirty="0"/>
                  <a:t>= </a:t>
                </a:r>
                <a:r>
                  <a:rPr lang="en-US" sz="1278" dirty="0"/>
                  <a:t>50</a:t>
                </a:r>
                <a:r>
                  <a:rPr lang="aa-ET" sz="1278" dirty="0"/>
                  <a:t>°</a:t>
                </a:r>
                <a:endParaRPr lang="en-US" sz="1278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593834" y="2088104"/>
                <a:ext cx="2722661" cy="452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278" dirty="0"/>
                  <a:t>γ</a:t>
                </a:r>
                <a:r>
                  <a:rPr lang="en-IN" sz="1278" dirty="0"/>
                  <a:t> = </a:t>
                </a:r>
                <a:r>
                  <a:rPr lang="en-IN" sz="1278" dirty="0"/>
                  <a:t>48 </a:t>
                </a:r>
                <a:r>
                  <a:rPr lang="en-IN" sz="1278" dirty="0" err="1"/>
                  <a:t>mN</a:t>
                </a:r>
                <a:r>
                  <a:rPr lang="en-IN" sz="1278" dirty="0"/>
                  <a:t> m</a:t>
                </a:r>
                <a:r>
                  <a:rPr lang="en-IN" sz="1278" baseline="30000" dirty="0"/>
                  <a:t>-1</a:t>
                </a:r>
                <a:r>
                  <a:rPr lang="en-IN" sz="1278" dirty="0"/>
                  <a:t>, </a:t>
                </a:r>
                <a:r>
                  <a:rPr lang="el-GR" sz="1278" dirty="0"/>
                  <a:t>θ</a:t>
                </a:r>
                <a:r>
                  <a:rPr lang="en-US" sz="1278" dirty="0"/>
                  <a:t> </a:t>
                </a:r>
                <a:r>
                  <a:rPr lang="en-US" sz="1278" dirty="0"/>
                  <a:t>= </a:t>
                </a:r>
                <a:r>
                  <a:rPr lang="en-US" sz="1278" dirty="0"/>
                  <a:t>150</a:t>
                </a:r>
                <a:r>
                  <a:rPr lang="aa-ET" sz="1278" dirty="0"/>
                  <a:t>°</a:t>
                </a:r>
                <a:endParaRPr lang="en-US" sz="1278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028917" y="1439653"/>
              <a:ext cx="1799385" cy="45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78" b="1" dirty="0">
                  <a:solidFill>
                    <a:schemeClr val="bg1"/>
                  </a:solidFill>
                </a:rPr>
                <a:t>High adhesion</a:t>
              </a:r>
              <a:endParaRPr lang="en-US" sz="1278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28917" y="2893884"/>
              <a:ext cx="1799385" cy="45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78" b="1" dirty="0">
                  <a:solidFill>
                    <a:schemeClr val="bg1"/>
                  </a:solidFill>
                </a:rPr>
                <a:t>High adhesion</a:t>
              </a:r>
              <a:endParaRPr lang="en-US" sz="1278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05497" y="2893884"/>
              <a:ext cx="2017659" cy="45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78" b="1" dirty="0">
                  <a:solidFill>
                    <a:schemeClr val="bg1"/>
                  </a:solidFill>
                </a:rPr>
                <a:t>Higher adhesion</a:t>
              </a:r>
              <a:endParaRPr lang="en-US" sz="1278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39605" y="1439653"/>
              <a:ext cx="1753724" cy="45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78" b="1" dirty="0">
                  <a:solidFill>
                    <a:schemeClr val="bg1"/>
                  </a:solidFill>
                </a:rPr>
                <a:t>Low adhesion</a:t>
              </a:r>
              <a:endParaRPr lang="en-US" sz="1278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7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0189" y="-835307"/>
            <a:ext cx="51328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6 </a:t>
            </a:r>
            <a:r>
              <a:rPr lang="en-US" sz="1150" dirty="0" err="1"/>
              <a:t>deg</a:t>
            </a:r>
            <a:endParaRPr lang="en-US" sz="11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4000" y1="20685" x2="14000" y2="20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0" y="-937804"/>
            <a:ext cx="1654206" cy="1150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" y="-314084"/>
            <a:ext cx="6302525" cy="4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476">
                        <a14:backgroundMark x1="12381" y1="20000" x2="12381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5" y="-543190"/>
            <a:ext cx="1654206" cy="1150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0191" y="-835307"/>
            <a:ext cx="588623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50 </a:t>
            </a:r>
            <a:r>
              <a:rPr lang="en-US" sz="1150" dirty="0" err="1"/>
              <a:t>deg</a:t>
            </a:r>
            <a:endParaRPr lang="en-US" sz="11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43" y="-409944"/>
            <a:ext cx="6302525" cy="4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3238" y1="16438" x2="13238" y2="1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8" y="-507317"/>
            <a:ext cx="1654206" cy="11500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0190" y="-835307"/>
            <a:ext cx="663964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150 </a:t>
            </a:r>
            <a:r>
              <a:rPr lang="en-US" sz="1150" dirty="0" err="1"/>
              <a:t>deg</a:t>
            </a:r>
            <a:endParaRPr lang="en-US" sz="11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1" y="-1035177"/>
            <a:ext cx="6302525" cy="4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5183" y="-917306"/>
            <a:ext cx="513282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1 </a:t>
            </a:r>
            <a:r>
              <a:rPr lang="en-US" sz="1150" dirty="0" err="1"/>
              <a:t>deg</a:t>
            </a:r>
            <a:endParaRPr lang="en-US" sz="11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238" r="90000">
                        <a14:backgroundMark x1="12381" y1="11781" x2="12381" y2="11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9" y="-640447"/>
            <a:ext cx="6302525" cy="4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90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polymer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Sudersan</dc:creator>
  <cp:lastModifiedBy>Pranav Sudersan</cp:lastModifiedBy>
  <cp:revision>22</cp:revision>
  <dcterms:created xsi:type="dcterms:W3CDTF">2020-10-28T17:30:21Z</dcterms:created>
  <dcterms:modified xsi:type="dcterms:W3CDTF">2021-05-10T15:43:08Z</dcterms:modified>
</cp:coreProperties>
</file>