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70" r:id="rId5"/>
    <p:sldId id="258" r:id="rId6"/>
    <p:sldId id="271" r:id="rId7"/>
    <p:sldId id="272" r:id="rId8"/>
    <p:sldId id="263" r:id="rId9"/>
    <p:sldId id="264" r:id="rId10"/>
    <p:sldId id="269" r:id="rId11"/>
  </p:sldIdLst>
  <p:sldSz cx="18288000" cy="10287000"/>
  <p:notesSz cx="6858000" cy="9144000"/>
  <p:embeddedFontLst>
    <p:embeddedFont>
      <p:font typeface="Assistant Regular" panose="020B0604020202020204" charset="-79"/>
      <p:regular r:id="rId12"/>
    </p:embeddedFont>
    <p:embeddedFont>
      <p:font typeface="Calibri" panose="020F0502020204030204" pitchFamily="34" charset="0"/>
      <p:regular r:id="rId13"/>
      <p:bold r:id="rId14"/>
      <p:italic r:id="rId15"/>
      <p:boldItalic r:id="rId16"/>
    </p:embeddedFont>
    <p:embeddedFont>
      <p:font typeface="Poppins" panose="00000500000000000000" pitchFamily="2" charset="0"/>
      <p:regular r:id="rId17"/>
      <p:bold r:id="rId18"/>
      <p:italic r:id="rId19"/>
      <p:boldItalic r:id="rId20"/>
    </p:embeddedFont>
    <p:embeddedFont>
      <p:font typeface="Poppins Medium" panose="00000600000000000000"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17-Nov-22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hyperlink" Target="https://www.mayoclinic.org/diseases-conditions/melanoma" TargetMode="External"/><Relationship Id="rId2" Type="http://schemas.openxmlformats.org/officeDocument/2006/relationships/hyperlink" Target="https://www.hindawi.com/journals/cin/2022/2370190" TargetMode="Externa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hyperlink" Target="https://www.researchgate.net/publication/334751850_Skin_Cancer_Detection_Using_Convolutional_Neural_Net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9612" cy="10287000"/>
            <a:chOff x="0" y="0"/>
            <a:chExt cx="458169" cy="2709333"/>
          </a:xfrm>
        </p:grpSpPr>
        <p:sp>
          <p:nvSpPr>
            <p:cNvPr id="3" name="Freeform 3"/>
            <p:cNvSpPr/>
            <p:nvPr/>
          </p:nvSpPr>
          <p:spPr>
            <a:xfrm>
              <a:off x="0" y="0"/>
              <a:ext cx="458169" cy="2709333"/>
            </a:xfrm>
            <a:custGeom>
              <a:avLst/>
              <a:gdLst/>
              <a:ahLst/>
              <a:cxnLst/>
              <a:rect l="l" t="t" r="r" b="b"/>
              <a:pathLst>
                <a:path w="458169" h="2709333">
                  <a:moveTo>
                    <a:pt x="0" y="0"/>
                  </a:moveTo>
                  <a:lnTo>
                    <a:pt x="458169" y="0"/>
                  </a:lnTo>
                  <a:lnTo>
                    <a:pt x="458169" y="2709333"/>
                  </a:lnTo>
                  <a:lnTo>
                    <a:pt x="0" y="2709333"/>
                  </a:lnTo>
                  <a:close/>
                </a:path>
              </a:pathLst>
            </a:custGeom>
            <a:solidFill>
              <a:srgbClr val="7E9075"/>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194700" y="1984266"/>
            <a:ext cx="9868267" cy="2492990"/>
          </a:xfrm>
          <a:prstGeom prst="rect">
            <a:avLst/>
          </a:prstGeom>
        </p:spPr>
        <p:txBody>
          <a:bodyPr wrap="square" lIns="0" tIns="0" rIns="0" bIns="0" rtlCol="0" anchor="t">
            <a:spAutoFit/>
          </a:bodyPr>
          <a:lstStyle/>
          <a:p>
            <a:pPr algn="ctr"/>
            <a:r>
              <a:rPr lang="en-US" sz="5400" dirty="0">
                <a:solidFill>
                  <a:srgbClr val="484B4B"/>
                </a:solidFill>
                <a:latin typeface="Poppins Medium"/>
              </a:rPr>
              <a:t>DETECTION OF</a:t>
            </a:r>
          </a:p>
          <a:p>
            <a:pPr algn="ctr"/>
            <a:r>
              <a:rPr lang="en-US" sz="5400" dirty="0">
                <a:solidFill>
                  <a:srgbClr val="484B4B"/>
                </a:solidFill>
                <a:latin typeface="Poppins Medium"/>
              </a:rPr>
              <a:t>MELANOMA USING IMAGE PROCESSING TECHNIQUES</a:t>
            </a:r>
          </a:p>
        </p:txBody>
      </p:sp>
      <p:sp>
        <p:nvSpPr>
          <p:cNvPr id="7" name="TextBox 7"/>
          <p:cNvSpPr txBox="1"/>
          <p:nvPr/>
        </p:nvSpPr>
        <p:spPr>
          <a:xfrm rot="-5400000">
            <a:off x="-3671531" y="4931093"/>
            <a:ext cx="9252228" cy="424815"/>
          </a:xfrm>
          <a:prstGeom prst="rect">
            <a:avLst/>
          </a:prstGeom>
        </p:spPr>
        <p:txBody>
          <a:bodyPr lIns="0" tIns="0" rIns="0" bIns="0" rtlCol="0" anchor="t">
            <a:spAutoFit/>
          </a:bodyPr>
          <a:lstStyle/>
          <a:p>
            <a:pPr algn="ctr">
              <a:lnSpc>
                <a:spcPts val="3359"/>
              </a:lnSpc>
            </a:pPr>
            <a:r>
              <a:rPr lang="en-US" sz="2400" dirty="0">
                <a:solidFill>
                  <a:srgbClr val="FFFFFF"/>
                </a:solidFill>
                <a:latin typeface="Poppins"/>
              </a:rPr>
              <a:t>DIGITAL IMAGE PROCESSING – SWE1010</a:t>
            </a:r>
          </a:p>
        </p:txBody>
      </p:sp>
      <p:sp>
        <p:nvSpPr>
          <p:cNvPr id="8" name="TextBox 8"/>
          <p:cNvSpPr txBox="1"/>
          <p:nvPr/>
        </p:nvSpPr>
        <p:spPr>
          <a:xfrm>
            <a:off x="1739613" y="5536869"/>
            <a:ext cx="8886124" cy="718145"/>
          </a:xfrm>
          <a:prstGeom prst="rect">
            <a:avLst/>
          </a:prstGeom>
        </p:spPr>
        <p:txBody>
          <a:bodyPr wrap="square" lIns="0" tIns="0" rIns="0" bIns="0" rtlCol="0" anchor="t">
            <a:spAutoFit/>
          </a:bodyPr>
          <a:lstStyle/>
          <a:p>
            <a:pPr algn="ctr">
              <a:lnSpc>
                <a:spcPts val="5601"/>
              </a:lnSpc>
            </a:pPr>
            <a:r>
              <a:rPr lang="en-US" sz="4800" b="1" dirty="0">
                <a:solidFill>
                  <a:srgbClr val="737373"/>
                </a:solidFill>
                <a:latin typeface="Poppins"/>
              </a:rPr>
              <a:t>PROJECT REVIEW</a:t>
            </a:r>
          </a:p>
        </p:txBody>
      </p:sp>
      <p:pic>
        <p:nvPicPr>
          <p:cNvPr id="1026" name="Picture 2" descr="What options are available when melanoma spreads to the brain?">
            <a:extLst>
              <a:ext uri="{FF2B5EF4-FFF2-40B4-BE49-F238E27FC236}">
                <a16:creationId xmlns:a16="http://schemas.microsoft.com/office/drawing/2014/main" id="{5E70EF5B-8437-89ED-A8B3-FA6986CE6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37" y="1921220"/>
            <a:ext cx="7462319" cy="49748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6">
            <a:extLst>
              <a:ext uri="{FF2B5EF4-FFF2-40B4-BE49-F238E27FC236}">
                <a16:creationId xmlns:a16="http://schemas.microsoft.com/office/drawing/2014/main" id="{277CDFE8-1535-B29C-6809-3C38644A0F82}"/>
              </a:ext>
            </a:extLst>
          </p:cNvPr>
          <p:cNvSpPr txBox="1"/>
          <p:nvPr/>
        </p:nvSpPr>
        <p:spPr>
          <a:xfrm>
            <a:off x="4724400" y="7225326"/>
            <a:ext cx="9868267" cy="1759456"/>
          </a:xfrm>
          <a:prstGeom prst="rect">
            <a:avLst/>
          </a:prstGeom>
        </p:spPr>
        <p:txBody>
          <a:bodyPr wrap="square" lIns="0" tIns="0" rIns="0" bIns="0" rtlCol="0" anchor="t">
            <a:spAutoFit/>
          </a:bodyPr>
          <a:lstStyle/>
          <a:p>
            <a:pPr algn="ctr">
              <a:lnSpc>
                <a:spcPct val="150000"/>
              </a:lnSpc>
            </a:pPr>
            <a:r>
              <a:rPr lang="en-US" sz="4000" dirty="0">
                <a:solidFill>
                  <a:srgbClr val="484B4B"/>
                </a:solidFill>
                <a:latin typeface="Poppins Medium"/>
              </a:rPr>
              <a:t>COURSE CODE: SWE1010</a:t>
            </a:r>
          </a:p>
          <a:p>
            <a:pPr algn="ctr">
              <a:lnSpc>
                <a:spcPct val="150000"/>
              </a:lnSpc>
            </a:pPr>
            <a:r>
              <a:rPr lang="en-US" sz="4000" dirty="0">
                <a:solidFill>
                  <a:srgbClr val="484B4B"/>
                </a:solidFill>
                <a:latin typeface="Poppins Medium"/>
              </a:rPr>
              <a:t>FACULTY: Dr. Geetha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247476"/>
            <a:ext cx="18288000" cy="10537939"/>
            <a:chOff x="0" y="-66675"/>
            <a:chExt cx="2862414" cy="2879427"/>
          </a:xfrm>
        </p:grpSpPr>
        <p:sp>
          <p:nvSpPr>
            <p:cNvPr id="4" name="Freeform 4"/>
            <p:cNvSpPr/>
            <p:nvPr/>
          </p:nvSpPr>
          <p:spPr>
            <a:xfrm>
              <a:off x="0" y="946"/>
              <a:ext cx="2862414" cy="2811806"/>
            </a:xfrm>
            <a:custGeom>
              <a:avLst/>
              <a:gdLst/>
              <a:ahLst/>
              <a:cxnLst/>
              <a:rect l="l" t="t" r="r" b="b"/>
              <a:pathLst>
                <a:path w="2862414" h="2811806">
                  <a:moveTo>
                    <a:pt x="0" y="0"/>
                  </a:moveTo>
                  <a:lnTo>
                    <a:pt x="2862414" y="0"/>
                  </a:lnTo>
                  <a:lnTo>
                    <a:pt x="2862414" y="2811806"/>
                  </a:lnTo>
                  <a:lnTo>
                    <a:pt x="0" y="2811806"/>
                  </a:lnTo>
                  <a:close/>
                </a:path>
              </a:pathLst>
            </a:custGeom>
            <a:solidFill>
              <a:srgbClr val="7E9075"/>
            </a:solidFill>
          </p:spPr>
          <p:txBody>
            <a:bodyPr/>
            <a:lstStyle/>
            <a:p>
              <a:endParaRPr lang="en-IN" dirty="0"/>
            </a:p>
          </p:txBody>
        </p:sp>
        <p:sp>
          <p:nvSpPr>
            <p:cNvPr id="5" name="TextBox 5"/>
            <p:cNvSpPr txBox="1"/>
            <p:nvPr/>
          </p:nvSpPr>
          <p:spPr>
            <a:xfrm>
              <a:off x="0" y="-66675"/>
              <a:ext cx="812800" cy="879475"/>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4877363" y="4778785"/>
            <a:ext cx="8533274" cy="729430"/>
          </a:xfrm>
          <a:prstGeom prst="rect">
            <a:avLst/>
          </a:prstGeom>
        </p:spPr>
        <p:txBody>
          <a:bodyPr wrap="square" lIns="0" tIns="0" rIns="0" bIns="0" rtlCol="0" anchor="t">
            <a:spAutoFit/>
          </a:bodyPr>
          <a:lstStyle/>
          <a:p>
            <a:pPr algn="ctr">
              <a:lnSpc>
                <a:spcPts val="3960"/>
              </a:lnSpc>
            </a:pPr>
            <a:r>
              <a:rPr lang="en-US" sz="9600" dirty="0">
                <a:solidFill>
                  <a:srgbClr val="FFFFFF"/>
                </a:solidFill>
                <a:latin typeface="Poppins Medium"/>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E9075"/>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8E9"/>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1028700" y="7160674"/>
            <a:ext cx="16230600" cy="2097626"/>
            <a:chOff x="0" y="0"/>
            <a:chExt cx="4274726" cy="552461"/>
          </a:xfrm>
        </p:grpSpPr>
        <p:sp>
          <p:nvSpPr>
            <p:cNvPr id="6" name="Freeform 6"/>
            <p:cNvSpPr/>
            <p:nvPr/>
          </p:nvSpPr>
          <p:spPr>
            <a:xfrm>
              <a:off x="0" y="0"/>
              <a:ext cx="4274726" cy="552461"/>
            </a:xfrm>
            <a:custGeom>
              <a:avLst/>
              <a:gdLst/>
              <a:ahLst/>
              <a:cxnLst/>
              <a:rect l="l" t="t" r="r" b="b"/>
              <a:pathLst>
                <a:path w="4274726" h="552461">
                  <a:moveTo>
                    <a:pt x="0" y="0"/>
                  </a:moveTo>
                  <a:lnTo>
                    <a:pt x="4274726" y="0"/>
                  </a:lnTo>
                  <a:lnTo>
                    <a:pt x="4274726" y="552461"/>
                  </a:lnTo>
                  <a:lnTo>
                    <a:pt x="0" y="552461"/>
                  </a:lnTo>
                  <a:close/>
                </a:path>
              </a:pathLst>
            </a:custGeom>
            <a:solidFill>
              <a:srgbClr val="E4D8BE"/>
            </a:solidFill>
          </p:spPr>
        </p:sp>
        <p:sp>
          <p:nvSpPr>
            <p:cNvPr id="7" name="TextBox 7"/>
            <p:cNvSpPr txBox="1"/>
            <p:nvPr/>
          </p:nvSpPr>
          <p:spPr>
            <a:xfrm>
              <a:off x="0" y="-66675"/>
              <a:ext cx="812800" cy="879475"/>
            </a:xfrm>
            <a:prstGeom prst="rect">
              <a:avLst/>
            </a:prstGeom>
          </p:spPr>
          <p:txBody>
            <a:bodyPr lIns="50800" tIns="50800" rIns="50800" bIns="50800" rtlCol="0" anchor="ctr"/>
            <a:lstStyle/>
            <a:p>
              <a:pPr algn="ctr">
                <a:lnSpc>
                  <a:spcPts val="3359"/>
                </a:lnSpc>
              </a:pPr>
              <a:endParaRPr/>
            </a:p>
          </p:txBody>
        </p:sp>
      </p:grpSp>
      <p:pic>
        <p:nvPicPr>
          <p:cNvPr id="8" name="Picture 8"/>
          <p:cNvPicPr>
            <a:picLocks noChangeAspect="1"/>
          </p:cNvPicPr>
          <p:nvPr/>
        </p:nvPicPr>
        <p:blipFill>
          <a:blip r:embed="rId2"/>
          <a:srcRect/>
          <a:stretch>
            <a:fillRect/>
          </a:stretch>
        </p:blipFill>
        <p:spPr>
          <a:xfrm>
            <a:off x="1035627" y="2232126"/>
            <a:ext cx="6345294" cy="3934082"/>
          </a:xfrm>
          <a:prstGeom prst="rect">
            <a:avLst/>
          </a:prstGeom>
        </p:spPr>
      </p:pic>
      <p:sp>
        <p:nvSpPr>
          <p:cNvPr id="9" name="TextBox 9"/>
          <p:cNvSpPr txBox="1"/>
          <p:nvPr/>
        </p:nvSpPr>
        <p:spPr>
          <a:xfrm>
            <a:off x="8157567" y="1683360"/>
            <a:ext cx="7675268" cy="1018356"/>
          </a:xfrm>
          <a:prstGeom prst="rect">
            <a:avLst/>
          </a:prstGeom>
        </p:spPr>
        <p:txBody>
          <a:bodyPr lIns="0" tIns="0" rIns="0" bIns="0" rtlCol="0" anchor="t">
            <a:spAutoFit/>
          </a:bodyPr>
          <a:lstStyle/>
          <a:p>
            <a:pPr algn="ctr">
              <a:lnSpc>
                <a:spcPts val="7920"/>
              </a:lnSpc>
            </a:pPr>
            <a:r>
              <a:rPr lang="en-US" sz="7200" dirty="0">
                <a:solidFill>
                  <a:srgbClr val="484B4B"/>
                </a:solidFill>
                <a:latin typeface="Poppins Medium"/>
              </a:rPr>
              <a:t>TEAM MEMBERS</a:t>
            </a:r>
          </a:p>
        </p:txBody>
      </p:sp>
      <p:sp>
        <p:nvSpPr>
          <p:cNvPr id="10" name="TextBox 10"/>
          <p:cNvSpPr txBox="1"/>
          <p:nvPr/>
        </p:nvSpPr>
        <p:spPr>
          <a:xfrm>
            <a:off x="5415351" y="7355412"/>
            <a:ext cx="7457297" cy="1708150"/>
          </a:xfrm>
          <a:prstGeom prst="rect">
            <a:avLst/>
          </a:prstGeom>
        </p:spPr>
        <p:txBody>
          <a:bodyPr lIns="0" tIns="0" rIns="0" bIns="0" rtlCol="0" anchor="t">
            <a:spAutoFit/>
          </a:bodyPr>
          <a:lstStyle/>
          <a:p>
            <a:pPr algn="ctr">
              <a:lnSpc>
                <a:spcPts val="4399"/>
              </a:lnSpc>
            </a:pPr>
            <a:r>
              <a:rPr lang="en-US" sz="3999" dirty="0">
                <a:solidFill>
                  <a:srgbClr val="484B4B"/>
                </a:solidFill>
                <a:latin typeface="Poppins Medium"/>
              </a:rPr>
              <a:t>DIGITAL IMAGE PROCESSING </a:t>
            </a:r>
          </a:p>
          <a:p>
            <a:pPr algn="ctr">
              <a:lnSpc>
                <a:spcPts val="4399"/>
              </a:lnSpc>
            </a:pPr>
            <a:r>
              <a:rPr lang="en-US" sz="3999" dirty="0">
                <a:solidFill>
                  <a:srgbClr val="484B4B"/>
                </a:solidFill>
                <a:latin typeface="Poppins Medium"/>
              </a:rPr>
              <a:t>SWE1010</a:t>
            </a:r>
          </a:p>
          <a:p>
            <a:pPr algn="ctr">
              <a:lnSpc>
                <a:spcPts val="4399"/>
              </a:lnSpc>
            </a:pPr>
            <a:r>
              <a:rPr lang="en-US" sz="3999" dirty="0">
                <a:solidFill>
                  <a:srgbClr val="484B4B"/>
                </a:solidFill>
                <a:latin typeface="Poppins Medium"/>
              </a:rPr>
              <a:t>Dr. GEETHA S</a:t>
            </a:r>
          </a:p>
        </p:txBody>
      </p:sp>
      <p:sp>
        <p:nvSpPr>
          <p:cNvPr id="11" name="TextBox 11"/>
          <p:cNvSpPr txBox="1"/>
          <p:nvPr/>
        </p:nvSpPr>
        <p:spPr>
          <a:xfrm>
            <a:off x="7475762" y="2954873"/>
            <a:ext cx="9794370" cy="2109937"/>
          </a:xfrm>
          <a:prstGeom prst="rect">
            <a:avLst/>
          </a:prstGeom>
        </p:spPr>
        <p:txBody>
          <a:bodyPr wrap="square" lIns="0" tIns="0" rIns="0" bIns="0" rtlCol="0" anchor="t">
            <a:spAutoFit/>
          </a:bodyPr>
          <a:lstStyle/>
          <a:p>
            <a:pPr>
              <a:lnSpc>
                <a:spcPts val="5599"/>
              </a:lnSpc>
            </a:pPr>
            <a:r>
              <a:rPr lang="en-US" sz="3300" dirty="0">
                <a:solidFill>
                  <a:srgbClr val="484B4B"/>
                </a:solidFill>
                <a:latin typeface="Assistant Regular"/>
              </a:rPr>
              <a:t>PRANAV SUMESH - 20MIS1034</a:t>
            </a:r>
          </a:p>
          <a:p>
            <a:pPr>
              <a:lnSpc>
                <a:spcPts val="5599"/>
              </a:lnSpc>
            </a:pPr>
            <a:r>
              <a:rPr lang="en-US" sz="3300" dirty="0">
                <a:solidFill>
                  <a:srgbClr val="484B4B"/>
                </a:solidFill>
                <a:latin typeface="Assistant Regular"/>
              </a:rPr>
              <a:t>DONTHU SAI NAGA VENKATA AJAY RAGHAVA - 20MIS1176</a:t>
            </a:r>
          </a:p>
          <a:p>
            <a:pPr>
              <a:lnSpc>
                <a:spcPts val="5599"/>
              </a:lnSpc>
            </a:pPr>
            <a:r>
              <a:rPr lang="en-US" sz="3300" dirty="0">
                <a:solidFill>
                  <a:srgbClr val="484B4B"/>
                </a:solidFill>
                <a:latin typeface="Assistant Regular"/>
              </a:rPr>
              <a:t>ARUNESS PRAKASH - 20MIS1118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5940"/>
            <a:ext cx="3086100" cy="2091690"/>
            <a:chOff x="0" y="0"/>
            <a:chExt cx="812800" cy="550898"/>
          </a:xfrm>
        </p:grpSpPr>
        <p:sp>
          <p:nvSpPr>
            <p:cNvPr id="3" name="Freeform 3"/>
            <p:cNvSpPr/>
            <p:nvPr/>
          </p:nvSpPr>
          <p:spPr>
            <a:xfrm>
              <a:off x="0" y="0"/>
              <a:ext cx="812800" cy="550898"/>
            </a:xfrm>
            <a:custGeom>
              <a:avLst/>
              <a:gdLst/>
              <a:ahLst/>
              <a:cxnLst/>
              <a:rect l="l" t="t" r="r" b="b"/>
              <a:pathLst>
                <a:path w="812800" h="550898">
                  <a:moveTo>
                    <a:pt x="0" y="0"/>
                  </a:moveTo>
                  <a:lnTo>
                    <a:pt x="812800" y="0"/>
                  </a:lnTo>
                  <a:lnTo>
                    <a:pt x="812800" y="550898"/>
                  </a:lnTo>
                  <a:lnTo>
                    <a:pt x="0" y="550898"/>
                  </a:lnTo>
                  <a:close/>
                </a:path>
              </a:pathLst>
            </a:custGeom>
            <a:solidFill>
              <a:srgbClr val="7E9075"/>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359"/>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166" y="494563"/>
            <a:ext cx="1714443" cy="1714443"/>
          </a:xfrm>
          <a:prstGeom prst="rect">
            <a:avLst/>
          </a:prstGeom>
        </p:spPr>
      </p:pic>
      <p:pic>
        <p:nvPicPr>
          <p:cNvPr id="6" name="Picture 6"/>
          <p:cNvPicPr>
            <a:picLocks noChangeAspect="1"/>
          </p:cNvPicPr>
          <p:nvPr/>
        </p:nvPicPr>
        <p:blipFill>
          <a:blip r:embed="rId4"/>
          <a:srcRect b="3302"/>
          <a:stretch>
            <a:fillRect/>
          </a:stretch>
        </p:blipFill>
        <p:spPr>
          <a:xfrm>
            <a:off x="10518895" y="2209007"/>
            <a:ext cx="7641043" cy="6020856"/>
          </a:xfrm>
          <a:prstGeom prst="rect">
            <a:avLst/>
          </a:prstGeom>
        </p:spPr>
      </p:pic>
      <p:sp>
        <p:nvSpPr>
          <p:cNvPr id="7" name="TextBox 7"/>
          <p:cNvSpPr txBox="1"/>
          <p:nvPr/>
        </p:nvSpPr>
        <p:spPr>
          <a:xfrm>
            <a:off x="3273518" y="743773"/>
            <a:ext cx="11740965" cy="1216023"/>
          </a:xfrm>
          <a:prstGeom prst="rect">
            <a:avLst/>
          </a:prstGeom>
        </p:spPr>
        <p:txBody>
          <a:bodyPr lIns="0" tIns="0" rIns="0" bIns="0" rtlCol="0" anchor="t">
            <a:spAutoFit/>
          </a:bodyPr>
          <a:lstStyle/>
          <a:p>
            <a:pPr>
              <a:lnSpc>
                <a:spcPts val="8799"/>
              </a:lnSpc>
            </a:pPr>
            <a:r>
              <a:rPr lang="en-US" sz="7999" dirty="0">
                <a:solidFill>
                  <a:srgbClr val="484B4B"/>
                </a:solidFill>
                <a:latin typeface="Poppins Medium"/>
              </a:rPr>
              <a:t>PROBLEM STATEMENT</a:t>
            </a:r>
          </a:p>
        </p:txBody>
      </p:sp>
      <p:sp>
        <p:nvSpPr>
          <p:cNvPr id="8" name="TextBox 8"/>
          <p:cNvSpPr txBox="1"/>
          <p:nvPr/>
        </p:nvSpPr>
        <p:spPr>
          <a:xfrm>
            <a:off x="381000" y="2483175"/>
            <a:ext cx="9825687" cy="6863097"/>
          </a:xfrm>
          <a:prstGeom prst="rect">
            <a:avLst/>
          </a:prstGeom>
        </p:spPr>
        <p:txBody>
          <a:bodyPr lIns="0" tIns="0" rIns="0" bIns="0" rtlCol="0" anchor="t">
            <a:spAutoFit/>
          </a:bodyPr>
          <a:lstStyle/>
          <a:p>
            <a:pPr>
              <a:lnSpc>
                <a:spcPts val="4889"/>
              </a:lnSpc>
            </a:pPr>
            <a:r>
              <a:rPr lang="en-US" sz="3200" dirty="0">
                <a:solidFill>
                  <a:srgbClr val="484B4B"/>
                </a:solidFill>
                <a:latin typeface="Assistant Regular"/>
              </a:rPr>
              <a:t>ABOUT MELANOMA:                </a:t>
            </a:r>
          </a:p>
          <a:p>
            <a:pPr marL="457200" indent="-457200">
              <a:lnSpc>
                <a:spcPts val="4889"/>
              </a:lnSpc>
              <a:buFont typeface="Arial" panose="020B0604020202020204" pitchFamily="34" charset="0"/>
              <a:buChar char="•"/>
            </a:pPr>
            <a:r>
              <a:rPr lang="en-US" sz="3200" dirty="0">
                <a:solidFill>
                  <a:srgbClr val="484B4B"/>
                </a:solidFill>
                <a:latin typeface="Assistant Regular"/>
              </a:rPr>
              <a:t>Melanoma is the most serious category of skin cancer. </a:t>
            </a:r>
          </a:p>
          <a:p>
            <a:pPr marL="457200" indent="-457200">
              <a:lnSpc>
                <a:spcPts val="4889"/>
              </a:lnSpc>
              <a:buFont typeface="Arial" panose="020B0604020202020204" pitchFamily="34" charset="0"/>
              <a:buChar char="•"/>
            </a:pPr>
            <a:r>
              <a:rPr lang="en-US" sz="3200" dirty="0">
                <a:solidFill>
                  <a:srgbClr val="484B4B"/>
                </a:solidFill>
                <a:latin typeface="Assistant Regular"/>
              </a:rPr>
              <a:t>It generally develops in melanocytes - the cells that produce the pigment melanin - which gives our skin its color. </a:t>
            </a:r>
          </a:p>
          <a:p>
            <a:pPr marL="457200" indent="-457200">
              <a:lnSpc>
                <a:spcPts val="4889"/>
              </a:lnSpc>
              <a:buFont typeface="Arial" panose="020B0604020202020204" pitchFamily="34" charset="0"/>
              <a:buChar char="•"/>
            </a:pPr>
            <a:r>
              <a:rPr lang="en-US" sz="3200" dirty="0">
                <a:solidFill>
                  <a:srgbClr val="484B4B"/>
                </a:solidFill>
                <a:latin typeface="Assistant Regular"/>
              </a:rPr>
              <a:t>Additionally, melanoma can develop in your eyes and, very rarely, inside your body, like in the throat or nose.</a:t>
            </a:r>
          </a:p>
          <a:p>
            <a:pPr marL="457200" indent="-457200">
              <a:lnSpc>
                <a:spcPts val="4889"/>
              </a:lnSpc>
              <a:buFont typeface="Arial" panose="020B0604020202020204" pitchFamily="34" charset="0"/>
              <a:buChar char="•"/>
            </a:pPr>
            <a:r>
              <a:rPr lang="en-US" sz="3200" dirty="0">
                <a:solidFill>
                  <a:srgbClr val="484B4B"/>
                </a:solidFill>
                <a:latin typeface="Assistant Regular"/>
              </a:rPr>
              <a:t>Although the precise causation of melanoma is unknown, exposure to ultraviolet (UV) radiation from sunshine, tanning beds, or tanning lamps increases the risk of acquiring the disease.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5940"/>
            <a:ext cx="3086100" cy="2091690"/>
            <a:chOff x="0" y="0"/>
            <a:chExt cx="812800" cy="550898"/>
          </a:xfrm>
        </p:grpSpPr>
        <p:sp>
          <p:nvSpPr>
            <p:cNvPr id="3" name="Freeform 3"/>
            <p:cNvSpPr/>
            <p:nvPr/>
          </p:nvSpPr>
          <p:spPr>
            <a:xfrm>
              <a:off x="0" y="0"/>
              <a:ext cx="812800" cy="550898"/>
            </a:xfrm>
            <a:custGeom>
              <a:avLst/>
              <a:gdLst/>
              <a:ahLst/>
              <a:cxnLst/>
              <a:rect l="l" t="t" r="r" b="b"/>
              <a:pathLst>
                <a:path w="812800" h="550898">
                  <a:moveTo>
                    <a:pt x="0" y="0"/>
                  </a:moveTo>
                  <a:lnTo>
                    <a:pt x="812800" y="0"/>
                  </a:lnTo>
                  <a:lnTo>
                    <a:pt x="812800" y="550898"/>
                  </a:lnTo>
                  <a:lnTo>
                    <a:pt x="0" y="550898"/>
                  </a:lnTo>
                  <a:close/>
                </a:path>
              </a:pathLst>
            </a:custGeom>
            <a:solidFill>
              <a:srgbClr val="7E9075"/>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359"/>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166" y="494563"/>
            <a:ext cx="1714443" cy="1714443"/>
          </a:xfrm>
          <a:prstGeom prst="rect">
            <a:avLst/>
          </a:prstGeom>
        </p:spPr>
      </p:pic>
      <p:sp>
        <p:nvSpPr>
          <p:cNvPr id="7" name="TextBox 7"/>
          <p:cNvSpPr txBox="1"/>
          <p:nvPr/>
        </p:nvSpPr>
        <p:spPr>
          <a:xfrm>
            <a:off x="3273518" y="743773"/>
            <a:ext cx="11740965" cy="1216023"/>
          </a:xfrm>
          <a:prstGeom prst="rect">
            <a:avLst/>
          </a:prstGeom>
        </p:spPr>
        <p:txBody>
          <a:bodyPr lIns="0" tIns="0" rIns="0" bIns="0" rtlCol="0" anchor="t">
            <a:spAutoFit/>
          </a:bodyPr>
          <a:lstStyle/>
          <a:p>
            <a:pPr>
              <a:lnSpc>
                <a:spcPts val="8799"/>
              </a:lnSpc>
            </a:pPr>
            <a:r>
              <a:rPr lang="en-US" sz="7999" dirty="0">
                <a:solidFill>
                  <a:srgbClr val="484B4B"/>
                </a:solidFill>
                <a:latin typeface="Poppins Medium"/>
              </a:rPr>
              <a:t>PROBLEM STATEMENT</a:t>
            </a:r>
          </a:p>
        </p:txBody>
      </p:sp>
      <p:sp>
        <p:nvSpPr>
          <p:cNvPr id="8" name="TextBox 8"/>
          <p:cNvSpPr txBox="1"/>
          <p:nvPr/>
        </p:nvSpPr>
        <p:spPr>
          <a:xfrm>
            <a:off x="381000" y="3392038"/>
            <a:ext cx="9825687" cy="4977966"/>
          </a:xfrm>
          <a:prstGeom prst="rect">
            <a:avLst/>
          </a:prstGeom>
        </p:spPr>
        <p:txBody>
          <a:bodyPr lIns="0" tIns="0" rIns="0" bIns="0" rtlCol="0" anchor="t">
            <a:spAutoFit/>
          </a:bodyPr>
          <a:lstStyle/>
          <a:p>
            <a:pPr marL="457200" indent="-457200">
              <a:lnSpc>
                <a:spcPts val="4889"/>
              </a:lnSpc>
              <a:buFont typeface="Arial" panose="020B0604020202020204" pitchFamily="34" charset="0"/>
              <a:buChar char="•"/>
            </a:pPr>
            <a:r>
              <a:rPr lang="en-US" sz="3200" dirty="0">
                <a:solidFill>
                  <a:srgbClr val="484B4B"/>
                </a:solidFill>
                <a:latin typeface="Assistant Regular"/>
              </a:rPr>
              <a:t>Melanoma appears to be rising among those under 40, particularly women.</a:t>
            </a:r>
          </a:p>
          <a:p>
            <a:pPr marL="457200" indent="-457200">
              <a:lnSpc>
                <a:spcPts val="4889"/>
              </a:lnSpc>
              <a:buFont typeface="Arial" panose="020B0604020202020204" pitchFamily="34" charset="0"/>
              <a:buChar char="•"/>
            </a:pPr>
            <a:r>
              <a:rPr lang="en-US" sz="3200" dirty="0">
                <a:solidFill>
                  <a:srgbClr val="484B4B"/>
                </a:solidFill>
                <a:latin typeface="Assistant Regular"/>
              </a:rPr>
              <a:t>The detection and successful treatment of malignant changes prior to the development of the cancer can be facilitated by being informed of the warning symptoms of skin cancer.</a:t>
            </a:r>
          </a:p>
          <a:p>
            <a:pPr marL="457200" indent="-457200">
              <a:lnSpc>
                <a:spcPts val="4889"/>
              </a:lnSpc>
              <a:buFont typeface="Arial" panose="020B0604020202020204" pitchFamily="34" charset="0"/>
              <a:buChar char="•"/>
            </a:pPr>
            <a:r>
              <a:rPr lang="en-US" sz="3200" dirty="0">
                <a:solidFill>
                  <a:srgbClr val="484B4B"/>
                </a:solidFill>
                <a:latin typeface="Assistant Regular"/>
              </a:rPr>
              <a:t>If melanoma is found early on, it can be successfully treated.</a:t>
            </a:r>
          </a:p>
        </p:txBody>
      </p:sp>
      <p:pic>
        <p:nvPicPr>
          <p:cNvPr id="12" name="Picture 11">
            <a:extLst>
              <a:ext uri="{FF2B5EF4-FFF2-40B4-BE49-F238E27FC236}">
                <a16:creationId xmlns:a16="http://schemas.microsoft.com/office/drawing/2014/main" id="{C5E53986-92E2-3AF8-B88C-4E0D252026EE}"/>
              </a:ext>
            </a:extLst>
          </p:cNvPr>
          <p:cNvPicPr>
            <a:picLocks noChangeAspect="1"/>
          </p:cNvPicPr>
          <p:nvPr/>
        </p:nvPicPr>
        <p:blipFill>
          <a:blip r:embed="rId4"/>
          <a:stretch>
            <a:fillRect/>
          </a:stretch>
        </p:blipFill>
        <p:spPr>
          <a:xfrm>
            <a:off x="11125200" y="2891514"/>
            <a:ext cx="6589648" cy="5481954"/>
          </a:xfrm>
          <a:prstGeom prst="rect">
            <a:avLst/>
          </a:prstGeom>
        </p:spPr>
      </p:pic>
    </p:spTree>
    <p:extLst>
      <p:ext uri="{BB962C8B-B14F-4D97-AF65-F5344CB8AC3E}">
        <p14:creationId xmlns:p14="http://schemas.microsoft.com/office/powerpoint/2010/main" val="219862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5940"/>
            <a:ext cx="3086100" cy="2091690"/>
            <a:chOff x="0" y="0"/>
            <a:chExt cx="812800" cy="550898"/>
          </a:xfrm>
        </p:grpSpPr>
        <p:sp>
          <p:nvSpPr>
            <p:cNvPr id="3" name="Freeform 3"/>
            <p:cNvSpPr/>
            <p:nvPr/>
          </p:nvSpPr>
          <p:spPr>
            <a:xfrm>
              <a:off x="0" y="0"/>
              <a:ext cx="812800" cy="550898"/>
            </a:xfrm>
            <a:custGeom>
              <a:avLst/>
              <a:gdLst/>
              <a:ahLst/>
              <a:cxnLst/>
              <a:rect l="l" t="t" r="r" b="b"/>
              <a:pathLst>
                <a:path w="812800" h="550898">
                  <a:moveTo>
                    <a:pt x="0" y="0"/>
                  </a:moveTo>
                  <a:lnTo>
                    <a:pt x="812800" y="0"/>
                  </a:lnTo>
                  <a:lnTo>
                    <a:pt x="812800" y="550898"/>
                  </a:lnTo>
                  <a:lnTo>
                    <a:pt x="0" y="550898"/>
                  </a:lnTo>
                  <a:close/>
                </a:path>
              </a:pathLst>
            </a:custGeom>
            <a:solidFill>
              <a:srgbClr val="7E9075"/>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359"/>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166" y="494563"/>
            <a:ext cx="1714443" cy="1714443"/>
          </a:xfrm>
          <a:prstGeom prst="rect">
            <a:avLst/>
          </a:prstGeom>
        </p:spPr>
      </p:pic>
      <p:pic>
        <p:nvPicPr>
          <p:cNvPr id="6" name="Picture 6"/>
          <p:cNvPicPr>
            <a:picLocks noChangeAspect="1"/>
          </p:cNvPicPr>
          <p:nvPr/>
        </p:nvPicPr>
        <p:blipFill>
          <a:blip r:embed="rId4"/>
          <a:srcRect/>
          <a:stretch>
            <a:fillRect/>
          </a:stretch>
        </p:blipFill>
        <p:spPr>
          <a:xfrm>
            <a:off x="11811000" y="1028700"/>
            <a:ext cx="6477000" cy="2448839"/>
          </a:xfrm>
          <a:prstGeom prst="rect">
            <a:avLst/>
          </a:prstGeom>
        </p:spPr>
      </p:pic>
      <p:sp>
        <p:nvSpPr>
          <p:cNvPr id="8" name="TextBox 8"/>
          <p:cNvSpPr txBox="1"/>
          <p:nvPr/>
        </p:nvSpPr>
        <p:spPr>
          <a:xfrm>
            <a:off x="147090" y="2781300"/>
            <a:ext cx="12197309" cy="7138814"/>
          </a:xfrm>
          <a:prstGeom prst="rect">
            <a:avLst/>
          </a:prstGeom>
        </p:spPr>
        <p:txBody>
          <a:bodyPr wrap="square" lIns="0" tIns="0" rIns="0" bIns="0" rtlCol="0" anchor="t">
            <a:spAutoFit/>
          </a:bodyPr>
          <a:lstStyle/>
          <a:p>
            <a:pPr marL="571500" indent="-571500">
              <a:lnSpc>
                <a:spcPts val="5110"/>
              </a:lnSpc>
              <a:buFont typeface="Arial" panose="020B0604020202020204" pitchFamily="34" charset="0"/>
              <a:buChar char="•"/>
            </a:pPr>
            <a:r>
              <a:rPr lang="en-US" sz="3200" dirty="0">
                <a:solidFill>
                  <a:srgbClr val="484B4B"/>
                </a:solidFill>
                <a:latin typeface="Assistant Regular"/>
              </a:rPr>
              <a:t>The aim of this project is to create an automated melanoma detection system utilizing digital image processing and machine learning . </a:t>
            </a:r>
          </a:p>
          <a:p>
            <a:pPr marL="571500" indent="-571500">
              <a:lnSpc>
                <a:spcPts val="5110"/>
              </a:lnSpc>
              <a:buFont typeface="Arial" panose="020B0604020202020204" pitchFamily="34" charset="0"/>
              <a:buChar char="•"/>
            </a:pPr>
            <a:r>
              <a:rPr lang="en-US" sz="3200" dirty="0">
                <a:solidFill>
                  <a:srgbClr val="484B4B"/>
                </a:solidFill>
                <a:latin typeface="Assistant Regular"/>
              </a:rPr>
              <a:t>Following the segmentation of the provided </a:t>
            </a:r>
            <a:r>
              <a:rPr lang="en-US" sz="3200" dirty="0" err="1">
                <a:solidFill>
                  <a:srgbClr val="484B4B"/>
                </a:solidFill>
                <a:latin typeface="Assistant Regular"/>
              </a:rPr>
              <a:t>dermoscopic</a:t>
            </a:r>
            <a:r>
              <a:rPr lang="en-US" sz="3200" dirty="0">
                <a:solidFill>
                  <a:srgbClr val="484B4B"/>
                </a:solidFill>
                <a:latin typeface="Assistant Regular"/>
              </a:rPr>
              <a:t> pictures, the damaged skin cells' features are extracted using a feature extraction technique. </a:t>
            </a:r>
          </a:p>
          <a:p>
            <a:pPr marL="571500" indent="-571500">
              <a:lnSpc>
                <a:spcPts val="5110"/>
              </a:lnSpc>
              <a:buFont typeface="Arial" panose="020B0604020202020204" pitchFamily="34" charset="0"/>
              <a:buChar char="•"/>
            </a:pPr>
            <a:r>
              <a:rPr lang="en-US" sz="3200" dirty="0">
                <a:solidFill>
                  <a:srgbClr val="484B4B"/>
                </a:solidFill>
                <a:latin typeface="Assistant Regular"/>
              </a:rPr>
              <a:t>The stratification of the extracted features is done using a convolutional neural network classifier.</a:t>
            </a:r>
          </a:p>
          <a:p>
            <a:pPr marL="571500" indent="-571500">
              <a:lnSpc>
                <a:spcPts val="5110"/>
              </a:lnSpc>
              <a:buFont typeface="Arial" panose="020B0604020202020204" pitchFamily="34" charset="0"/>
              <a:buChar char="•"/>
            </a:pPr>
            <a:r>
              <a:rPr lang="en-US" sz="3200" dirty="0">
                <a:solidFill>
                  <a:srgbClr val="484B4B"/>
                </a:solidFill>
                <a:latin typeface="Assistant Regular"/>
              </a:rPr>
              <a:t>The system will be able to identify any early melanoma symptoms, so that the user can immediately address the issue before the cancer cells multiply rapidly.</a:t>
            </a:r>
          </a:p>
        </p:txBody>
      </p:sp>
      <p:sp>
        <p:nvSpPr>
          <p:cNvPr id="9" name="TextBox 9"/>
          <p:cNvSpPr txBox="1"/>
          <p:nvPr/>
        </p:nvSpPr>
        <p:spPr>
          <a:xfrm>
            <a:off x="3273518" y="743773"/>
            <a:ext cx="11740965" cy="1216023"/>
          </a:xfrm>
          <a:prstGeom prst="rect">
            <a:avLst/>
          </a:prstGeom>
        </p:spPr>
        <p:txBody>
          <a:bodyPr lIns="0" tIns="0" rIns="0" bIns="0" rtlCol="0" anchor="t">
            <a:spAutoFit/>
          </a:bodyPr>
          <a:lstStyle/>
          <a:p>
            <a:pPr>
              <a:lnSpc>
                <a:spcPts val="8799"/>
              </a:lnSpc>
            </a:pPr>
            <a:r>
              <a:rPr lang="en-US" sz="7999">
                <a:solidFill>
                  <a:srgbClr val="484B4B"/>
                </a:solidFill>
                <a:latin typeface="Poppins Medium"/>
              </a:rPr>
              <a:t>ABSTRACT</a:t>
            </a:r>
          </a:p>
        </p:txBody>
      </p:sp>
      <p:pic>
        <p:nvPicPr>
          <p:cNvPr id="10" name="Picture 6">
            <a:extLst>
              <a:ext uri="{FF2B5EF4-FFF2-40B4-BE49-F238E27FC236}">
                <a16:creationId xmlns:a16="http://schemas.microsoft.com/office/drawing/2014/main" id="{005C58AD-A590-2EB0-3CEF-6BDE6D9283BF}"/>
              </a:ext>
            </a:extLst>
          </p:cNvPr>
          <p:cNvPicPr>
            <a:picLocks noChangeAspect="1"/>
          </p:cNvPicPr>
          <p:nvPr/>
        </p:nvPicPr>
        <p:blipFill>
          <a:blip r:embed="rId5"/>
          <a:srcRect/>
          <a:stretch>
            <a:fillRect/>
          </a:stretch>
        </p:blipFill>
        <p:spPr>
          <a:xfrm>
            <a:off x="11811000" y="4076700"/>
            <a:ext cx="6477000" cy="33005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5940"/>
            <a:ext cx="3086100" cy="2091690"/>
            <a:chOff x="0" y="0"/>
            <a:chExt cx="812800" cy="550898"/>
          </a:xfrm>
        </p:grpSpPr>
        <p:sp>
          <p:nvSpPr>
            <p:cNvPr id="3" name="Freeform 3"/>
            <p:cNvSpPr/>
            <p:nvPr/>
          </p:nvSpPr>
          <p:spPr>
            <a:xfrm>
              <a:off x="0" y="0"/>
              <a:ext cx="812800" cy="550898"/>
            </a:xfrm>
            <a:custGeom>
              <a:avLst/>
              <a:gdLst/>
              <a:ahLst/>
              <a:cxnLst/>
              <a:rect l="l" t="t" r="r" b="b"/>
              <a:pathLst>
                <a:path w="812800" h="550898">
                  <a:moveTo>
                    <a:pt x="0" y="0"/>
                  </a:moveTo>
                  <a:lnTo>
                    <a:pt x="812800" y="0"/>
                  </a:lnTo>
                  <a:lnTo>
                    <a:pt x="812800" y="550898"/>
                  </a:lnTo>
                  <a:lnTo>
                    <a:pt x="0" y="550898"/>
                  </a:lnTo>
                  <a:close/>
                </a:path>
              </a:pathLst>
            </a:custGeom>
            <a:solidFill>
              <a:srgbClr val="7E9075"/>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359"/>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166" y="494563"/>
            <a:ext cx="1714443" cy="1714443"/>
          </a:xfrm>
          <a:prstGeom prst="rect">
            <a:avLst/>
          </a:prstGeom>
        </p:spPr>
      </p:pic>
      <p:sp>
        <p:nvSpPr>
          <p:cNvPr id="8" name="TextBox 8"/>
          <p:cNvSpPr txBox="1"/>
          <p:nvPr/>
        </p:nvSpPr>
        <p:spPr>
          <a:xfrm>
            <a:off x="147090" y="3712464"/>
            <a:ext cx="18140910" cy="5830763"/>
          </a:xfrm>
          <a:prstGeom prst="rect">
            <a:avLst/>
          </a:prstGeom>
        </p:spPr>
        <p:txBody>
          <a:bodyPr wrap="square" lIns="0" tIns="0" rIns="0" bIns="0" rtlCol="0" anchor="t">
            <a:spAutoFit/>
          </a:bodyPr>
          <a:lstStyle/>
          <a:p>
            <a:pPr marL="571500" indent="-571500">
              <a:lnSpc>
                <a:spcPts val="5110"/>
              </a:lnSpc>
              <a:buFont typeface="Arial" panose="020B0604020202020204" pitchFamily="34" charset="0"/>
              <a:buChar char="•"/>
            </a:pPr>
            <a:r>
              <a:rPr lang="en-US" sz="3200" dirty="0">
                <a:solidFill>
                  <a:srgbClr val="484B4B"/>
                </a:solidFill>
                <a:latin typeface="Assistant Regular"/>
              </a:rPr>
              <a:t>The BF approach is used to reduce noise in </a:t>
            </a:r>
            <a:r>
              <a:rPr lang="en-US" sz="3200" dirty="0" err="1">
                <a:solidFill>
                  <a:srgbClr val="484B4B"/>
                </a:solidFill>
                <a:latin typeface="Assistant Regular"/>
              </a:rPr>
              <a:t>dermoscopic</a:t>
            </a:r>
            <a:r>
              <a:rPr lang="en-US" sz="3200" dirty="0">
                <a:solidFill>
                  <a:srgbClr val="484B4B"/>
                </a:solidFill>
                <a:latin typeface="Assistant Regular"/>
              </a:rPr>
              <a:t> images at the most fundamental level. </a:t>
            </a:r>
          </a:p>
          <a:p>
            <a:pPr marL="571500" indent="-571500">
              <a:lnSpc>
                <a:spcPts val="5110"/>
              </a:lnSpc>
              <a:buFont typeface="Arial" panose="020B0604020202020204" pitchFamily="34" charset="0"/>
              <a:buChar char="•"/>
            </a:pPr>
            <a:r>
              <a:rPr lang="en-US" sz="3200" dirty="0" err="1">
                <a:solidFill>
                  <a:srgbClr val="484B4B"/>
                </a:solidFill>
                <a:latin typeface="Assistant Regular"/>
              </a:rPr>
              <a:t>Dermoscopic</a:t>
            </a:r>
            <a:r>
              <a:rPr lang="en-US" sz="3200" dirty="0">
                <a:solidFill>
                  <a:srgbClr val="484B4B"/>
                </a:solidFill>
                <a:latin typeface="Assistant Regular"/>
              </a:rPr>
              <a:t> images include noises like salt and pepper and Gaussian noise, among others.</a:t>
            </a:r>
          </a:p>
          <a:p>
            <a:pPr marL="571500" indent="-571500">
              <a:lnSpc>
                <a:spcPts val="5110"/>
              </a:lnSpc>
              <a:buFont typeface="Arial" panose="020B0604020202020204" pitchFamily="34" charset="0"/>
              <a:buChar char="•"/>
            </a:pPr>
            <a:r>
              <a:rPr lang="en-US" sz="3200" dirty="0">
                <a:solidFill>
                  <a:srgbClr val="484B4B"/>
                </a:solidFill>
                <a:latin typeface="Assistant Regular"/>
              </a:rPr>
              <a:t>The data are kept close to the input data after the noise has been removed. </a:t>
            </a:r>
          </a:p>
          <a:p>
            <a:pPr marL="571500" indent="-571500">
              <a:lnSpc>
                <a:spcPts val="5110"/>
              </a:lnSpc>
              <a:buFont typeface="Arial" panose="020B0604020202020204" pitchFamily="34" charset="0"/>
              <a:buChar char="•"/>
            </a:pPr>
            <a:r>
              <a:rPr lang="en-US" sz="3200" dirty="0">
                <a:solidFill>
                  <a:srgbClr val="484B4B"/>
                </a:solidFill>
                <a:latin typeface="Assistant Regular"/>
              </a:rPr>
              <a:t>This input image was denoised using the BF method.BF performed the spatial weight averaging without using the smoothing edge.</a:t>
            </a:r>
          </a:p>
          <a:p>
            <a:pPr marL="571500" indent="-571500">
              <a:lnSpc>
                <a:spcPts val="5110"/>
              </a:lnSpc>
              <a:buFont typeface="Arial" panose="020B0604020202020204" pitchFamily="34" charset="0"/>
              <a:buChar char="•"/>
            </a:pPr>
            <a:r>
              <a:rPr lang="en-US" sz="3200" dirty="0">
                <a:solidFill>
                  <a:srgbClr val="484B4B"/>
                </a:solidFill>
                <a:latin typeface="Assistant Regular"/>
              </a:rPr>
              <a:t>In order to provide filtering in both the spatial and intensity domains, this filtering combines two Gaussian filters; another one is already in operation.</a:t>
            </a:r>
          </a:p>
          <a:p>
            <a:pPr marL="571500" indent="-571500">
              <a:lnSpc>
                <a:spcPts val="5110"/>
              </a:lnSpc>
              <a:buFont typeface="Arial" panose="020B0604020202020204" pitchFamily="34" charset="0"/>
              <a:buChar char="•"/>
            </a:pPr>
            <a:r>
              <a:rPr lang="en-US" sz="3200" dirty="0">
                <a:solidFill>
                  <a:srgbClr val="484B4B"/>
                </a:solidFill>
                <a:latin typeface="Assistant Regular"/>
              </a:rPr>
              <a:t>The segmented images are loaded into the </a:t>
            </a:r>
            <a:r>
              <a:rPr lang="en-US" sz="3200" dirty="0" err="1">
                <a:solidFill>
                  <a:srgbClr val="484B4B"/>
                </a:solidFill>
                <a:latin typeface="Assistant Regular"/>
              </a:rPr>
              <a:t>NasNet</a:t>
            </a:r>
            <a:r>
              <a:rPr lang="en-US" sz="3200" dirty="0">
                <a:solidFill>
                  <a:srgbClr val="484B4B"/>
                </a:solidFill>
                <a:latin typeface="Assistant Regular"/>
              </a:rPr>
              <a:t> model to create feature vectors.</a:t>
            </a:r>
          </a:p>
          <a:p>
            <a:pPr marL="571500" indent="-571500">
              <a:lnSpc>
                <a:spcPts val="5110"/>
              </a:lnSpc>
              <a:buFont typeface="Arial" panose="020B0604020202020204" pitchFamily="34" charset="0"/>
              <a:buChar char="•"/>
            </a:pPr>
            <a:r>
              <a:rPr lang="en-US" sz="3200" dirty="0">
                <a:solidFill>
                  <a:srgbClr val="484B4B"/>
                </a:solidFill>
                <a:latin typeface="Assistant Regular"/>
              </a:rPr>
              <a:t>Along with several hidden convolutional layers, CNN consists of input and output layers.</a:t>
            </a:r>
          </a:p>
        </p:txBody>
      </p:sp>
      <p:sp>
        <p:nvSpPr>
          <p:cNvPr id="9" name="TextBox 9"/>
          <p:cNvSpPr txBox="1"/>
          <p:nvPr/>
        </p:nvSpPr>
        <p:spPr>
          <a:xfrm>
            <a:off x="3273518" y="743773"/>
            <a:ext cx="11740965" cy="1133580"/>
          </a:xfrm>
          <a:prstGeom prst="rect">
            <a:avLst/>
          </a:prstGeom>
        </p:spPr>
        <p:txBody>
          <a:bodyPr lIns="0" tIns="0" rIns="0" bIns="0" rtlCol="0" anchor="t">
            <a:spAutoFit/>
          </a:bodyPr>
          <a:lstStyle/>
          <a:p>
            <a:pPr>
              <a:lnSpc>
                <a:spcPts val="8799"/>
              </a:lnSpc>
            </a:pPr>
            <a:r>
              <a:rPr lang="en-US" sz="7999" dirty="0">
                <a:solidFill>
                  <a:srgbClr val="484B4B"/>
                </a:solidFill>
                <a:latin typeface="Poppins Medium"/>
              </a:rPr>
              <a:t>METHODOLOGY</a:t>
            </a:r>
          </a:p>
        </p:txBody>
      </p:sp>
    </p:spTree>
    <p:extLst>
      <p:ext uri="{BB962C8B-B14F-4D97-AF65-F5344CB8AC3E}">
        <p14:creationId xmlns:p14="http://schemas.microsoft.com/office/powerpoint/2010/main" val="47990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5940"/>
            <a:ext cx="3086100" cy="2091690"/>
            <a:chOff x="0" y="0"/>
            <a:chExt cx="812800" cy="550898"/>
          </a:xfrm>
        </p:grpSpPr>
        <p:sp>
          <p:nvSpPr>
            <p:cNvPr id="3" name="Freeform 3"/>
            <p:cNvSpPr/>
            <p:nvPr/>
          </p:nvSpPr>
          <p:spPr>
            <a:xfrm>
              <a:off x="0" y="0"/>
              <a:ext cx="812800" cy="550898"/>
            </a:xfrm>
            <a:custGeom>
              <a:avLst/>
              <a:gdLst/>
              <a:ahLst/>
              <a:cxnLst/>
              <a:rect l="l" t="t" r="r" b="b"/>
              <a:pathLst>
                <a:path w="812800" h="550898">
                  <a:moveTo>
                    <a:pt x="0" y="0"/>
                  </a:moveTo>
                  <a:lnTo>
                    <a:pt x="812800" y="0"/>
                  </a:lnTo>
                  <a:lnTo>
                    <a:pt x="812800" y="550898"/>
                  </a:lnTo>
                  <a:lnTo>
                    <a:pt x="0" y="550898"/>
                  </a:lnTo>
                  <a:close/>
                </a:path>
              </a:pathLst>
            </a:custGeom>
            <a:solidFill>
              <a:srgbClr val="7E9075"/>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359"/>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166" y="494563"/>
            <a:ext cx="1714443" cy="1714443"/>
          </a:xfrm>
          <a:prstGeom prst="rect">
            <a:avLst/>
          </a:prstGeom>
        </p:spPr>
      </p:pic>
      <p:sp>
        <p:nvSpPr>
          <p:cNvPr id="9" name="TextBox 9"/>
          <p:cNvSpPr txBox="1"/>
          <p:nvPr/>
        </p:nvSpPr>
        <p:spPr>
          <a:xfrm>
            <a:off x="3200400" y="399935"/>
            <a:ext cx="14938282" cy="1059008"/>
          </a:xfrm>
          <a:prstGeom prst="rect">
            <a:avLst/>
          </a:prstGeom>
        </p:spPr>
        <p:txBody>
          <a:bodyPr wrap="square" lIns="0" tIns="0" rIns="0" bIns="0" rtlCol="0" anchor="t">
            <a:spAutoFit/>
          </a:bodyPr>
          <a:lstStyle/>
          <a:p>
            <a:pPr>
              <a:lnSpc>
                <a:spcPts val="8799"/>
              </a:lnSpc>
            </a:pPr>
            <a:r>
              <a:rPr lang="en-US" sz="6000" dirty="0"/>
              <a:t>Overall block diagram of CIMDC-DI technique</a:t>
            </a:r>
            <a:endParaRPr lang="en-US" sz="6000" dirty="0">
              <a:solidFill>
                <a:srgbClr val="484B4B"/>
              </a:solidFill>
              <a:latin typeface="Poppins Medium"/>
            </a:endParaRPr>
          </a:p>
        </p:txBody>
      </p:sp>
      <p:pic>
        <p:nvPicPr>
          <p:cNvPr id="7" name="Picture 6">
            <a:extLst>
              <a:ext uri="{FF2B5EF4-FFF2-40B4-BE49-F238E27FC236}">
                <a16:creationId xmlns:a16="http://schemas.microsoft.com/office/drawing/2014/main" id="{151A8FBD-3DC0-ACA3-C6FC-A2DC0949F677}"/>
              </a:ext>
            </a:extLst>
          </p:cNvPr>
          <p:cNvPicPr>
            <a:picLocks noChangeAspect="1"/>
          </p:cNvPicPr>
          <p:nvPr/>
        </p:nvPicPr>
        <p:blipFill>
          <a:blip r:embed="rId4"/>
          <a:stretch>
            <a:fillRect/>
          </a:stretch>
        </p:blipFill>
        <p:spPr>
          <a:xfrm>
            <a:off x="5943600" y="1604157"/>
            <a:ext cx="7772400" cy="8595547"/>
          </a:xfrm>
          <a:prstGeom prst="rect">
            <a:avLst/>
          </a:prstGeom>
        </p:spPr>
      </p:pic>
    </p:spTree>
    <p:extLst>
      <p:ext uri="{BB962C8B-B14F-4D97-AF65-F5344CB8AC3E}">
        <p14:creationId xmlns:p14="http://schemas.microsoft.com/office/powerpoint/2010/main" val="110969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73016"/>
            <a:ext cx="2595195" cy="2091690"/>
            <a:chOff x="0" y="0"/>
            <a:chExt cx="683508" cy="550898"/>
          </a:xfrm>
        </p:grpSpPr>
        <p:sp>
          <p:nvSpPr>
            <p:cNvPr id="3" name="Freeform 3"/>
            <p:cNvSpPr/>
            <p:nvPr/>
          </p:nvSpPr>
          <p:spPr>
            <a:xfrm>
              <a:off x="0" y="0"/>
              <a:ext cx="683508" cy="550898"/>
            </a:xfrm>
            <a:custGeom>
              <a:avLst/>
              <a:gdLst/>
              <a:ahLst/>
              <a:cxnLst/>
              <a:rect l="l" t="t" r="r" b="b"/>
              <a:pathLst>
                <a:path w="683508" h="550898">
                  <a:moveTo>
                    <a:pt x="0" y="0"/>
                  </a:moveTo>
                  <a:lnTo>
                    <a:pt x="683508" y="0"/>
                  </a:lnTo>
                  <a:lnTo>
                    <a:pt x="683508" y="550898"/>
                  </a:lnTo>
                  <a:lnTo>
                    <a:pt x="0" y="550898"/>
                  </a:lnTo>
                  <a:close/>
                </a:path>
              </a:pathLst>
            </a:custGeom>
            <a:solidFill>
              <a:srgbClr val="7E9075"/>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359"/>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43025" y="661639"/>
            <a:ext cx="1714443" cy="1714443"/>
          </a:xfrm>
          <a:prstGeom prst="rect">
            <a:avLst/>
          </a:prstGeom>
        </p:spPr>
      </p:pic>
      <p:sp>
        <p:nvSpPr>
          <p:cNvPr id="7" name="TextBox 7"/>
          <p:cNvSpPr txBox="1"/>
          <p:nvPr/>
        </p:nvSpPr>
        <p:spPr>
          <a:xfrm>
            <a:off x="2827908" y="944010"/>
            <a:ext cx="6316092" cy="1070549"/>
          </a:xfrm>
          <a:prstGeom prst="rect">
            <a:avLst/>
          </a:prstGeom>
        </p:spPr>
        <p:txBody>
          <a:bodyPr wrap="square" lIns="0" tIns="0" rIns="0" bIns="0" rtlCol="0" anchor="t">
            <a:spAutoFit/>
          </a:bodyPr>
          <a:lstStyle/>
          <a:p>
            <a:pPr>
              <a:lnSpc>
                <a:spcPts val="8341"/>
              </a:lnSpc>
            </a:pPr>
            <a:r>
              <a:rPr lang="en-US" sz="7583" dirty="0">
                <a:solidFill>
                  <a:srgbClr val="484B4B"/>
                </a:solidFill>
                <a:latin typeface="Poppins Medium"/>
              </a:rPr>
              <a:t>CONCLUSION</a:t>
            </a:r>
          </a:p>
        </p:txBody>
      </p:sp>
      <p:sp>
        <p:nvSpPr>
          <p:cNvPr id="8" name="TextBox 8"/>
          <p:cNvSpPr txBox="1"/>
          <p:nvPr/>
        </p:nvSpPr>
        <p:spPr>
          <a:xfrm>
            <a:off x="1400246" y="3196305"/>
            <a:ext cx="7660668" cy="4893006"/>
          </a:xfrm>
          <a:prstGeom prst="rect">
            <a:avLst/>
          </a:prstGeom>
        </p:spPr>
        <p:txBody>
          <a:bodyPr lIns="0" tIns="0" rIns="0" bIns="0" rtlCol="0" anchor="t">
            <a:spAutoFit/>
          </a:bodyPr>
          <a:lstStyle/>
          <a:p>
            <a:pPr>
              <a:lnSpc>
                <a:spcPts val="5477"/>
              </a:lnSpc>
            </a:pPr>
            <a:r>
              <a:rPr lang="en-US" sz="3912" dirty="0">
                <a:solidFill>
                  <a:srgbClr val="484B4B"/>
                </a:solidFill>
                <a:latin typeface="Assistant Regular"/>
              </a:rPr>
              <a:t>With more technological advancements and breakthroughs in the field of Image Processing, the existing systems can be enhanced to improve the quality and the speed of the process, making better predictions.</a:t>
            </a:r>
          </a:p>
        </p:txBody>
      </p:sp>
      <p:pic>
        <p:nvPicPr>
          <p:cNvPr id="9" name="Picture 6">
            <a:extLst>
              <a:ext uri="{FF2B5EF4-FFF2-40B4-BE49-F238E27FC236}">
                <a16:creationId xmlns:a16="http://schemas.microsoft.com/office/drawing/2014/main" id="{A25450B5-EF7F-09CC-24C6-AADF14FC7F43}"/>
              </a:ext>
            </a:extLst>
          </p:cNvPr>
          <p:cNvPicPr>
            <a:picLocks noChangeAspect="1"/>
          </p:cNvPicPr>
          <p:nvPr/>
        </p:nvPicPr>
        <p:blipFill>
          <a:blip r:embed="rId4"/>
          <a:srcRect l="39387" r="4041"/>
          <a:stretch>
            <a:fillRect/>
          </a:stretch>
        </p:blipFill>
        <p:spPr>
          <a:xfrm>
            <a:off x="10744200" y="944010"/>
            <a:ext cx="7306692" cy="8610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8991600" y="-194539"/>
            <a:ext cx="10868228" cy="10676077"/>
            <a:chOff x="0" y="0"/>
            <a:chExt cx="2862414" cy="2811806"/>
          </a:xfrm>
        </p:grpSpPr>
        <p:sp>
          <p:nvSpPr>
            <p:cNvPr id="4" name="Freeform 4"/>
            <p:cNvSpPr/>
            <p:nvPr/>
          </p:nvSpPr>
          <p:spPr>
            <a:xfrm>
              <a:off x="0" y="0"/>
              <a:ext cx="2862414" cy="2811806"/>
            </a:xfrm>
            <a:custGeom>
              <a:avLst/>
              <a:gdLst/>
              <a:ahLst/>
              <a:cxnLst/>
              <a:rect l="l" t="t" r="r" b="b"/>
              <a:pathLst>
                <a:path w="2862414" h="2811806">
                  <a:moveTo>
                    <a:pt x="0" y="0"/>
                  </a:moveTo>
                  <a:lnTo>
                    <a:pt x="2862414" y="0"/>
                  </a:lnTo>
                  <a:lnTo>
                    <a:pt x="2862414" y="2811806"/>
                  </a:lnTo>
                  <a:lnTo>
                    <a:pt x="0" y="2811806"/>
                  </a:lnTo>
                  <a:close/>
                </a:path>
              </a:pathLst>
            </a:custGeom>
            <a:solidFill>
              <a:srgbClr val="7E9075"/>
            </a:solidFill>
          </p:spPr>
        </p:sp>
        <p:sp>
          <p:nvSpPr>
            <p:cNvPr id="5" name="TextBox 5"/>
            <p:cNvSpPr txBox="1"/>
            <p:nvPr/>
          </p:nvSpPr>
          <p:spPr>
            <a:xfrm>
              <a:off x="0" y="-66675"/>
              <a:ext cx="812800" cy="87947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9851385" y="1409700"/>
            <a:ext cx="6670160" cy="1018356"/>
          </a:xfrm>
          <a:prstGeom prst="rect">
            <a:avLst/>
          </a:prstGeom>
        </p:spPr>
        <p:txBody>
          <a:bodyPr wrap="square" lIns="0" tIns="0" rIns="0" bIns="0" rtlCol="0" anchor="t">
            <a:spAutoFit/>
          </a:bodyPr>
          <a:lstStyle/>
          <a:p>
            <a:pPr>
              <a:lnSpc>
                <a:spcPts val="7920"/>
              </a:lnSpc>
            </a:pPr>
            <a:r>
              <a:rPr lang="en-US" sz="7200" dirty="0">
                <a:solidFill>
                  <a:srgbClr val="FFFFFF"/>
                </a:solidFill>
                <a:latin typeface="Poppins Medium"/>
              </a:rPr>
              <a:t>REFERENCES</a:t>
            </a:r>
          </a:p>
        </p:txBody>
      </p:sp>
      <p:sp>
        <p:nvSpPr>
          <p:cNvPr id="10" name="TextBox 10"/>
          <p:cNvSpPr txBox="1"/>
          <p:nvPr/>
        </p:nvSpPr>
        <p:spPr>
          <a:xfrm>
            <a:off x="9851385" y="3314700"/>
            <a:ext cx="7592162" cy="4779193"/>
          </a:xfrm>
          <a:prstGeom prst="rect">
            <a:avLst/>
          </a:prstGeom>
        </p:spPr>
        <p:txBody>
          <a:bodyPr lIns="0" tIns="0" rIns="0" bIns="0" rtlCol="0" anchor="t">
            <a:spAutoFit/>
          </a:bodyPr>
          <a:lstStyle/>
          <a:p>
            <a:pPr marL="457200" indent="-457200">
              <a:lnSpc>
                <a:spcPts val="4745"/>
              </a:lnSpc>
              <a:buFont typeface="Arial" panose="020B0604020202020204" pitchFamily="34" charset="0"/>
              <a:buChar char="•"/>
            </a:pPr>
            <a:r>
              <a:rPr lang="en-US" sz="3200" dirty="0">
                <a:solidFill>
                  <a:srgbClr val="FFF8E9"/>
                </a:solidFill>
                <a:latin typeface="Assistant Regular"/>
                <a:hlinkClick r:id="rId2"/>
              </a:rPr>
              <a:t>https://www.hindawi.com/journals/cin/2022/2370190</a:t>
            </a:r>
            <a:endParaRPr lang="en-US" sz="3200" dirty="0">
              <a:solidFill>
                <a:srgbClr val="FFF8E9"/>
              </a:solidFill>
              <a:latin typeface="Assistant Regular"/>
            </a:endParaRPr>
          </a:p>
          <a:p>
            <a:pPr marL="457200" indent="-457200">
              <a:lnSpc>
                <a:spcPts val="4745"/>
              </a:lnSpc>
              <a:buFont typeface="Arial" panose="020B0604020202020204" pitchFamily="34" charset="0"/>
              <a:buChar char="•"/>
            </a:pPr>
            <a:r>
              <a:rPr lang="en-US" sz="3200" dirty="0">
                <a:solidFill>
                  <a:srgbClr val="FFF8E9"/>
                </a:solidFill>
                <a:latin typeface="Assistant Regular"/>
                <a:hlinkClick r:id="rId3"/>
              </a:rPr>
              <a:t>https://www.mayoclinic.org/diseases-conditions/melanoma</a:t>
            </a:r>
            <a:endParaRPr lang="en-US" sz="3200" dirty="0">
              <a:solidFill>
                <a:srgbClr val="FFF8E9"/>
              </a:solidFill>
              <a:latin typeface="Assistant Regular"/>
            </a:endParaRPr>
          </a:p>
          <a:p>
            <a:pPr marL="457200" indent="-457200">
              <a:lnSpc>
                <a:spcPts val="4745"/>
              </a:lnSpc>
              <a:buFont typeface="Arial" panose="020B0604020202020204" pitchFamily="34" charset="0"/>
              <a:buChar char="•"/>
            </a:pPr>
            <a:r>
              <a:rPr lang="en-US" sz="3200" dirty="0">
                <a:solidFill>
                  <a:srgbClr val="FFF8E9"/>
                </a:solidFill>
                <a:latin typeface="Assistant Regular"/>
                <a:hlinkClick r:id="rId4"/>
              </a:rPr>
              <a:t>https://www.researchgate.net/publication/334751850_Skin_Cancer_Detection_Using_Convolutional_Neural_Network</a:t>
            </a:r>
            <a:endParaRPr lang="en-US" sz="3200" dirty="0">
              <a:solidFill>
                <a:srgbClr val="FFF8E9"/>
              </a:solidFill>
              <a:latin typeface="Assistant Regular"/>
            </a:endParaRPr>
          </a:p>
          <a:p>
            <a:pPr marL="457200" indent="-457200">
              <a:lnSpc>
                <a:spcPts val="4745"/>
              </a:lnSpc>
              <a:buFont typeface="Arial" panose="020B0604020202020204" pitchFamily="34" charset="0"/>
              <a:buChar char="•"/>
            </a:pPr>
            <a:endParaRPr lang="en-US" sz="3200" dirty="0">
              <a:solidFill>
                <a:srgbClr val="FFF8E9"/>
              </a:solidFill>
              <a:latin typeface="Assistant Regular"/>
            </a:endParaRPr>
          </a:p>
        </p:txBody>
      </p:sp>
      <p:pic>
        <p:nvPicPr>
          <p:cNvPr id="2050" name="Picture 2" descr="In a Modern Laboratory Chief Research Scientist looks in a Microscope. |  Silverstein Foundation">
            <a:extLst>
              <a:ext uri="{FF2B5EF4-FFF2-40B4-BE49-F238E27FC236}">
                <a16:creationId xmlns:a16="http://schemas.microsoft.com/office/drawing/2014/main" id="{476241D9-8B73-36DE-BCE0-66500131C6D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024" y="2776080"/>
            <a:ext cx="8707462" cy="4897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509</Words>
  <Application>Microsoft Office PowerPoint</Application>
  <PresentationFormat>Custom</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Poppins</vt:lpstr>
      <vt:lpstr>Arial</vt:lpstr>
      <vt:lpstr>Calibri</vt:lpstr>
      <vt:lpstr>Poppins Medium</vt:lpstr>
      <vt:lpstr>Assistant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Interior Company Business Presentation </dc:title>
  <cp:lastModifiedBy>PRANAV SUMESH</cp:lastModifiedBy>
  <cp:revision>5</cp:revision>
  <dcterms:created xsi:type="dcterms:W3CDTF">2006-08-16T00:00:00Z</dcterms:created>
  <dcterms:modified xsi:type="dcterms:W3CDTF">2022-11-17T05:12:45Z</dcterms:modified>
  <dc:identifier>DAFSCE7tX-s</dc:identifier>
</cp:coreProperties>
</file>