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7"/>
  </p:notesMasterIdLst>
  <p:sldIdLst>
    <p:sldId id="266" r:id="rId3"/>
    <p:sldId id="256" r:id="rId4"/>
    <p:sldId id="297" r:id="rId5"/>
    <p:sldId id="277" r:id="rId6"/>
    <p:sldId id="299" r:id="rId7"/>
    <p:sldId id="278" r:id="rId8"/>
    <p:sldId id="306" r:id="rId9"/>
    <p:sldId id="300" r:id="rId10"/>
    <p:sldId id="301" r:id="rId11"/>
    <p:sldId id="302" r:id="rId12"/>
    <p:sldId id="303" r:id="rId13"/>
    <p:sldId id="296" r:id="rId14"/>
    <p:sldId id="305" r:id="rId15"/>
    <p:sldId id="304" r:id="rId16"/>
  </p:sldIdLst>
  <p:sldSz cx="9144000" cy="5143500" type="screen16x9"/>
  <p:notesSz cx="6858000" cy="9144000"/>
  <p:embeddedFontLst>
    <p:embeddedFont>
      <p:font typeface="Agency FB" panose="020B0503020202020204" pitchFamily="34" charset="0"/>
      <p:regular r:id="rId18"/>
      <p:bold r:id="rId19"/>
    </p:embeddedFont>
    <p:embeddedFont>
      <p:font typeface="Algerian" panose="04020705040A02060702" pitchFamily="82" charset="0"/>
      <p:regular r:id="rId20"/>
    </p:embeddedFont>
    <p:embeddedFont>
      <p:font typeface="Barlow" panose="00000500000000000000" pitchFamily="2" charset="0"/>
      <p:regular r:id="rId21"/>
      <p:bold r:id="rId22"/>
      <p:italic r:id="rId23"/>
      <p:boldItalic r:id="rId24"/>
    </p:embeddedFont>
    <p:embeddedFont>
      <p:font typeface="Informal Roman" panose="030604020304060B0204" pitchFamily="66" charset="0"/>
      <p:regular r:id="rId25"/>
    </p:embeddedFont>
    <p:embeddedFont>
      <p:font typeface="Lato" panose="020F0502020204030203" pitchFamily="3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Palace Script MT" panose="030303020206070C0B05" pitchFamily="66" charset="0"/>
      <p:italic r:id="rId34"/>
    </p:embeddedFont>
    <p:embeddedFont>
      <p:font typeface="Proxima Nova" panose="020B0604020202020204" charset="0"/>
      <p:regular r:id="rId35"/>
      <p:bold r:id="rId36"/>
      <p:italic r:id="rId37"/>
      <p:boldItalic r:id="rId38"/>
    </p:embeddedFont>
    <p:embeddedFont>
      <p:font typeface="Raleway Black" pitchFamily="2" charset="0"/>
      <p:bold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445FAB-5672-49B2-84E4-A906EA9A18AE}">
  <a:tblStyle styleId="{BC445FAB-5672-49B2-84E4-A906EA9A18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C2D865-A6F8-49D1-984B-F422A4239AE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02" autoAdjust="0"/>
  </p:normalViewPr>
  <p:slideViewPr>
    <p:cSldViewPr snapToGrid="0">
      <p:cViewPr>
        <p:scale>
          <a:sx n="75" d="100"/>
          <a:sy n="75" d="100"/>
        </p:scale>
        <p:origin x="1666" y="47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8680c3840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8680c3840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532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1284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0"/>
        <p:cNvGrpSpPr/>
        <p:nvPr/>
      </p:nvGrpSpPr>
      <p:grpSpPr>
        <a:xfrm>
          <a:off x="0" y="0"/>
          <a:ext cx="0" cy="0"/>
          <a:chOff x="0" y="0"/>
          <a:chExt cx="0" cy="0"/>
        </a:xfrm>
      </p:grpSpPr>
      <p:sp>
        <p:nvSpPr>
          <p:cNvPr id="10331" name="Google Shape;10331;g28433c280a3_3_10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2" name="Google Shape;10332;g28433c280a3_3_10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025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976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48a8c4e28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48a8c4e28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43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73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48a8c4e28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48a8c4e28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462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6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48a8c4e2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48a8c4e2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5013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13"/>
          </a:xfrm>
          <a:prstGeom prst="rect">
            <a:avLst/>
          </a:prstGeom>
          <a:noFill/>
          <a:ln>
            <a:noFill/>
          </a:ln>
        </p:spPr>
      </p:pic>
      <p:sp>
        <p:nvSpPr>
          <p:cNvPr id="10" name="Google Shape;10;p2"/>
          <p:cNvSpPr txBox="1">
            <a:spLocks noGrp="1"/>
          </p:cNvSpPr>
          <p:nvPr>
            <p:ph type="ctrTitle"/>
          </p:nvPr>
        </p:nvSpPr>
        <p:spPr>
          <a:xfrm>
            <a:off x="819150" y="2704825"/>
            <a:ext cx="4694400" cy="1032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3600" b="0">
                <a:latin typeface="Raleway Black"/>
                <a:ea typeface="Raleway Black"/>
                <a:cs typeface="Raleway Black"/>
                <a:sym typeface="Raleway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819150" y="3661575"/>
            <a:ext cx="4694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flipH="1">
            <a:off x="5731975" y="479449"/>
            <a:ext cx="2698800" cy="41346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492"/>
          </a:xfrm>
          <a:prstGeom prst="rect">
            <a:avLst/>
          </a:prstGeom>
          <a:noFill/>
          <a:ln>
            <a:noFill/>
          </a:ln>
        </p:spPr>
      </p:pic>
      <p:sp>
        <p:nvSpPr>
          <p:cNvPr id="39" name="Google Shape;39;p8"/>
          <p:cNvSpPr txBox="1">
            <a:spLocks noGrp="1"/>
          </p:cNvSpPr>
          <p:nvPr>
            <p:ph type="title"/>
          </p:nvPr>
        </p:nvSpPr>
        <p:spPr>
          <a:xfrm>
            <a:off x="3922675" y="1320875"/>
            <a:ext cx="4508100" cy="16017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400"/>
              <a:buFont typeface="Raleway Black"/>
              <a:buNone/>
              <a:defRPr sz="3400" b="0">
                <a:latin typeface="Raleway Black"/>
                <a:ea typeface="Raleway Black"/>
                <a:cs typeface="Raleway Black"/>
                <a:sym typeface="Raleway Black"/>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a:spLocks noGrp="1"/>
          </p:cNvSpPr>
          <p:nvPr>
            <p:ph type="pic" idx="2"/>
          </p:nvPr>
        </p:nvSpPr>
        <p:spPr>
          <a:xfrm>
            <a:off x="713225" y="539500"/>
            <a:ext cx="2760600" cy="4064400"/>
          </a:xfrm>
          <a:prstGeom prst="rect">
            <a:avLst/>
          </a:prstGeom>
          <a:noFill/>
          <a:ln>
            <a:noFill/>
          </a:ln>
        </p:spPr>
      </p:sp>
      <p:sp>
        <p:nvSpPr>
          <p:cNvPr id="41" name="Google Shape;41;p8"/>
          <p:cNvSpPr/>
          <p:nvPr/>
        </p:nvSpPr>
        <p:spPr>
          <a:xfrm>
            <a:off x="3473825" y="539500"/>
            <a:ext cx="180300" cy="180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pic>
        <p:nvPicPr>
          <p:cNvPr id="43" name="Google Shape;43;p9"/>
          <p:cNvPicPr preferRelativeResize="0"/>
          <p:nvPr/>
        </p:nvPicPr>
        <p:blipFill>
          <a:blip r:embed="rId2">
            <a:alphaModFix/>
          </a:blip>
          <a:stretch>
            <a:fillRect/>
          </a:stretch>
        </p:blipFill>
        <p:spPr>
          <a:xfrm flipH="1">
            <a:off x="0" y="-50"/>
            <a:ext cx="9144000" cy="5143484"/>
          </a:xfrm>
          <a:prstGeom prst="rect">
            <a:avLst/>
          </a:prstGeom>
          <a:noFill/>
          <a:ln>
            <a:noFill/>
          </a:ln>
        </p:spPr>
      </p:pic>
      <p:sp>
        <p:nvSpPr>
          <p:cNvPr id="44" name="Google Shape;44;p9"/>
          <p:cNvSpPr txBox="1">
            <a:spLocks noGrp="1"/>
          </p:cNvSpPr>
          <p:nvPr>
            <p:ph type="title"/>
          </p:nvPr>
        </p:nvSpPr>
        <p:spPr>
          <a:xfrm>
            <a:off x="713225" y="1692975"/>
            <a:ext cx="4435200" cy="1086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9"/>
          <p:cNvSpPr txBox="1">
            <a:spLocks noGrp="1"/>
          </p:cNvSpPr>
          <p:nvPr>
            <p:ph type="subTitle" idx="1"/>
          </p:nvPr>
        </p:nvSpPr>
        <p:spPr>
          <a:xfrm>
            <a:off x="713225" y="2779350"/>
            <a:ext cx="44352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Barlow"/>
              <a:buNone/>
              <a:defRPr sz="1400">
                <a:latin typeface="Barlow"/>
                <a:ea typeface="Barlow"/>
                <a:cs typeface="Barlow"/>
                <a:sym typeface="Barlow"/>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6" name="Google Shape;46;p9"/>
          <p:cNvSpPr>
            <a:spLocks noGrp="1"/>
          </p:cNvSpPr>
          <p:nvPr>
            <p:ph type="pic" idx="2"/>
          </p:nvPr>
        </p:nvSpPr>
        <p:spPr>
          <a:xfrm>
            <a:off x="5513975" y="539500"/>
            <a:ext cx="2760600" cy="4064400"/>
          </a:xfrm>
          <a:prstGeom prst="rect">
            <a:avLst/>
          </a:prstGeom>
          <a:noFill/>
          <a:ln>
            <a:noFill/>
          </a:ln>
        </p:spPr>
      </p:sp>
      <p:sp>
        <p:nvSpPr>
          <p:cNvPr id="47" name="Google Shape;47;p9"/>
          <p:cNvSpPr/>
          <p:nvPr/>
        </p:nvSpPr>
        <p:spPr>
          <a:xfrm>
            <a:off x="5333675" y="539500"/>
            <a:ext cx="180300" cy="180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a:spLocks noGrp="1"/>
          </p:cNvSpPr>
          <p:nvPr>
            <p:ph type="pic" idx="2"/>
          </p:nvPr>
        </p:nvSpPr>
        <p:spPr>
          <a:xfrm>
            <a:off x="-50" y="0"/>
            <a:ext cx="9144000" cy="5143500"/>
          </a:xfrm>
          <a:prstGeom prst="rect">
            <a:avLst/>
          </a:prstGeom>
          <a:noFill/>
          <a:ln>
            <a:noFill/>
          </a:ln>
        </p:spPr>
      </p:sp>
      <p:sp>
        <p:nvSpPr>
          <p:cNvPr id="50" name="Google Shape;50;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500"/>
              <a:buNone/>
              <a:defRPr sz="2400" b="0">
                <a:latin typeface="Raleway Black"/>
                <a:ea typeface="Raleway Black"/>
                <a:cs typeface="Raleway Black"/>
                <a:sym typeface="Raleway Black"/>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79"/>
        <p:cNvGrpSpPr/>
        <p:nvPr/>
      </p:nvGrpSpPr>
      <p:grpSpPr>
        <a:xfrm>
          <a:off x="0" y="0"/>
          <a:ext cx="0" cy="0"/>
          <a:chOff x="0" y="0"/>
          <a:chExt cx="0" cy="0"/>
        </a:xfrm>
      </p:grpSpPr>
      <p:pic>
        <p:nvPicPr>
          <p:cNvPr id="80" name="Google Shape;80;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81" name="Google Shape;81;p15"/>
          <p:cNvSpPr txBox="1">
            <a:spLocks noGrp="1"/>
          </p:cNvSpPr>
          <p:nvPr>
            <p:ph type="subTitle" idx="1"/>
          </p:nvPr>
        </p:nvSpPr>
        <p:spPr>
          <a:xfrm>
            <a:off x="713225" y="1137075"/>
            <a:ext cx="7739700" cy="138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Char char="●"/>
              <a:defRPr>
                <a:latin typeface="Barlow"/>
                <a:ea typeface="Barlow"/>
                <a:cs typeface="Barlow"/>
                <a:sym typeface="Barlow"/>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82" name="Google Shape;8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b="0">
                <a:latin typeface="Raleway Black"/>
                <a:ea typeface="Raleway Black"/>
                <a:cs typeface="Raleway Black"/>
                <a:sym typeface="Raleway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83"/>
        <p:cNvGrpSpPr/>
        <p:nvPr/>
      </p:nvGrpSpPr>
      <p:grpSpPr>
        <a:xfrm>
          <a:off x="0" y="0"/>
          <a:ext cx="0" cy="0"/>
          <a:chOff x="0" y="0"/>
          <a:chExt cx="0" cy="0"/>
        </a:xfrm>
      </p:grpSpPr>
      <p:pic>
        <p:nvPicPr>
          <p:cNvPr id="84" name="Google Shape;84;p16"/>
          <p:cNvPicPr preferRelativeResize="0"/>
          <p:nvPr/>
        </p:nvPicPr>
        <p:blipFill>
          <a:blip r:embed="rId2">
            <a:alphaModFix/>
          </a:blip>
          <a:stretch>
            <a:fillRect/>
          </a:stretch>
        </p:blipFill>
        <p:spPr>
          <a:xfrm flipH="1">
            <a:off x="2375" y="0"/>
            <a:ext cx="9144000" cy="5143500"/>
          </a:xfrm>
          <a:prstGeom prst="rect">
            <a:avLst/>
          </a:prstGeom>
          <a:noFill/>
          <a:ln>
            <a:noFill/>
          </a:ln>
        </p:spPr>
      </p:pic>
      <p:sp>
        <p:nvSpPr>
          <p:cNvPr id="85" name="Google Shape;85;p16"/>
          <p:cNvSpPr txBox="1">
            <a:spLocks noGrp="1"/>
          </p:cNvSpPr>
          <p:nvPr>
            <p:ph type="subTitle" idx="1"/>
          </p:nvPr>
        </p:nvSpPr>
        <p:spPr>
          <a:xfrm>
            <a:off x="2097725" y="1137075"/>
            <a:ext cx="6355200" cy="31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Font typeface="Arial"/>
              <a:buChar char="●"/>
              <a:defRPr>
                <a:latin typeface="Barlow"/>
                <a:ea typeface="Barlow"/>
                <a:cs typeface="Barlow"/>
                <a:sym typeface="Barlow"/>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sp>
        <p:nvSpPr>
          <p:cNvPr id="86" name="Google Shape;8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b="0">
                <a:latin typeface="Raleway Black"/>
                <a:ea typeface="Raleway Black"/>
                <a:cs typeface="Raleway Black"/>
                <a:sym typeface="Raleway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
        <p:cNvGrpSpPr/>
        <p:nvPr/>
      </p:nvGrpSpPr>
      <p:grpSpPr>
        <a:xfrm>
          <a:off x="0" y="0"/>
          <a:ext cx="0" cy="0"/>
          <a:chOff x="0" y="0"/>
          <a:chExt cx="0" cy="0"/>
        </a:xfrm>
      </p:grpSpPr>
      <p:pic>
        <p:nvPicPr>
          <p:cNvPr id="138" name="Google Shape;138;p24"/>
          <p:cNvPicPr preferRelativeResize="0"/>
          <p:nvPr/>
        </p:nvPicPr>
        <p:blipFill>
          <a:blip r:embed="rId2">
            <a:alphaModFix/>
          </a:blip>
          <a:stretch>
            <a:fillRect/>
          </a:stretch>
        </p:blipFill>
        <p:spPr>
          <a:xfrm>
            <a:off x="0" y="0"/>
            <a:ext cx="9144000" cy="514349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9"/>
        <p:cNvGrpSpPr/>
        <p:nvPr/>
      </p:nvGrpSpPr>
      <p:grpSpPr>
        <a:xfrm>
          <a:off x="0" y="0"/>
          <a:ext cx="0" cy="0"/>
          <a:chOff x="0" y="0"/>
          <a:chExt cx="0" cy="0"/>
        </a:xfrm>
      </p:grpSpPr>
      <p:pic>
        <p:nvPicPr>
          <p:cNvPr id="140" name="Google Shape;140;p25"/>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Raleway Black"/>
              <a:buNone/>
              <a:defRPr sz="25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61" r:id="rId6"/>
    <p:sldLayoutId id="2147483662"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3" name="Google Shape;143;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pxhere.com/zh/photo/47773" TargetMode="Externa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9"/>
          <p:cNvPicPr preferRelativeResize="0">
            <a:picLocks noGrp="1"/>
          </p:cNvPicPr>
          <p:nvPr>
            <p:ph type="pic" idx="2"/>
          </p:nvPr>
        </p:nvPicPr>
        <p:blipFill rotWithShape="1">
          <a:blip r:embed="rId3">
            <a:alphaModFix/>
          </a:blip>
          <a:srcRect t="7862" b="7862"/>
          <a:stretch/>
        </p:blipFill>
        <p:spPr>
          <a:xfrm>
            <a:off x="-50" y="0"/>
            <a:ext cx="9144003" cy="5143502"/>
          </a:xfrm>
          <a:prstGeom prst="rect">
            <a:avLst/>
          </a:prstGeom>
        </p:spPr>
      </p:pic>
      <p:sp>
        <p:nvSpPr>
          <p:cNvPr id="275" name="Google Shape;275;p39"/>
          <p:cNvSpPr txBox="1">
            <a:spLocks noGrp="1"/>
          </p:cNvSpPr>
          <p:nvPr>
            <p:ph type="title"/>
          </p:nvPr>
        </p:nvSpPr>
        <p:spPr>
          <a:xfrm>
            <a:off x="720000" y="40144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pic>
        <p:nvPicPr>
          <p:cNvPr id="2" name="Picture 1">
            <a:extLst>
              <a:ext uri="{FF2B5EF4-FFF2-40B4-BE49-F238E27FC236}">
                <a16:creationId xmlns:a16="http://schemas.microsoft.com/office/drawing/2014/main" id="{069E2832-8E1A-C5B1-6756-BA7B5A5FB20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 y="0"/>
            <a:ext cx="9144003" cy="5143500"/>
          </a:xfrm>
          <a:prstGeom prst="rect">
            <a:avLst/>
          </a:prstGeom>
        </p:spPr>
      </p:pic>
      <p:sp>
        <p:nvSpPr>
          <p:cNvPr id="4" name="TextBox 3">
            <a:extLst>
              <a:ext uri="{FF2B5EF4-FFF2-40B4-BE49-F238E27FC236}">
                <a16:creationId xmlns:a16="http://schemas.microsoft.com/office/drawing/2014/main" id="{B36C435E-089C-5CE8-3DAC-3C0F98160A92}"/>
              </a:ext>
            </a:extLst>
          </p:cNvPr>
          <p:cNvSpPr txBox="1"/>
          <p:nvPr/>
        </p:nvSpPr>
        <p:spPr>
          <a:xfrm>
            <a:off x="934607" y="2358778"/>
            <a:ext cx="618666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72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DORMEASE</a:t>
            </a:r>
          </a:p>
        </p:txBody>
      </p:sp>
      <p:sp>
        <p:nvSpPr>
          <p:cNvPr id="6" name="TextBox 5">
            <a:extLst>
              <a:ext uri="{FF2B5EF4-FFF2-40B4-BE49-F238E27FC236}">
                <a16:creationId xmlns:a16="http://schemas.microsoft.com/office/drawing/2014/main" id="{510BE8FD-B761-DBB7-99BF-AFC3E41FC967}"/>
              </a:ext>
            </a:extLst>
          </p:cNvPr>
          <p:cNvSpPr txBox="1"/>
          <p:nvPr/>
        </p:nvSpPr>
        <p:spPr>
          <a:xfrm>
            <a:off x="1102489" y="4014448"/>
            <a:ext cx="618666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Informal Roman" panose="030604020304060B0204" pitchFamily="66" charset="0"/>
                <a:ea typeface="+mn-ea"/>
                <a:cs typeface="+mn-cs"/>
              </a:rPr>
              <a:t>“Explore Wisdom Stay Relax”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API DESIGN</a:t>
            </a:r>
            <a:endParaRPr dirty="0"/>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0" indent="0">
              <a:buNone/>
            </a:pP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sp>
        <p:nvSpPr>
          <p:cNvPr id="3" name="TextBox 2">
            <a:extLst>
              <a:ext uri="{FF2B5EF4-FFF2-40B4-BE49-F238E27FC236}">
                <a16:creationId xmlns:a16="http://schemas.microsoft.com/office/drawing/2014/main" id="{40BF006D-58E3-743D-58FF-87A82CFC50F8}"/>
              </a:ext>
            </a:extLst>
          </p:cNvPr>
          <p:cNvSpPr txBox="1"/>
          <p:nvPr/>
        </p:nvSpPr>
        <p:spPr>
          <a:xfrm>
            <a:off x="3091728" y="856529"/>
            <a:ext cx="5822894" cy="449353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v"/>
            </a:pPr>
            <a:r>
              <a:rPr lang="en-US" sz="1600" b="1" dirty="0">
                <a:solidFill>
                  <a:schemeClr val="tx1"/>
                </a:solidFill>
              </a:rPr>
              <a:t>Authentication and Authorization</a:t>
            </a:r>
            <a:r>
              <a:rPr lang="en-US" sz="1600" dirty="0">
                <a:solidFill>
                  <a:schemeClr val="tx1"/>
                </a:solidFill>
              </a:rPr>
              <a:t>: Implement secure methods for users to authenticate and authorize access to the API endpoints, ensuring that only authorized users can make bookings.</a:t>
            </a:r>
          </a:p>
          <a:p>
            <a:pPr marL="285750" indent="-285750">
              <a:buClr>
                <a:schemeClr val="accent1">
                  <a:lumMod val="75000"/>
                </a:schemeClr>
              </a:buClr>
              <a:buFont typeface="Wingdings" panose="05000000000000000000" pitchFamily="2" charset="2"/>
              <a:buChar char="v"/>
            </a:pPr>
            <a:r>
              <a:rPr lang="en-US" sz="1600" b="1" dirty="0">
                <a:solidFill>
                  <a:schemeClr val="tx1"/>
                </a:solidFill>
              </a:rPr>
              <a:t>Endpoints for CRUD Operations</a:t>
            </a:r>
            <a:r>
              <a:rPr lang="en-US" sz="1600" dirty="0">
                <a:solidFill>
                  <a:schemeClr val="tx1"/>
                </a:solidFill>
              </a:rPr>
              <a:t>: Create endpoints for users to perform CRUD (Create, Read, Update, Delete) operations on booking resources</a:t>
            </a:r>
            <a:r>
              <a:rPr lang="en-US" dirty="0">
                <a:solidFill>
                  <a:schemeClr val="tx1"/>
                </a:solidFill>
              </a:rPr>
              <a:t>.</a:t>
            </a:r>
          </a:p>
          <a:p>
            <a:pPr marL="285750" indent="-285750">
              <a:buClr>
                <a:schemeClr val="accent1">
                  <a:lumMod val="75000"/>
                </a:schemeClr>
              </a:buClr>
              <a:buFont typeface="Wingdings" panose="05000000000000000000" pitchFamily="2" charset="2"/>
              <a:buChar char="v"/>
            </a:pPr>
            <a:r>
              <a:rPr lang="en-US" sz="1600" b="1" dirty="0">
                <a:solidFill>
                  <a:schemeClr val="tx1"/>
                </a:solidFill>
              </a:rPr>
              <a:t>Validation</a:t>
            </a:r>
            <a:r>
              <a:rPr lang="en-US" sz="1600" dirty="0">
                <a:solidFill>
                  <a:schemeClr val="tx1"/>
                </a:solidFill>
              </a:rPr>
              <a:t>: Implement validation to ensure that data sent to the API is valid and meets specified criteria. For instance, validate input such as date/time format, availability, and user permissions.</a:t>
            </a:r>
          </a:p>
          <a:p>
            <a:pPr marL="285750" indent="-285750">
              <a:buClr>
                <a:schemeClr val="accent1">
                  <a:lumMod val="75000"/>
                </a:schemeClr>
              </a:buClr>
              <a:buFont typeface="Wingdings" panose="05000000000000000000" pitchFamily="2" charset="2"/>
              <a:buChar char="v"/>
            </a:pPr>
            <a:r>
              <a:rPr lang="en-US" sz="1600" b="1" dirty="0">
                <a:solidFill>
                  <a:schemeClr val="tx1"/>
                </a:solidFill>
              </a:rPr>
              <a:t>Search and Filtering</a:t>
            </a:r>
            <a:r>
              <a:rPr lang="en-US" sz="1600" dirty="0">
                <a:solidFill>
                  <a:schemeClr val="tx1"/>
                </a:solidFill>
              </a:rPr>
              <a:t>: Allow users to search for bookings based on various criteria such as date, location, user ID, etc.</a:t>
            </a:r>
          </a:p>
          <a:p>
            <a:pPr marL="285750" indent="-285750">
              <a:buClr>
                <a:schemeClr val="accent1">
                  <a:lumMod val="75000"/>
                </a:schemeClr>
              </a:buClr>
              <a:buFont typeface="Wingdings" panose="05000000000000000000" pitchFamily="2" charset="2"/>
              <a:buChar char="v"/>
            </a:pPr>
            <a:r>
              <a:rPr lang="en-US" sz="1600" b="1" dirty="0">
                <a:solidFill>
                  <a:schemeClr val="tx1"/>
                </a:solidFill>
              </a:rPr>
              <a:t>Error Handling</a:t>
            </a:r>
            <a:r>
              <a:rPr lang="en-US" sz="1600" dirty="0">
                <a:solidFill>
                  <a:schemeClr val="tx1"/>
                </a:solidFill>
              </a:rPr>
              <a:t>: Provide clear error messages and appropriate HTTP status codes for different error scenarios to help developers troubleshoot issues efficiently.</a:t>
            </a:r>
          </a:p>
          <a:p>
            <a:pPr marL="285750" indent="-285750">
              <a:buClr>
                <a:schemeClr val="accent1">
                  <a:lumMod val="75000"/>
                </a:schemeClr>
              </a:buClr>
              <a:buFont typeface="Wingdings" panose="05000000000000000000" pitchFamily="2" charset="2"/>
              <a:buChar char="v"/>
            </a:pPr>
            <a:endParaRPr lang="en-IN" dirty="0">
              <a:solidFill>
                <a:schemeClr val="tx1"/>
              </a:solidFill>
            </a:endParaRPr>
          </a:p>
        </p:txBody>
      </p:sp>
      <p:pic>
        <p:nvPicPr>
          <p:cNvPr id="4" name="Picture 3">
            <a:extLst>
              <a:ext uri="{FF2B5EF4-FFF2-40B4-BE49-F238E27FC236}">
                <a16:creationId xmlns:a16="http://schemas.microsoft.com/office/drawing/2014/main" id="{83FBDA13-9FE2-8037-42FD-5A6058C6BCAA}"/>
              </a:ext>
            </a:extLst>
          </p:cNvPr>
          <p:cNvPicPr>
            <a:picLocks noChangeAspect="1"/>
          </p:cNvPicPr>
          <p:nvPr/>
        </p:nvPicPr>
        <p:blipFill>
          <a:blip r:embed="rId4"/>
          <a:stretch>
            <a:fillRect/>
          </a:stretch>
        </p:blipFill>
        <p:spPr>
          <a:xfrm>
            <a:off x="229378" y="1017725"/>
            <a:ext cx="2800350" cy="3471557"/>
          </a:xfrm>
          <a:prstGeom prst="rect">
            <a:avLst/>
          </a:prstGeom>
        </p:spPr>
      </p:pic>
    </p:spTree>
    <p:extLst>
      <p:ext uri="{BB962C8B-B14F-4D97-AF65-F5344CB8AC3E}">
        <p14:creationId xmlns:p14="http://schemas.microsoft.com/office/powerpoint/2010/main" val="57581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748924" y="17700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&amp; VALIDATION</a:t>
            </a:r>
            <a:endParaRPr dirty="0"/>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0" indent="0">
              <a:buNone/>
            </a:pP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sp>
        <p:nvSpPr>
          <p:cNvPr id="3" name="TextBox 2">
            <a:extLst>
              <a:ext uri="{FF2B5EF4-FFF2-40B4-BE49-F238E27FC236}">
                <a16:creationId xmlns:a16="http://schemas.microsoft.com/office/drawing/2014/main" id="{40BF006D-58E3-743D-58FF-87A82CFC50F8}"/>
              </a:ext>
            </a:extLst>
          </p:cNvPr>
          <p:cNvSpPr txBox="1"/>
          <p:nvPr/>
        </p:nvSpPr>
        <p:spPr>
          <a:xfrm>
            <a:off x="348526" y="878827"/>
            <a:ext cx="8193590" cy="4770537"/>
          </a:xfrm>
          <a:prstGeom prst="rect">
            <a:avLst/>
          </a:prstGeom>
          <a:noFill/>
        </p:spPr>
        <p:txBody>
          <a:bodyPr wrap="square" rtlCol="0">
            <a:spAutoFit/>
          </a:bodyPr>
          <a:lstStyle/>
          <a:p>
            <a:pPr>
              <a:buClr>
                <a:schemeClr val="accent1">
                  <a:lumMod val="75000"/>
                </a:schemeClr>
              </a:buClr>
            </a:pPr>
            <a:r>
              <a:rPr lang="en-IN" sz="1600" b="1" dirty="0">
                <a:solidFill>
                  <a:schemeClr val="tx1"/>
                </a:solidFill>
              </a:rPr>
              <a:t>BACKEND</a:t>
            </a:r>
          </a:p>
          <a:p>
            <a:pPr>
              <a:buClr>
                <a:schemeClr val="accent1">
                  <a:lumMod val="75000"/>
                </a:schemeClr>
              </a:buClr>
            </a:pPr>
            <a:endParaRPr lang="en-IN" sz="1600" b="1" dirty="0">
              <a:solidFill>
                <a:schemeClr val="tx1"/>
              </a:solidFill>
            </a:endParaRPr>
          </a:p>
          <a:p>
            <a:pPr marL="285750" indent="-285750">
              <a:buClr>
                <a:schemeClr val="accent1">
                  <a:lumMod val="75000"/>
                </a:schemeClr>
              </a:buClr>
              <a:buFont typeface="Wingdings" panose="05000000000000000000" pitchFamily="2" charset="2"/>
              <a:buChar char="v"/>
            </a:pPr>
            <a:r>
              <a:rPr lang="en-US" sz="1600" dirty="0">
                <a:solidFill>
                  <a:schemeClr val="tx1"/>
                </a:solidFill>
              </a:rPr>
              <a:t>Unit Testing: Test individual functions, modules, and routes using frameworks like Mocha, Jest, or Jasmine.</a:t>
            </a:r>
            <a:endParaRPr lang="en-IN" sz="1600" b="1" dirty="0">
              <a:solidFill>
                <a:schemeClr val="tx1"/>
              </a:solidFill>
            </a:endParaRPr>
          </a:p>
          <a:p>
            <a:pPr marL="285750" indent="-285750">
              <a:buClr>
                <a:schemeClr val="accent1">
                  <a:lumMod val="75000"/>
                </a:schemeClr>
              </a:buClr>
              <a:buFont typeface="Wingdings" panose="05000000000000000000" pitchFamily="2" charset="2"/>
              <a:buChar char="v"/>
            </a:pPr>
            <a:r>
              <a:rPr lang="en-US" sz="1600" dirty="0">
                <a:solidFill>
                  <a:schemeClr val="tx1"/>
                </a:solidFill>
              </a:rPr>
              <a:t>Integration Testing: Verify interactions between different components/modules of the backend, including database interactions.</a:t>
            </a:r>
            <a:endParaRPr lang="en-US" sz="1600" b="1" dirty="0">
              <a:solidFill>
                <a:schemeClr val="tx1"/>
              </a:solidFill>
            </a:endParaRPr>
          </a:p>
          <a:p>
            <a:pPr marL="285750" indent="-285750">
              <a:buClr>
                <a:schemeClr val="accent1">
                  <a:lumMod val="75000"/>
                </a:schemeClr>
              </a:buClr>
              <a:buFont typeface="Wingdings" panose="05000000000000000000" pitchFamily="2" charset="2"/>
              <a:buChar char="v"/>
            </a:pPr>
            <a:r>
              <a:rPr lang="en-US" sz="1600" dirty="0">
                <a:solidFill>
                  <a:schemeClr val="tx1"/>
                </a:solidFill>
              </a:rPr>
              <a:t>API Testing: Use tools like Postman or Newman to test API endpoints for expected behavior, responses, and error handling.</a:t>
            </a:r>
          </a:p>
          <a:p>
            <a:pPr>
              <a:buClr>
                <a:schemeClr val="accent1">
                  <a:lumMod val="75000"/>
                </a:schemeClr>
              </a:buClr>
            </a:pPr>
            <a:endParaRPr lang="en-US" sz="1600" dirty="0">
              <a:solidFill>
                <a:schemeClr val="tx1"/>
              </a:solidFill>
            </a:endParaRPr>
          </a:p>
          <a:p>
            <a:pPr>
              <a:buClr>
                <a:schemeClr val="accent1">
                  <a:lumMod val="75000"/>
                </a:schemeClr>
              </a:buClr>
            </a:pPr>
            <a:r>
              <a:rPr lang="en-US" sz="1600" b="1" dirty="0">
                <a:solidFill>
                  <a:schemeClr val="tx1"/>
                </a:solidFill>
              </a:rPr>
              <a:t>FRONTEND</a:t>
            </a:r>
          </a:p>
          <a:p>
            <a:pPr>
              <a:buClr>
                <a:schemeClr val="accent1">
                  <a:lumMod val="75000"/>
                </a:schemeClr>
              </a:buClr>
            </a:pPr>
            <a:endParaRPr lang="en-US" sz="1600" b="1" dirty="0">
              <a:solidFill>
                <a:schemeClr val="tx1"/>
              </a:solidFill>
            </a:endParaRPr>
          </a:p>
          <a:p>
            <a:pPr marL="285750" indent="-285750">
              <a:buClr>
                <a:schemeClr val="accent1">
                  <a:lumMod val="75000"/>
                </a:schemeClr>
              </a:buClr>
              <a:buFont typeface="Wingdings" panose="05000000000000000000" pitchFamily="2" charset="2"/>
              <a:buChar char="v"/>
            </a:pPr>
            <a:r>
              <a:rPr lang="en-US" sz="1600" dirty="0">
                <a:solidFill>
                  <a:schemeClr val="tx1"/>
                </a:solidFill>
              </a:rPr>
              <a:t>Unit Testing: Test React components in isolation using tools like Jest and React Testing Library.</a:t>
            </a:r>
          </a:p>
          <a:p>
            <a:pPr marL="285750" indent="-285750">
              <a:buClr>
                <a:schemeClr val="accent1">
                  <a:lumMod val="75000"/>
                </a:schemeClr>
              </a:buClr>
              <a:buFont typeface="Wingdings" panose="05000000000000000000" pitchFamily="2" charset="2"/>
              <a:buChar char="v"/>
            </a:pPr>
            <a:r>
              <a:rPr lang="en-US" sz="1600" dirty="0">
                <a:solidFill>
                  <a:schemeClr val="tx1"/>
                </a:solidFill>
              </a:rPr>
              <a:t>Integration Testing: Verify interactions between components, including state management and data flow.</a:t>
            </a:r>
          </a:p>
          <a:p>
            <a:pPr marL="285750" indent="-285750">
              <a:buClr>
                <a:schemeClr val="accent1">
                  <a:lumMod val="75000"/>
                </a:schemeClr>
              </a:buClr>
              <a:buFont typeface="Wingdings" panose="05000000000000000000" pitchFamily="2" charset="2"/>
              <a:buChar char="v"/>
            </a:pPr>
            <a:r>
              <a:rPr lang="en-US" sz="1600" dirty="0">
                <a:solidFill>
                  <a:schemeClr val="tx1"/>
                </a:solidFill>
              </a:rPr>
              <a:t>UI Testing: Use tools like Cypress or Selenium for end-to-end testing to simulate user interactions and validate the user interface.</a:t>
            </a:r>
          </a:p>
          <a:p>
            <a:pPr marL="285750" indent="-285750">
              <a:buClr>
                <a:schemeClr val="accent1">
                  <a:lumMod val="75000"/>
                </a:schemeClr>
              </a:buClr>
              <a:buFont typeface="Wingdings" panose="05000000000000000000" pitchFamily="2" charset="2"/>
              <a:buChar char="v"/>
            </a:pPr>
            <a:endParaRPr lang="en-US" sz="1600" b="1" dirty="0">
              <a:solidFill>
                <a:schemeClr val="tx1"/>
              </a:solidFill>
            </a:endParaRPr>
          </a:p>
          <a:p>
            <a:pPr marL="285750" indent="-285750">
              <a:buClr>
                <a:schemeClr val="accent1">
                  <a:lumMod val="75000"/>
                </a:schemeClr>
              </a:buClr>
              <a:buFont typeface="Wingdings" panose="05000000000000000000" pitchFamily="2" charset="2"/>
              <a:buChar char="v"/>
            </a:pPr>
            <a:endParaRPr lang="en-IN" sz="1600" b="1" dirty="0">
              <a:solidFill>
                <a:schemeClr val="tx1"/>
              </a:solidFill>
            </a:endParaRPr>
          </a:p>
        </p:txBody>
      </p:sp>
    </p:spTree>
    <p:extLst>
      <p:ext uri="{BB962C8B-B14F-4D97-AF65-F5344CB8AC3E}">
        <p14:creationId xmlns:p14="http://schemas.microsoft.com/office/powerpoint/2010/main" val="132171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333"/>
        <p:cNvGrpSpPr/>
        <p:nvPr/>
      </p:nvGrpSpPr>
      <p:grpSpPr>
        <a:xfrm>
          <a:off x="0" y="0"/>
          <a:ext cx="0" cy="0"/>
          <a:chOff x="0" y="0"/>
          <a:chExt cx="0" cy="0"/>
        </a:xfrm>
      </p:grpSpPr>
      <p:sp>
        <p:nvSpPr>
          <p:cNvPr id="7" name="TextBox 6">
            <a:extLst>
              <a:ext uri="{FF2B5EF4-FFF2-40B4-BE49-F238E27FC236}">
                <a16:creationId xmlns:a16="http://schemas.microsoft.com/office/drawing/2014/main" id="{B797EB49-094B-3B12-D95F-B002CFBE29CF}"/>
              </a:ext>
            </a:extLst>
          </p:cNvPr>
          <p:cNvSpPr txBox="1"/>
          <p:nvPr/>
        </p:nvSpPr>
        <p:spPr>
          <a:xfrm>
            <a:off x="763929" y="798653"/>
            <a:ext cx="3808071" cy="1815882"/>
          </a:xfrm>
          <a:prstGeom prst="rect">
            <a:avLst/>
          </a:prstGeom>
          <a:noFill/>
        </p:spPr>
        <p:txBody>
          <a:bodyPr wrap="square" rtlCol="0">
            <a:spAutoFit/>
          </a:bodyPr>
          <a:lstStyle/>
          <a:p>
            <a:pPr marL="285750" indent="-285750">
              <a:buClr>
                <a:schemeClr val="tx1">
                  <a:lumMod val="50000"/>
                  <a:lumOff val="50000"/>
                </a:schemeClr>
              </a:buClr>
              <a:buFont typeface="Wingdings" panose="05000000000000000000" pitchFamily="2" charset="2"/>
              <a:buChar char="v"/>
            </a:pPr>
            <a:r>
              <a:rPr lang="en-US" dirty="0">
                <a:solidFill>
                  <a:schemeClr val="bg1"/>
                </a:solidFill>
              </a:rPr>
              <a:t>Unit Testing: Test database interactions and queries using mock databases or in-memory databases like MongoDB Memory Server</a:t>
            </a:r>
            <a:r>
              <a:rPr lang="en-US" dirty="0"/>
              <a:t>.</a:t>
            </a:r>
          </a:p>
          <a:p>
            <a:pPr marL="285750" indent="-285750">
              <a:buClr>
                <a:schemeClr val="tx1">
                  <a:lumMod val="50000"/>
                  <a:lumOff val="50000"/>
                </a:schemeClr>
              </a:buClr>
              <a:buFont typeface="Wingdings" panose="05000000000000000000" pitchFamily="2" charset="2"/>
              <a:buChar char="v"/>
            </a:pPr>
            <a:r>
              <a:rPr lang="en-US" dirty="0">
                <a:solidFill>
                  <a:schemeClr val="bg1"/>
                </a:solidFill>
              </a:rPr>
              <a:t>Integration Testing: Verify the integration between the application and the actual MongoDB database, ensuring proper data storage and retrieval</a:t>
            </a:r>
            <a:r>
              <a:rPr lang="en-US" dirty="0"/>
              <a:t>.</a:t>
            </a:r>
            <a:endParaRPr lang="en-IN" dirty="0"/>
          </a:p>
        </p:txBody>
      </p:sp>
      <p:sp>
        <p:nvSpPr>
          <p:cNvPr id="9" name="TextBox 8">
            <a:extLst>
              <a:ext uri="{FF2B5EF4-FFF2-40B4-BE49-F238E27FC236}">
                <a16:creationId xmlns:a16="http://schemas.microsoft.com/office/drawing/2014/main" id="{FC9F91B5-6EB5-BA5D-4298-94751C069A69}"/>
              </a:ext>
            </a:extLst>
          </p:cNvPr>
          <p:cNvSpPr txBox="1"/>
          <p:nvPr/>
        </p:nvSpPr>
        <p:spPr>
          <a:xfrm>
            <a:off x="763929" y="386409"/>
            <a:ext cx="2419109" cy="338554"/>
          </a:xfrm>
          <a:prstGeom prst="rect">
            <a:avLst/>
          </a:prstGeom>
          <a:noFill/>
        </p:spPr>
        <p:txBody>
          <a:bodyPr wrap="square" rtlCol="0">
            <a:spAutoFit/>
          </a:bodyPr>
          <a:lstStyle/>
          <a:p>
            <a:r>
              <a:rPr lang="en-IN" sz="1600" b="1" dirty="0">
                <a:solidFill>
                  <a:schemeClr val="bg1">
                    <a:lumMod val="95000"/>
                  </a:schemeClr>
                </a:solidFill>
              </a:rPr>
              <a:t>DATABASE</a:t>
            </a:r>
          </a:p>
        </p:txBody>
      </p:sp>
      <p:sp>
        <p:nvSpPr>
          <p:cNvPr id="10" name="TextBox 9">
            <a:extLst>
              <a:ext uri="{FF2B5EF4-FFF2-40B4-BE49-F238E27FC236}">
                <a16:creationId xmlns:a16="http://schemas.microsoft.com/office/drawing/2014/main" id="{174008F7-B4AD-B16E-50C2-DC81B7A82DC4}"/>
              </a:ext>
            </a:extLst>
          </p:cNvPr>
          <p:cNvSpPr txBox="1"/>
          <p:nvPr/>
        </p:nvSpPr>
        <p:spPr>
          <a:xfrm>
            <a:off x="763929" y="2784297"/>
            <a:ext cx="2419109" cy="338554"/>
          </a:xfrm>
          <a:prstGeom prst="rect">
            <a:avLst/>
          </a:prstGeom>
          <a:noFill/>
        </p:spPr>
        <p:txBody>
          <a:bodyPr wrap="square" rtlCol="0">
            <a:spAutoFit/>
          </a:bodyPr>
          <a:lstStyle/>
          <a:p>
            <a:r>
              <a:rPr lang="en-IN" sz="1600" b="1" dirty="0">
                <a:solidFill>
                  <a:schemeClr val="bg1">
                    <a:lumMod val="95000"/>
                  </a:schemeClr>
                </a:solidFill>
              </a:rPr>
              <a:t>END-TO-END TESTING</a:t>
            </a:r>
          </a:p>
        </p:txBody>
      </p:sp>
      <p:sp>
        <p:nvSpPr>
          <p:cNvPr id="11" name="TextBox 10">
            <a:extLst>
              <a:ext uri="{FF2B5EF4-FFF2-40B4-BE49-F238E27FC236}">
                <a16:creationId xmlns:a16="http://schemas.microsoft.com/office/drawing/2014/main" id="{E3186D8E-5FAE-F723-BFF9-7665315F6C1A}"/>
              </a:ext>
            </a:extLst>
          </p:cNvPr>
          <p:cNvSpPr txBox="1"/>
          <p:nvPr/>
        </p:nvSpPr>
        <p:spPr>
          <a:xfrm>
            <a:off x="763929" y="3122851"/>
            <a:ext cx="3808071" cy="1600438"/>
          </a:xfrm>
          <a:prstGeom prst="rect">
            <a:avLst/>
          </a:prstGeom>
          <a:noFill/>
        </p:spPr>
        <p:txBody>
          <a:bodyPr wrap="square" rtlCol="0">
            <a:spAutoFit/>
          </a:bodyPr>
          <a:lstStyle/>
          <a:p>
            <a:pPr marL="285750" indent="-285750">
              <a:buClr>
                <a:schemeClr val="tx1">
                  <a:lumMod val="50000"/>
                  <a:lumOff val="50000"/>
                </a:schemeClr>
              </a:buClr>
              <a:buFont typeface="Wingdings" panose="05000000000000000000" pitchFamily="2" charset="2"/>
              <a:buChar char="v"/>
            </a:pPr>
            <a:r>
              <a:rPr lang="en-US" dirty="0">
                <a:solidFill>
                  <a:schemeClr val="bg1">
                    <a:lumMod val="95000"/>
                  </a:schemeClr>
                </a:solidFill>
              </a:rPr>
              <a:t>User Flow Testing*: Simulate user actions across the entire application stack to validate end-to-end functionality.</a:t>
            </a:r>
          </a:p>
          <a:p>
            <a:pPr marL="285750" indent="-285750">
              <a:buClr>
                <a:schemeClr val="tx1">
                  <a:lumMod val="50000"/>
                  <a:lumOff val="50000"/>
                </a:schemeClr>
              </a:buClr>
              <a:buFont typeface="Wingdings" panose="05000000000000000000" pitchFamily="2" charset="2"/>
              <a:buChar char="v"/>
            </a:pPr>
            <a:r>
              <a:rPr lang="en-US" dirty="0">
                <a:solidFill>
                  <a:schemeClr val="bg1">
                    <a:lumMod val="95000"/>
                  </a:schemeClr>
                </a:solidFill>
              </a:rPr>
              <a:t>Load Testing: Assess application performance and scalability under different load conditions using tools like JMeter or artillery.</a:t>
            </a:r>
          </a:p>
        </p:txBody>
      </p:sp>
      <p:pic>
        <p:nvPicPr>
          <p:cNvPr id="13" name="Picture 12">
            <a:extLst>
              <a:ext uri="{FF2B5EF4-FFF2-40B4-BE49-F238E27FC236}">
                <a16:creationId xmlns:a16="http://schemas.microsoft.com/office/drawing/2014/main" id="{44C5D906-1DB4-577D-78F3-3473997C37D7}"/>
              </a:ext>
            </a:extLst>
          </p:cNvPr>
          <p:cNvPicPr>
            <a:picLocks noChangeAspect="1"/>
          </p:cNvPicPr>
          <p:nvPr/>
        </p:nvPicPr>
        <p:blipFill>
          <a:blip r:embed="rId3"/>
          <a:stretch>
            <a:fillRect/>
          </a:stretch>
        </p:blipFill>
        <p:spPr>
          <a:xfrm>
            <a:off x="5438353" y="0"/>
            <a:ext cx="3705647"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0" indent="0">
              <a:buNone/>
            </a:pP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sp>
        <p:nvSpPr>
          <p:cNvPr id="3" name="TextBox 2">
            <a:extLst>
              <a:ext uri="{FF2B5EF4-FFF2-40B4-BE49-F238E27FC236}">
                <a16:creationId xmlns:a16="http://schemas.microsoft.com/office/drawing/2014/main" id="{40BF006D-58E3-743D-58FF-87A82CFC50F8}"/>
              </a:ext>
            </a:extLst>
          </p:cNvPr>
          <p:cNvSpPr txBox="1"/>
          <p:nvPr/>
        </p:nvSpPr>
        <p:spPr>
          <a:xfrm>
            <a:off x="2200477" y="1017725"/>
            <a:ext cx="6223522" cy="3570208"/>
          </a:xfrm>
          <a:prstGeom prst="rect">
            <a:avLst/>
          </a:prstGeom>
          <a:noFill/>
        </p:spPr>
        <p:txBody>
          <a:bodyPr wrap="square" rtlCol="0">
            <a:spAutoFit/>
          </a:bodyPr>
          <a:lstStyle/>
          <a:p>
            <a:pPr>
              <a:buClr>
                <a:schemeClr val="accent1">
                  <a:lumMod val="75000"/>
                </a:schemeClr>
              </a:buClr>
            </a:pPr>
            <a:endParaRPr lang="en-US" sz="1600" dirty="0">
              <a:solidFill>
                <a:schemeClr val="tx1"/>
              </a:solidFill>
            </a:endParaRPr>
          </a:p>
          <a:p>
            <a:pPr marL="285750" indent="-285750">
              <a:buClr>
                <a:schemeClr val="accent1">
                  <a:lumMod val="75000"/>
                </a:schemeClr>
              </a:buClr>
              <a:buFont typeface="Wingdings" panose="05000000000000000000" pitchFamily="2" charset="2"/>
              <a:buChar char="v"/>
            </a:pPr>
            <a:r>
              <a:rPr lang="en-US" dirty="0">
                <a:solidFill>
                  <a:srgbClr val="FFFFFF"/>
                </a:solidFill>
              </a:rPr>
              <a:t>Our proposed application, "Simplifying Accommodation Search in Kerala," presents a promising solution to the challenges faced by students and bachelors in finding suitable accommodation in the region. By leveraging modern web technologies and intuitive design, the application aims to streamline the accommodation search process, prioritize affordability and safety, and empower individuals to pursue their educational and career goals with confidence</a:t>
            </a:r>
          </a:p>
          <a:p>
            <a:pPr marL="285750" indent="-285750">
              <a:buClr>
                <a:schemeClr val="accent1">
                  <a:lumMod val="75000"/>
                </a:schemeClr>
              </a:buClr>
              <a:buFont typeface="Wingdings" panose="05000000000000000000" pitchFamily="2" charset="2"/>
              <a:buChar char="v"/>
            </a:pPr>
            <a:endParaRPr lang="en-US" dirty="0">
              <a:solidFill>
                <a:srgbClr val="FFFFFF"/>
              </a:solidFill>
            </a:endParaRPr>
          </a:p>
          <a:p>
            <a:pPr marL="285750" indent="-285750">
              <a:buClr>
                <a:schemeClr val="accent1">
                  <a:lumMod val="75000"/>
                </a:schemeClr>
              </a:buClr>
              <a:buFont typeface="Wingdings" panose="05000000000000000000" pitchFamily="2" charset="2"/>
              <a:buChar char="v"/>
            </a:pPr>
            <a:r>
              <a:rPr lang="en-US" sz="1400" dirty="0">
                <a:solidFill>
                  <a:schemeClr val="tx1"/>
                </a:solidFill>
                <a:latin typeface="Lato"/>
                <a:ea typeface="Lato"/>
                <a:cs typeface="Lato"/>
                <a:sym typeface="Lato"/>
              </a:rPr>
              <a:t>we have established the viability of the project and identified key considerations for successful implementation. With careful planning, resource allocation, and adherence to regulatory standards, our application holds significant potential to meet the needs of our target audience and make a positive impact on their lives.</a:t>
            </a:r>
          </a:p>
          <a:p>
            <a:pPr marL="285750" indent="-285750">
              <a:buClr>
                <a:schemeClr val="accent1">
                  <a:lumMod val="75000"/>
                </a:schemeClr>
              </a:buClr>
              <a:buFont typeface="Wingdings" panose="05000000000000000000" pitchFamily="2" charset="2"/>
              <a:buChar char="v"/>
            </a:pPr>
            <a:endParaRPr lang="en-US" dirty="0">
              <a:solidFill>
                <a:schemeClr val="tx1"/>
              </a:solidFill>
            </a:endParaRPr>
          </a:p>
          <a:p>
            <a:pPr marL="285750" indent="-285750">
              <a:buClr>
                <a:schemeClr val="accent1">
                  <a:lumMod val="75000"/>
                </a:schemeClr>
              </a:buClr>
              <a:buFont typeface="Wingdings" panose="05000000000000000000" pitchFamily="2" charset="2"/>
              <a:buChar char="v"/>
            </a:pPr>
            <a:endParaRPr lang="en-IN" dirty="0">
              <a:solidFill>
                <a:schemeClr val="tx1"/>
              </a:solidFill>
            </a:endParaRPr>
          </a:p>
        </p:txBody>
      </p:sp>
    </p:spTree>
    <p:extLst>
      <p:ext uri="{BB962C8B-B14F-4D97-AF65-F5344CB8AC3E}">
        <p14:creationId xmlns:p14="http://schemas.microsoft.com/office/powerpoint/2010/main" val="238803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1440000" y="1675610"/>
            <a:ext cx="7704000" cy="1941164"/>
          </a:xfrm>
          <a:prstGeom prst="rect">
            <a:avLst/>
          </a:prstGeom>
        </p:spPr>
        <p:txBody>
          <a:bodyPr spcFirstLastPara="1" wrap="square" lIns="91425" tIns="91425" rIns="91425" bIns="91425" anchor="t" anchorCtr="0">
            <a:noAutofit/>
          </a:bodyPr>
          <a:lstStyle/>
          <a:p>
            <a:pPr lvl="0" algn="l" rtl="0">
              <a:spcBef>
                <a:spcPts val="0"/>
              </a:spcBef>
              <a:spcAft>
                <a:spcPts val="0"/>
              </a:spcAft>
              <a:buClr>
                <a:schemeClr val="accent1">
                  <a:lumMod val="75000"/>
                </a:schemeClr>
              </a:buClr>
            </a:pPr>
            <a:r>
              <a:rPr lang="en-US" sz="7200" b="1" dirty="0">
                <a:latin typeface="Palace Script MT" panose="030303020206070C0B05" pitchFamily="66" charset="0"/>
              </a:rPr>
              <a:t>.</a:t>
            </a:r>
            <a:r>
              <a:rPr lang="en-US" sz="7200" b="1" dirty="0">
                <a:latin typeface="Algerian" panose="04020705040A02060702" pitchFamily="82" charset="0"/>
              </a:rPr>
              <a:t>THANK  YOU</a:t>
            </a:r>
            <a:br>
              <a:rPr lang="en-IN" sz="7200" b="1" dirty="0">
                <a:latin typeface="Palace Script MT" panose="030303020206070C0B05" pitchFamily="66" charset="0"/>
              </a:rPr>
            </a:br>
            <a:br>
              <a:rPr lang="en-IN" sz="7200" b="1" dirty="0">
                <a:latin typeface="Palace Script MT" panose="030303020206070C0B05" pitchFamily="66" charset="0"/>
              </a:rPr>
            </a:br>
            <a:br>
              <a:rPr lang="en-IN" sz="7200" b="1" dirty="0">
                <a:latin typeface="Palace Script MT" panose="030303020206070C0B05" pitchFamily="66" charset="0"/>
              </a:rPr>
            </a:br>
            <a:endParaRPr sz="7200" b="1" dirty="0">
              <a:latin typeface="Palace Script MT" panose="030303020206070C0B05" pitchFamily="66" charset="0"/>
            </a:endParaRPr>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spTree>
    <p:extLst>
      <p:ext uri="{BB962C8B-B14F-4D97-AF65-F5344CB8AC3E}">
        <p14:creationId xmlns:p14="http://schemas.microsoft.com/office/powerpoint/2010/main" val="302548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ctrTitle"/>
          </p:nvPr>
        </p:nvSpPr>
        <p:spPr>
          <a:xfrm>
            <a:off x="859525" y="2757760"/>
            <a:ext cx="4694400" cy="879012"/>
          </a:xfrm>
          <a:prstGeom prst="rect">
            <a:avLst/>
          </a:prstGeom>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MS.SWATHY SEKAR</a:t>
            </a:r>
            <a:b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b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ASSISTANT PROFFESSOR MESCE</a:t>
            </a:r>
          </a:p>
        </p:txBody>
      </p:sp>
      <p:sp>
        <p:nvSpPr>
          <p:cNvPr id="152" name="Google Shape;152;p29"/>
          <p:cNvSpPr txBox="1">
            <a:spLocks noGrp="1"/>
          </p:cNvSpPr>
          <p:nvPr>
            <p:ph type="subTitle" idx="1"/>
          </p:nvPr>
        </p:nvSpPr>
        <p:spPr>
          <a:xfrm>
            <a:off x="505675" y="659749"/>
            <a:ext cx="4694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b="1" dirty="0"/>
              <a:t>TEAM </a:t>
            </a:r>
            <a:r>
              <a:rPr lang="en-IN" b="1" dirty="0"/>
              <a:t>MEMBERS</a:t>
            </a:r>
            <a:endParaRPr dirty="0"/>
          </a:p>
        </p:txBody>
      </p:sp>
      <p:pic>
        <p:nvPicPr>
          <p:cNvPr id="153" name="Google Shape;153;p29"/>
          <p:cNvPicPr preferRelativeResize="0">
            <a:picLocks noGrp="1"/>
          </p:cNvPicPr>
          <p:nvPr>
            <p:ph type="pic" idx="2"/>
          </p:nvPr>
        </p:nvPicPr>
        <p:blipFill rotWithShape="1">
          <a:blip r:embed="rId3">
            <a:alphaModFix/>
          </a:blip>
          <a:srcRect l="6001" t="7258" r="3336" b="37"/>
          <a:stretch/>
        </p:blipFill>
        <p:spPr>
          <a:xfrm flipH="1">
            <a:off x="5731975" y="479449"/>
            <a:ext cx="2698800" cy="4134600"/>
          </a:xfrm>
          <a:prstGeom prst="rect">
            <a:avLst/>
          </a:prstGeom>
        </p:spPr>
      </p:pic>
      <p:sp>
        <p:nvSpPr>
          <p:cNvPr id="154" name="Google Shape;154;p29"/>
          <p:cNvSpPr/>
          <p:nvPr/>
        </p:nvSpPr>
        <p:spPr>
          <a:xfrm>
            <a:off x="5551675" y="479449"/>
            <a:ext cx="180300" cy="180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 name="Content Placeholder 19">
            <a:extLst>
              <a:ext uri="{FF2B5EF4-FFF2-40B4-BE49-F238E27FC236}">
                <a16:creationId xmlns:a16="http://schemas.microsoft.com/office/drawing/2014/main" id="{8AC9FCD7-528B-0A49-CA74-82F2FE3F5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1" y="0"/>
            <a:ext cx="4572000" cy="5143500"/>
          </a:xfrm>
          <a:prstGeom prst="rect">
            <a:avLst/>
          </a:prstGeom>
        </p:spPr>
      </p:pic>
      <p:sp>
        <p:nvSpPr>
          <p:cNvPr id="4" name="TextBox 3">
            <a:extLst>
              <a:ext uri="{FF2B5EF4-FFF2-40B4-BE49-F238E27FC236}">
                <a16:creationId xmlns:a16="http://schemas.microsoft.com/office/drawing/2014/main" id="{A28D435D-FC0B-FAA4-6842-7BAE0DC93144}"/>
              </a:ext>
            </a:extLst>
          </p:cNvPr>
          <p:cNvSpPr txBox="1"/>
          <p:nvPr/>
        </p:nvSpPr>
        <p:spPr>
          <a:xfrm>
            <a:off x="803875" y="1135165"/>
            <a:ext cx="4572000" cy="1077218"/>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MOHAMMED AJSER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PRANAV V</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MOHAMMED SHAMEEL</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NIDHA K</a:t>
            </a:r>
          </a:p>
        </p:txBody>
      </p:sp>
      <p:sp>
        <p:nvSpPr>
          <p:cNvPr id="6" name="TextBox 5">
            <a:extLst>
              <a:ext uri="{FF2B5EF4-FFF2-40B4-BE49-F238E27FC236}">
                <a16:creationId xmlns:a16="http://schemas.microsoft.com/office/drawing/2014/main" id="{A3CEE8C5-F535-944A-C732-08AAB7D76940}"/>
              </a:ext>
            </a:extLst>
          </p:cNvPr>
          <p:cNvSpPr txBox="1"/>
          <p:nvPr/>
        </p:nvSpPr>
        <p:spPr>
          <a:xfrm>
            <a:off x="446749" y="2550936"/>
            <a:ext cx="4572000" cy="307777"/>
          </a:xfrm>
          <a:prstGeom prst="rect">
            <a:avLst/>
          </a:prstGeom>
          <a:noFill/>
        </p:spPr>
        <p:txBody>
          <a:bodyPr wrap="square">
            <a:spAutoFit/>
          </a:bodyPr>
          <a:lstStyle/>
          <a:p>
            <a:r>
              <a:rPr lang="en-IN" sz="1400" b="1" dirty="0">
                <a:solidFill>
                  <a:schemeClr val="tx1"/>
                </a:solidFill>
                <a:latin typeface="Barlow" panose="00000500000000000000" pitchFamily="2" charset="0"/>
              </a:rPr>
              <a:t>PROJECT GUIDE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13" name="Google Shape;513;p51"/>
          <p:cNvSpPr txBox="1">
            <a:spLocks noGrp="1"/>
          </p:cNvSpPr>
          <p:nvPr>
            <p:ph type="subTitle" idx="1"/>
          </p:nvPr>
        </p:nvSpPr>
        <p:spPr>
          <a:xfrm>
            <a:off x="2097725" y="1137075"/>
            <a:ext cx="6355200" cy="337705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v"/>
            </a:pPr>
            <a:r>
              <a:rPr lang="en-IN" sz="1200" dirty="0"/>
              <a:t> </a:t>
            </a:r>
            <a:r>
              <a:rPr lang="en-US" sz="1400" dirty="0"/>
              <a:t>In today's fast-paced world, finding suitable accommodation can be a significant challenge, especially for students and bachelors relocating to Kerala for educational pursuits or job opportunities.</a:t>
            </a:r>
          </a:p>
          <a:p>
            <a:pPr marL="171450" lvl="0" indent="-171450" algn="l" rtl="0">
              <a:spcBef>
                <a:spcPts val="0"/>
              </a:spcBef>
              <a:spcAft>
                <a:spcPts val="0"/>
              </a:spcAft>
              <a:buFont typeface="Wingdings" panose="05000000000000000000" pitchFamily="2" charset="2"/>
              <a:buChar char="v"/>
            </a:pPr>
            <a:endParaRPr lang="en-US" sz="1400" dirty="0"/>
          </a:p>
          <a:p>
            <a:pPr marL="171450" lvl="0" indent="-171450" algn="l" rtl="0">
              <a:spcBef>
                <a:spcPts val="0"/>
              </a:spcBef>
              <a:spcAft>
                <a:spcPts val="0"/>
              </a:spcAft>
              <a:buFont typeface="Wingdings" panose="05000000000000000000" pitchFamily="2" charset="2"/>
              <a:buChar char="v"/>
            </a:pPr>
            <a:r>
              <a:rPr lang="en-US" sz="1400" dirty="0"/>
              <a:t>Our proposed application aims to address these challenges head-on by providing a user-friendly platform tailored to the needs of students and bachelors in and out Kerala. Through intuitive search functionalities and prioritization of affordability, safety, and convenience, our application seeks to streamline the process of finding suitable accommodations.</a:t>
            </a:r>
          </a:p>
          <a:p>
            <a:pPr marL="171450" lvl="0" indent="-171450" algn="l" rtl="0">
              <a:spcBef>
                <a:spcPts val="0"/>
              </a:spcBef>
              <a:spcAft>
                <a:spcPts val="0"/>
              </a:spcAft>
              <a:buFont typeface="Wingdings" panose="05000000000000000000" pitchFamily="2" charset="2"/>
              <a:buChar char="v"/>
            </a:pPr>
            <a:endParaRPr lang="en-US" sz="1400" dirty="0"/>
          </a:p>
          <a:p>
            <a:pPr marL="171450" lvl="0" indent="-171450" algn="l" rtl="0">
              <a:spcBef>
                <a:spcPts val="0"/>
              </a:spcBef>
              <a:spcAft>
                <a:spcPts val="0"/>
              </a:spcAft>
              <a:buFont typeface="Wingdings" panose="05000000000000000000" pitchFamily="2" charset="2"/>
              <a:buChar char="v"/>
            </a:pPr>
            <a:r>
              <a:rPr lang="en-US" sz="1400" dirty="0"/>
              <a:t>Our application seeks to empower individuals by providing them with the tools and resources needed to navigate the accommodation landscape in Kerala confidently. Whether they are relocating for university studies or seeking job opportunities in the state, our platform ensures a seamless transition by simplifying the process of finding suitable accommodation.</a:t>
            </a:r>
            <a:endParaRPr sz="1400" dirty="0"/>
          </a:p>
        </p:txBody>
      </p:sp>
    </p:spTree>
    <p:extLst>
      <p:ext uri="{BB962C8B-B14F-4D97-AF65-F5344CB8AC3E}">
        <p14:creationId xmlns:p14="http://schemas.microsoft.com/office/powerpoint/2010/main" val="116158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187565" y="44745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IDENTIFICATION</a:t>
            </a:r>
            <a:endParaRPr dirty="0"/>
          </a:p>
        </p:txBody>
      </p:sp>
      <p:sp>
        <p:nvSpPr>
          <p:cNvPr id="504" name="Google Shape;504;p50"/>
          <p:cNvSpPr txBox="1">
            <a:spLocks noGrp="1"/>
          </p:cNvSpPr>
          <p:nvPr>
            <p:ph type="subTitle" idx="1"/>
          </p:nvPr>
        </p:nvSpPr>
        <p:spPr>
          <a:xfrm>
            <a:off x="720000" y="1226918"/>
            <a:ext cx="5148365" cy="2928393"/>
          </a:xfrm>
          <a:prstGeom prst="rect">
            <a:avLst/>
          </a:prstGeom>
        </p:spPr>
        <p:txBody>
          <a:bodyPr spcFirstLastPara="1" wrap="square" lIns="91425" tIns="91425" rIns="91425" bIns="91425" anchor="t" anchorCtr="0">
            <a:noAutofit/>
          </a:bodyPr>
          <a:lstStyle/>
          <a:p>
            <a:pPr marL="171450" indent="-171450">
              <a:buFont typeface="Wingdings" panose="05000000000000000000" pitchFamily="2" charset="2"/>
              <a:buChar char="v"/>
            </a:pPr>
            <a:r>
              <a:rPr lang="en-US" sz="1600" spc="300" dirty="0"/>
              <a:t> </a:t>
            </a:r>
            <a:r>
              <a:rPr lang="en-GB" sz="1600" spc="300" dirty="0">
                <a:latin typeface="Lato"/>
                <a:ea typeface="Lato"/>
                <a:cs typeface="Lato"/>
                <a:sym typeface="Lato"/>
              </a:rPr>
              <a:t>Despite Kerala's technical job prominence, finding suitable accommodation remains daunting due to limited availability and high demand</a:t>
            </a:r>
          </a:p>
          <a:p>
            <a:pPr marL="171450" indent="-171450">
              <a:buFont typeface="Wingdings" panose="05000000000000000000" pitchFamily="2" charset="2"/>
              <a:buChar char="v"/>
            </a:pPr>
            <a:endParaRPr lang="en-GB" sz="1600" spc="300" dirty="0">
              <a:latin typeface="Lato"/>
              <a:ea typeface="Lato"/>
              <a:cs typeface="Lato"/>
              <a:sym typeface="Lato"/>
            </a:endParaRPr>
          </a:p>
          <a:p>
            <a:pPr marL="171450" indent="-171450">
              <a:buFont typeface="Wingdings" panose="05000000000000000000" pitchFamily="2" charset="2"/>
              <a:buChar char="v"/>
            </a:pPr>
            <a:r>
              <a:rPr lang="en-GB" sz="1600" spc="300" dirty="0">
                <a:latin typeface="Lato"/>
                <a:ea typeface="Lato"/>
                <a:cs typeface="Lato"/>
                <a:sym typeface="Lato"/>
              </a:rPr>
              <a:t>There is  an essential need of a platform offering homestays and hostels with search options based on proximity, budget, and amenities</a:t>
            </a:r>
          </a:p>
          <a:p>
            <a:pPr marL="0" indent="0">
              <a:buNone/>
            </a:pPr>
            <a:endParaRPr lang="en-GB" sz="1600" spc="300" dirty="0">
              <a:latin typeface="Lato"/>
              <a:ea typeface="Lato"/>
              <a:cs typeface="Lato"/>
              <a:sym typeface="Lato"/>
            </a:endParaRPr>
          </a:p>
          <a:p>
            <a:pPr marL="0" indent="0">
              <a:buNone/>
            </a:pPr>
            <a:endParaRPr lang="en-US" sz="1600" spc="300" dirty="0">
              <a:latin typeface="Lato"/>
              <a:ea typeface="Lato"/>
              <a:cs typeface="Lato"/>
              <a:sym typeface="Lato"/>
            </a:endParaRPr>
          </a:p>
          <a:p>
            <a:pPr marL="171450" indent="-171450">
              <a:buFont typeface="Wingdings" panose="05000000000000000000" pitchFamily="2" charset="2"/>
              <a:buChar char="v"/>
            </a:pPr>
            <a:endParaRPr lang="en-US" sz="1600" spc="300" dirty="0">
              <a:latin typeface="Lato"/>
              <a:ea typeface="Lato"/>
              <a:cs typeface="Lato"/>
              <a:sym typeface="Lato"/>
            </a:endParaRPr>
          </a:p>
          <a:p>
            <a:pPr marL="0" indent="0">
              <a:buNone/>
            </a:pPr>
            <a:endParaRPr lang="en-US" sz="1600" spc="300" dirty="0"/>
          </a:p>
          <a:p>
            <a:pPr marL="171450" indent="-171450">
              <a:buFont typeface="Wingdings" panose="05000000000000000000" pitchFamily="2" charset="2"/>
              <a:buChar char="v"/>
            </a:pPr>
            <a:endParaRPr lang="en-US" sz="1600" spc="300" dirty="0">
              <a:latin typeface="Lato"/>
              <a:ea typeface="Lato"/>
              <a:cs typeface="Lato"/>
              <a:sym typeface="Lato"/>
            </a:endParaRPr>
          </a:p>
          <a:p>
            <a:pPr marL="171450" indent="-171450">
              <a:buFont typeface="Wingdings" panose="05000000000000000000" pitchFamily="2" charset="2"/>
              <a:buChar char="v"/>
            </a:pPr>
            <a:endParaRPr lang="en-GB" sz="1600" spc="300" dirty="0">
              <a:latin typeface="Lato"/>
              <a:ea typeface="Lato"/>
              <a:cs typeface="Lato"/>
              <a:sym typeface="Lato"/>
            </a:endParaRPr>
          </a:p>
          <a:p>
            <a:pPr marL="171450" indent="-171450">
              <a:buFont typeface="Wingdings" panose="05000000000000000000" pitchFamily="2" charset="2"/>
              <a:buChar char="v"/>
            </a:pPr>
            <a:endParaRPr lang="en-GB" sz="1600" spc="300" dirty="0">
              <a:latin typeface="Lato"/>
              <a:ea typeface="Lato"/>
              <a:cs typeface="Lato"/>
              <a:sym typeface="Lato"/>
            </a:endParaRPr>
          </a:p>
          <a:p>
            <a:pPr marL="171450" indent="-171450">
              <a:buFont typeface="Wingdings" panose="05000000000000000000" pitchFamily="2" charset="2"/>
              <a:buChar char="v"/>
            </a:pPr>
            <a:endParaRPr lang="en-GB" sz="1600" spc="300" dirty="0">
              <a:latin typeface="Lato"/>
              <a:ea typeface="Lato"/>
              <a:cs typeface="Lato"/>
              <a:sym typeface="Lato"/>
            </a:endParaRPr>
          </a:p>
          <a:p>
            <a:pPr marL="0" lvl="0" indent="0" algn="l" rtl="0">
              <a:spcBef>
                <a:spcPts val="0"/>
              </a:spcBef>
              <a:spcAft>
                <a:spcPts val="0"/>
              </a:spcAft>
              <a:buNone/>
            </a:pPr>
            <a:endParaRPr sz="1600" spc="3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pic>
        <p:nvPicPr>
          <p:cNvPr id="3" name="Picture 2">
            <a:extLst>
              <a:ext uri="{FF2B5EF4-FFF2-40B4-BE49-F238E27FC236}">
                <a16:creationId xmlns:a16="http://schemas.microsoft.com/office/drawing/2014/main" id="{76937778-F48F-65E2-C8BA-3B88D8DEAFBF}"/>
              </a:ext>
            </a:extLst>
          </p:cNvPr>
          <p:cNvPicPr>
            <a:picLocks noChangeAspect="1"/>
          </p:cNvPicPr>
          <p:nvPr/>
        </p:nvPicPr>
        <p:blipFill>
          <a:blip r:embed="rId4"/>
          <a:stretch>
            <a:fillRect/>
          </a:stretch>
        </p:blipFill>
        <p:spPr>
          <a:xfrm>
            <a:off x="5868365" y="1110000"/>
            <a:ext cx="2997842" cy="3265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OVERVIEW</a:t>
            </a:r>
            <a:endParaRPr dirty="0"/>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0" indent="0">
              <a:buNone/>
            </a:pPr>
            <a:endParaRPr lang="en-GB" sz="1400" dirty="0">
              <a:latin typeface="Lato"/>
              <a:ea typeface="Lato"/>
              <a:cs typeface="Lato"/>
              <a:sym typeface="Lato"/>
            </a:endParaRPr>
          </a:p>
          <a:p>
            <a:pPr marL="171450" indent="-171450">
              <a:buFont typeface="Wingdings" panose="05000000000000000000" pitchFamily="2" charset="2"/>
              <a:buChar char="v"/>
            </a:pPr>
            <a:r>
              <a:rPr lang="en-US" sz="1400" dirty="0">
                <a:latin typeface="Lato"/>
                <a:ea typeface="Lato"/>
                <a:cs typeface="Lato"/>
                <a:sym typeface="Lato"/>
              </a:rPr>
              <a:t>Facilitate seamless interaction between users and hosts, including  Maps integration, ratings, feedback, and service analysis using a web application</a:t>
            </a:r>
          </a:p>
          <a:p>
            <a:pPr marL="171450" indent="-171450">
              <a:buFont typeface="Wingdings" panose="05000000000000000000" pitchFamily="2" charset="2"/>
              <a:buChar char="v"/>
            </a:pPr>
            <a:endParaRPr lang="en-US" sz="1400" dirty="0">
              <a:latin typeface="Lato"/>
              <a:ea typeface="Lato"/>
              <a:cs typeface="Lato"/>
              <a:sym typeface="Lato"/>
            </a:endParaRPr>
          </a:p>
          <a:p>
            <a:pPr marL="171450" indent="-171450">
              <a:buFont typeface="Wingdings" panose="05000000000000000000" pitchFamily="2" charset="2"/>
              <a:buChar char="v"/>
            </a:pPr>
            <a:r>
              <a:rPr lang="en-US" sz="1400" dirty="0">
                <a:latin typeface="Lato"/>
                <a:ea typeface="Lato"/>
                <a:cs typeface="Lato"/>
                <a:sym typeface="Lato"/>
              </a:rPr>
              <a:t>Empower individuals to pursue educational and career goals confidently in Kerala by simplifying the accommodation search process.</a:t>
            </a: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r>
              <a:rPr lang="en-US" sz="1400" dirty="0"/>
              <a:t>To develop a user-friendly application to address accommodation challenges for students and bachelors in Kerala</a:t>
            </a:r>
          </a:p>
          <a:p>
            <a:pPr marL="171450" indent="-171450">
              <a:buFont typeface="Wingdings" panose="05000000000000000000" pitchFamily="2" charset="2"/>
              <a:buChar char="v"/>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pic>
        <p:nvPicPr>
          <p:cNvPr id="3" name="Picture 2">
            <a:extLst>
              <a:ext uri="{FF2B5EF4-FFF2-40B4-BE49-F238E27FC236}">
                <a16:creationId xmlns:a16="http://schemas.microsoft.com/office/drawing/2014/main" id="{8FF9BDE8-AEE6-6CFE-BE74-55282EAFC35D}"/>
              </a:ext>
            </a:extLst>
          </p:cNvPr>
          <p:cNvPicPr>
            <a:picLocks noChangeAspect="1"/>
          </p:cNvPicPr>
          <p:nvPr/>
        </p:nvPicPr>
        <p:blipFill>
          <a:blip r:embed="rId4"/>
          <a:stretch>
            <a:fillRect/>
          </a:stretch>
        </p:blipFill>
        <p:spPr>
          <a:xfrm>
            <a:off x="466510" y="1433021"/>
            <a:ext cx="3082066" cy="3018237"/>
          </a:xfrm>
          <a:prstGeom prst="rect">
            <a:avLst/>
          </a:prstGeom>
        </p:spPr>
      </p:pic>
    </p:spTree>
    <p:extLst>
      <p:ext uri="{BB962C8B-B14F-4D97-AF65-F5344CB8AC3E}">
        <p14:creationId xmlns:p14="http://schemas.microsoft.com/office/powerpoint/2010/main" val="312339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1"/>
          <p:cNvSpPr txBox="1">
            <a:spLocks noGrp="1"/>
          </p:cNvSpPr>
          <p:nvPr>
            <p:ph type="title"/>
          </p:nvPr>
        </p:nvSpPr>
        <p:spPr>
          <a:xfrm>
            <a:off x="1101965" y="41030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SOFTWARE REQUIREMENT SPECIFICATION</a:t>
            </a:r>
            <a:endParaRPr dirty="0"/>
          </a:p>
        </p:txBody>
      </p:sp>
      <p:sp>
        <p:nvSpPr>
          <p:cNvPr id="513" name="Google Shape;513;p51"/>
          <p:cNvSpPr txBox="1">
            <a:spLocks noGrp="1"/>
          </p:cNvSpPr>
          <p:nvPr>
            <p:ph type="subTitle" idx="1"/>
          </p:nvPr>
        </p:nvSpPr>
        <p:spPr>
          <a:xfrm>
            <a:off x="462986" y="1137075"/>
            <a:ext cx="4328933" cy="3596124"/>
          </a:xfrm>
          <a:prstGeom prst="rect">
            <a:avLst/>
          </a:prstGeom>
        </p:spPr>
        <p:txBody>
          <a:bodyPr spcFirstLastPara="1" wrap="square" lIns="91425" tIns="91425" rIns="91425" bIns="91425" anchor="t" anchorCtr="0">
            <a:noAutofit/>
          </a:bodyPr>
          <a:lstStyle/>
          <a:p>
            <a:pPr marL="0" indent="0">
              <a:buNone/>
            </a:pPr>
            <a:r>
              <a:rPr lang="en-IN" sz="1600" b="1" dirty="0"/>
              <a:t>FUNCTIONAL REQUIREMENTS                                                      </a:t>
            </a:r>
          </a:p>
          <a:p>
            <a:pPr marL="0" lvl="0" indent="0" algn="l" rtl="0">
              <a:spcBef>
                <a:spcPts val="0"/>
              </a:spcBef>
              <a:spcAft>
                <a:spcPts val="0"/>
              </a:spcAft>
              <a:buNone/>
            </a:pPr>
            <a:endParaRPr lang="en-IN" sz="1600" b="1" dirty="0"/>
          </a:p>
          <a:p>
            <a:pPr marL="285750" lvl="0" indent="-285750" algn="l" rtl="0">
              <a:spcBef>
                <a:spcPts val="0"/>
              </a:spcBef>
              <a:spcAft>
                <a:spcPts val="0"/>
              </a:spcAft>
              <a:buFont typeface="Wingdings" panose="05000000000000000000" pitchFamily="2" charset="2"/>
              <a:buChar char="v"/>
            </a:pPr>
            <a:r>
              <a:rPr lang="en-IN" sz="1600" b="1" dirty="0"/>
              <a:t>User Registration and authentication                                                      </a:t>
            </a:r>
          </a:p>
          <a:p>
            <a:pPr marL="285750" lvl="0" indent="-285750" algn="l" rtl="0">
              <a:spcBef>
                <a:spcPts val="0"/>
              </a:spcBef>
              <a:spcAft>
                <a:spcPts val="0"/>
              </a:spcAft>
              <a:buFont typeface="Wingdings" panose="05000000000000000000" pitchFamily="2" charset="2"/>
              <a:buChar char="v"/>
            </a:pPr>
            <a:r>
              <a:rPr lang="en-IN" sz="1600" b="1" dirty="0"/>
              <a:t>Search functionality based on different</a:t>
            </a:r>
          </a:p>
          <a:p>
            <a:pPr marL="0" lvl="0" indent="0" algn="l" rtl="0">
              <a:spcBef>
                <a:spcPts val="0"/>
              </a:spcBef>
              <a:spcAft>
                <a:spcPts val="0"/>
              </a:spcAft>
              <a:buNone/>
            </a:pPr>
            <a:r>
              <a:rPr lang="en-IN" sz="1600" b="1" dirty="0"/>
              <a:t>       criteria  like location</a:t>
            </a:r>
          </a:p>
          <a:p>
            <a:pPr marL="285750" indent="-285750">
              <a:buFont typeface="Wingdings" panose="05000000000000000000" pitchFamily="2" charset="2"/>
              <a:buChar char="v"/>
            </a:pPr>
            <a:r>
              <a:rPr lang="en-IN" sz="1600" b="1" dirty="0"/>
              <a:t>Booking process</a:t>
            </a:r>
          </a:p>
          <a:p>
            <a:pPr marL="285750" indent="-285750">
              <a:buFont typeface="Wingdings" panose="05000000000000000000" pitchFamily="2" charset="2"/>
              <a:buChar char="v"/>
            </a:pPr>
            <a:r>
              <a:rPr lang="en-IN" sz="1600" b="1" dirty="0"/>
              <a:t>Payment integration</a:t>
            </a:r>
          </a:p>
          <a:p>
            <a:pPr marL="285750" indent="-285750">
              <a:buFont typeface="Wingdings" panose="05000000000000000000" pitchFamily="2" charset="2"/>
              <a:buChar char="v"/>
            </a:pPr>
            <a:r>
              <a:rPr lang="en-IN" sz="1600" b="1" dirty="0"/>
              <a:t>Admin panel to manage listing , booking</a:t>
            </a:r>
          </a:p>
          <a:p>
            <a:pPr marL="0" indent="0">
              <a:buNone/>
            </a:pPr>
            <a:r>
              <a:rPr lang="en-IN" sz="1600" b="1" dirty="0"/>
              <a:t>        and payments</a:t>
            </a:r>
          </a:p>
          <a:p>
            <a:pPr marL="285750" indent="-285750">
              <a:buFont typeface="Wingdings" panose="05000000000000000000" pitchFamily="2" charset="2"/>
              <a:buChar char="v"/>
            </a:pPr>
            <a:r>
              <a:rPr lang="en-IN" sz="1600" b="1" dirty="0"/>
              <a:t>Display availability of home stay</a:t>
            </a:r>
          </a:p>
          <a:p>
            <a:pPr marL="285750" indent="-285750">
              <a:buFont typeface="Wingdings" panose="05000000000000000000" pitchFamily="2" charset="2"/>
              <a:buChar char="v"/>
            </a:pPr>
            <a:r>
              <a:rPr lang="en-IN" sz="1600" b="1" dirty="0"/>
              <a:t>Responsive design</a:t>
            </a:r>
          </a:p>
          <a:p>
            <a:pPr marL="285750" indent="-285750">
              <a:buFont typeface="Wingdings" panose="05000000000000000000" pitchFamily="2" charset="2"/>
              <a:buChar char="v"/>
            </a:pPr>
            <a:r>
              <a:rPr lang="en-IN" sz="1600" b="1" dirty="0"/>
              <a:t>Secure authentication</a:t>
            </a:r>
          </a:p>
          <a:p>
            <a:pPr marL="285750" indent="-285750">
              <a:buFont typeface="Wingdings" panose="05000000000000000000" pitchFamily="2" charset="2"/>
              <a:buChar char="v"/>
            </a:pPr>
            <a:endParaRPr lang="en-IN" sz="1600" b="1" dirty="0"/>
          </a:p>
          <a:p>
            <a:pPr marL="285750" indent="-285750">
              <a:buFont typeface="Wingdings" panose="05000000000000000000" pitchFamily="2" charset="2"/>
              <a:buChar char="v"/>
            </a:pPr>
            <a:endParaRPr sz="1600" b="1" dirty="0"/>
          </a:p>
        </p:txBody>
      </p:sp>
      <p:sp>
        <p:nvSpPr>
          <p:cNvPr id="2" name="Rectangle 1">
            <a:extLst>
              <a:ext uri="{FF2B5EF4-FFF2-40B4-BE49-F238E27FC236}">
                <a16:creationId xmlns:a16="http://schemas.microsoft.com/office/drawing/2014/main" id="{DC1BA832-0F81-50BA-BBE6-F7A71ACBFC51}"/>
              </a:ext>
            </a:extLst>
          </p:cNvPr>
          <p:cNvSpPr/>
          <p:nvPr/>
        </p:nvSpPr>
        <p:spPr>
          <a:xfrm>
            <a:off x="551055" y="1504709"/>
            <a:ext cx="2666708" cy="45719"/>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5D77E3A-7210-C1CC-6690-FFA9F5DB5AF5}"/>
              </a:ext>
            </a:extLst>
          </p:cNvPr>
          <p:cNvSpPr/>
          <p:nvPr/>
        </p:nvSpPr>
        <p:spPr>
          <a:xfrm>
            <a:off x="5460649" y="1504709"/>
            <a:ext cx="3132295" cy="45719"/>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B8AE584-C7D1-7996-4F8B-92663D85720E}"/>
              </a:ext>
            </a:extLst>
          </p:cNvPr>
          <p:cNvSpPr txBox="1"/>
          <p:nvPr/>
        </p:nvSpPr>
        <p:spPr>
          <a:xfrm>
            <a:off x="5347504" y="1206767"/>
            <a:ext cx="3715473" cy="2800767"/>
          </a:xfrm>
          <a:prstGeom prst="rect">
            <a:avLst/>
          </a:prstGeom>
          <a:noFill/>
        </p:spPr>
        <p:txBody>
          <a:bodyPr wrap="square" rtlCol="0">
            <a:spAutoFit/>
          </a:bodyPr>
          <a:lstStyle/>
          <a:p>
            <a:r>
              <a:rPr lang="en-IN" sz="1600" b="1" dirty="0">
                <a:solidFill>
                  <a:schemeClr val="tx1"/>
                </a:solidFill>
                <a:latin typeface="Barlow" panose="00000500000000000000" pitchFamily="2" charset="0"/>
              </a:rPr>
              <a:t>NON-FUNCTIONAL  REQUIREMENTS</a:t>
            </a:r>
          </a:p>
          <a:p>
            <a:endParaRPr lang="en-IN" sz="1600" b="1" dirty="0">
              <a:solidFill>
                <a:schemeClr val="tx1"/>
              </a:solidFill>
              <a:latin typeface="Barlow" panose="00000500000000000000" pitchFamily="2" charset="0"/>
            </a:endParaRPr>
          </a:p>
          <a:p>
            <a:pPr marL="285750" indent="-285750">
              <a:buClr>
                <a:schemeClr val="accent1">
                  <a:lumMod val="60000"/>
                  <a:lumOff val="40000"/>
                </a:schemeClr>
              </a:buClr>
              <a:buFont typeface="Wingdings" panose="05000000000000000000" pitchFamily="2" charset="2"/>
              <a:buChar char="v"/>
            </a:pPr>
            <a:r>
              <a:rPr lang="en-IN" sz="1600" b="1" dirty="0">
                <a:solidFill>
                  <a:schemeClr val="tx1"/>
                </a:solidFill>
                <a:latin typeface="Barlow" panose="00000500000000000000" pitchFamily="2" charset="0"/>
              </a:rPr>
              <a:t>Performance : Response time , Scalability and Reliability</a:t>
            </a:r>
          </a:p>
          <a:p>
            <a:pPr marL="285750" indent="-285750">
              <a:buClr>
                <a:schemeClr val="accent1">
                  <a:lumMod val="60000"/>
                  <a:lumOff val="40000"/>
                </a:schemeClr>
              </a:buClr>
              <a:buFont typeface="Wingdings" panose="05000000000000000000" pitchFamily="2" charset="2"/>
              <a:buChar char="v"/>
            </a:pPr>
            <a:r>
              <a:rPr lang="en-IN" sz="1600" b="1" dirty="0">
                <a:solidFill>
                  <a:schemeClr val="tx1"/>
                </a:solidFill>
                <a:latin typeface="Barlow" panose="00000500000000000000" pitchFamily="2" charset="0"/>
              </a:rPr>
              <a:t>Security</a:t>
            </a:r>
          </a:p>
          <a:p>
            <a:pPr marL="285750" indent="-285750">
              <a:buClr>
                <a:schemeClr val="accent1">
                  <a:lumMod val="60000"/>
                  <a:lumOff val="40000"/>
                </a:schemeClr>
              </a:buClr>
              <a:buFont typeface="Wingdings" panose="05000000000000000000" pitchFamily="2" charset="2"/>
              <a:buChar char="v"/>
            </a:pPr>
            <a:r>
              <a:rPr lang="en-IN" sz="1600" b="1" dirty="0">
                <a:solidFill>
                  <a:schemeClr val="tx1"/>
                </a:solidFill>
                <a:latin typeface="Barlow" panose="00000500000000000000" pitchFamily="2" charset="0"/>
              </a:rPr>
              <a:t>Usability : Accessibility  , compatibility</a:t>
            </a:r>
          </a:p>
          <a:p>
            <a:pPr marL="285750" indent="-285750">
              <a:buClr>
                <a:schemeClr val="accent1">
                  <a:lumMod val="60000"/>
                  <a:lumOff val="40000"/>
                </a:schemeClr>
              </a:buClr>
              <a:buFont typeface="Wingdings" panose="05000000000000000000" pitchFamily="2" charset="2"/>
              <a:buChar char="v"/>
            </a:pPr>
            <a:r>
              <a:rPr lang="en-IN" sz="1600" b="1" dirty="0">
                <a:solidFill>
                  <a:schemeClr val="tx1"/>
                </a:solidFill>
                <a:latin typeface="Barlow" panose="00000500000000000000" pitchFamily="2" charset="0"/>
              </a:rPr>
              <a:t>Scalability</a:t>
            </a:r>
          </a:p>
          <a:p>
            <a:pPr marL="285750" indent="-285750">
              <a:buClr>
                <a:schemeClr val="accent1">
                  <a:lumMod val="60000"/>
                  <a:lumOff val="40000"/>
                </a:schemeClr>
              </a:buClr>
              <a:buFont typeface="Wingdings" panose="05000000000000000000" pitchFamily="2" charset="2"/>
              <a:buChar char="v"/>
            </a:pPr>
            <a:r>
              <a:rPr lang="en-IN" sz="1600" b="1" dirty="0">
                <a:solidFill>
                  <a:schemeClr val="tx1"/>
                </a:solidFill>
                <a:latin typeface="Barlow" panose="00000500000000000000" pitchFamily="2" charset="0"/>
              </a:rPr>
              <a:t>Maintainability</a:t>
            </a:r>
          </a:p>
          <a:p>
            <a:pPr marL="285750" indent="-285750">
              <a:buClr>
                <a:schemeClr val="accent1">
                  <a:lumMod val="60000"/>
                  <a:lumOff val="40000"/>
                </a:schemeClr>
              </a:buClr>
              <a:buFont typeface="Wingdings" panose="05000000000000000000" pitchFamily="2" charset="2"/>
              <a:buChar char="v"/>
            </a:pPr>
            <a:r>
              <a:rPr lang="en-IN" sz="1600" b="1" dirty="0">
                <a:solidFill>
                  <a:schemeClr val="tx1"/>
                </a:solidFill>
                <a:latin typeface="Barlow" panose="00000500000000000000" pitchFamily="2" charset="0"/>
              </a:rPr>
              <a:t>Data management</a:t>
            </a:r>
          </a:p>
          <a:p>
            <a:pPr marL="285750" indent="-285750">
              <a:buFont typeface="Wingdings" panose="05000000000000000000" pitchFamily="2" charset="2"/>
              <a:buChar char="v"/>
            </a:pPr>
            <a:endParaRPr lang="en-IN" sz="1600" b="1" dirty="0">
              <a:solidFill>
                <a:schemeClr val="tx1"/>
              </a:solidFill>
              <a:latin typeface="Barlow"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1901089" y="19327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ARCHITECTURE</a:t>
            </a:r>
            <a:endParaRPr dirty="0"/>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0" indent="0">
              <a:buNone/>
            </a:pP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pic>
        <p:nvPicPr>
          <p:cNvPr id="3" name="Picture 2">
            <a:extLst>
              <a:ext uri="{FF2B5EF4-FFF2-40B4-BE49-F238E27FC236}">
                <a16:creationId xmlns:a16="http://schemas.microsoft.com/office/drawing/2014/main" id="{DCB5C3C8-9FCC-EEE7-0195-B1B00AE88BB0}"/>
              </a:ext>
            </a:extLst>
          </p:cNvPr>
          <p:cNvPicPr>
            <a:picLocks noChangeAspect="1"/>
          </p:cNvPicPr>
          <p:nvPr/>
        </p:nvPicPr>
        <p:blipFill>
          <a:blip r:embed="rId4"/>
          <a:stretch>
            <a:fillRect/>
          </a:stretch>
        </p:blipFill>
        <p:spPr>
          <a:xfrm>
            <a:off x="264160" y="765978"/>
            <a:ext cx="8564880" cy="4167971"/>
          </a:xfrm>
          <a:prstGeom prst="rect">
            <a:avLst/>
          </a:prstGeom>
        </p:spPr>
      </p:pic>
    </p:spTree>
    <p:extLst>
      <p:ext uri="{BB962C8B-B14F-4D97-AF65-F5344CB8AC3E}">
        <p14:creationId xmlns:p14="http://schemas.microsoft.com/office/powerpoint/2010/main" val="26852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USER INTERFACE DESIGN</a:t>
            </a:r>
            <a:endParaRPr dirty="0"/>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0" indent="0">
              <a:buNone/>
            </a:pP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pic>
        <p:nvPicPr>
          <p:cNvPr id="4" name="Picture 3">
            <a:extLst>
              <a:ext uri="{FF2B5EF4-FFF2-40B4-BE49-F238E27FC236}">
                <a16:creationId xmlns:a16="http://schemas.microsoft.com/office/drawing/2014/main" id="{98AA0F6B-4A81-BA89-34B7-F9D68BE5EAC4}"/>
              </a:ext>
            </a:extLst>
          </p:cNvPr>
          <p:cNvPicPr>
            <a:picLocks noChangeAspect="1"/>
          </p:cNvPicPr>
          <p:nvPr/>
        </p:nvPicPr>
        <p:blipFill>
          <a:blip r:embed="rId4"/>
          <a:stretch>
            <a:fillRect/>
          </a:stretch>
        </p:blipFill>
        <p:spPr>
          <a:xfrm>
            <a:off x="381435" y="1433021"/>
            <a:ext cx="3082066" cy="3265453"/>
          </a:xfrm>
          <a:prstGeom prst="rect">
            <a:avLst/>
          </a:prstGeom>
        </p:spPr>
      </p:pic>
      <p:sp>
        <p:nvSpPr>
          <p:cNvPr id="6" name="TextBox 5">
            <a:extLst>
              <a:ext uri="{FF2B5EF4-FFF2-40B4-BE49-F238E27FC236}">
                <a16:creationId xmlns:a16="http://schemas.microsoft.com/office/drawing/2014/main" id="{5A433DD1-0500-5229-AEA9-77E44B5D9904}"/>
              </a:ext>
            </a:extLst>
          </p:cNvPr>
          <p:cNvSpPr txBox="1"/>
          <p:nvPr/>
        </p:nvSpPr>
        <p:spPr>
          <a:xfrm>
            <a:off x="4114799" y="1433020"/>
            <a:ext cx="4428051" cy="397031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v"/>
            </a:pPr>
            <a:r>
              <a:rPr lang="en-US" dirty="0">
                <a:solidFill>
                  <a:schemeClr val="tx1"/>
                </a:solidFill>
              </a:rPr>
              <a:t>Homepage: Design a visually appealing homepage that provides an overview of available properties, search functionality, and featured listings. Include a prominent search bar and navigation menu for easy access to other sections of the website.</a:t>
            </a:r>
          </a:p>
          <a:p>
            <a:pPr marL="285750" indent="-285750">
              <a:buClr>
                <a:schemeClr val="accent1">
                  <a:lumMod val="75000"/>
                </a:schemeClr>
              </a:buClr>
              <a:buFont typeface="Wingdings" panose="05000000000000000000" pitchFamily="2" charset="2"/>
              <a:buChar char="v"/>
            </a:pPr>
            <a:r>
              <a:rPr lang="en-US" dirty="0">
                <a:solidFill>
                  <a:schemeClr val="tx1"/>
                </a:solidFill>
              </a:rPr>
              <a:t>Property Listings: Display property listings in a visually appealing and informative manner, including high-quality images, property details (such as type, size, amenities), availability calendar, pricing information, and reviews/ratings.</a:t>
            </a:r>
          </a:p>
          <a:p>
            <a:pPr marL="285750" indent="-285750">
              <a:buClr>
                <a:schemeClr val="accent1">
                  <a:lumMod val="75000"/>
                </a:schemeClr>
              </a:buClr>
              <a:buFont typeface="Wingdings" panose="05000000000000000000" pitchFamily="2" charset="2"/>
              <a:buChar char="v"/>
            </a:pPr>
            <a:r>
              <a:rPr lang="en-US" dirty="0">
                <a:solidFill>
                  <a:schemeClr val="tx1"/>
                </a:solidFill>
              </a:rPr>
              <a:t>Property Details Page: Design a detailed property page that provides comprehensive information about the selected property, including multiple images, descriptions, amenities, location map, availability calendar, pricing breakdown, and booking options.</a:t>
            </a:r>
          </a:p>
          <a:p>
            <a:pPr marL="285750" indent="-285750">
              <a:buClr>
                <a:schemeClr val="accent1">
                  <a:lumMod val="75000"/>
                </a:schemeClr>
              </a:buClr>
              <a:buFont typeface="Wingdings" panose="05000000000000000000" pitchFamily="2" charset="2"/>
              <a:buChar char="v"/>
            </a:pPr>
            <a:endParaRPr lang="en-IN" dirty="0">
              <a:solidFill>
                <a:schemeClr val="tx1"/>
              </a:solidFill>
            </a:endParaRPr>
          </a:p>
        </p:txBody>
      </p:sp>
    </p:spTree>
    <p:extLst>
      <p:ext uri="{BB962C8B-B14F-4D97-AF65-F5344CB8AC3E}">
        <p14:creationId xmlns:p14="http://schemas.microsoft.com/office/powerpoint/2010/main" val="156854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DATABASE DESIGN</a:t>
            </a:r>
            <a:endParaRPr dirty="0"/>
          </a:p>
        </p:txBody>
      </p:sp>
      <p:sp>
        <p:nvSpPr>
          <p:cNvPr id="504" name="Google Shape;504;p50"/>
          <p:cNvSpPr txBox="1">
            <a:spLocks noGrp="1"/>
          </p:cNvSpPr>
          <p:nvPr>
            <p:ph type="subTitle" idx="1"/>
          </p:nvPr>
        </p:nvSpPr>
        <p:spPr>
          <a:xfrm>
            <a:off x="3553427" y="1137074"/>
            <a:ext cx="4899497" cy="3018237"/>
          </a:xfrm>
          <a:prstGeom prst="rect">
            <a:avLst/>
          </a:prstGeom>
        </p:spPr>
        <p:txBody>
          <a:bodyPr spcFirstLastPara="1" wrap="square" lIns="91425" tIns="91425" rIns="91425" bIns="91425" anchor="t" anchorCtr="0">
            <a:noAutofit/>
          </a:bodyPr>
          <a:lstStyle/>
          <a:p>
            <a:pPr marL="0" indent="0">
              <a:buNone/>
            </a:pPr>
            <a:endParaRPr lang="en-GB" sz="1400" dirty="0">
              <a:latin typeface="Lato"/>
              <a:ea typeface="Lato"/>
              <a:cs typeface="Lato"/>
              <a:sym typeface="Lato"/>
            </a:endParaRPr>
          </a:p>
          <a:p>
            <a:pPr marL="0" indent="0">
              <a:buNone/>
            </a:pPr>
            <a:endParaRPr lang="en-US"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171450" indent="-171450">
              <a:buFont typeface="Wingdings" panose="05000000000000000000" pitchFamily="2" charset="2"/>
              <a:buChar char="v"/>
            </a:pPr>
            <a:endParaRPr lang="en-GB" sz="1400" dirty="0">
              <a:latin typeface="Lato"/>
              <a:ea typeface="Lato"/>
              <a:cs typeface="Lato"/>
              <a:sym typeface="Lato"/>
            </a:endParaRPr>
          </a:p>
          <a:p>
            <a:pPr marL="0" lvl="0" indent="0" algn="l" rtl="0">
              <a:spcBef>
                <a:spcPts val="0"/>
              </a:spcBef>
              <a:spcAft>
                <a:spcPts val="0"/>
              </a:spcAft>
              <a:buNone/>
            </a:pPr>
            <a:endParaRPr sz="1400" dirty="0"/>
          </a:p>
        </p:txBody>
      </p:sp>
      <p:pic>
        <p:nvPicPr>
          <p:cNvPr id="507" name="Google Shape;507;p50"/>
          <p:cNvPicPr preferRelativeResize="0"/>
          <p:nvPr/>
        </p:nvPicPr>
        <p:blipFill>
          <a:blip r:embed="rId3">
            <a:alphaModFix/>
          </a:blip>
          <a:stretch>
            <a:fillRect/>
          </a:stretch>
        </p:blipFill>
        <p:spPr>
          <a:xfrm flipH="1">
            <a:off x="720001" y="1137075"/>
            <a:ext cx="124124" cy="89843"/>
          </a:xfrm>
          <a:prstGeom prst="rect">
            <a:avLst/>
          </a:prstGeom>
          <a:noFill/>
          <a:ln>
            <a:noFill/>
          </a:ln>
        </p:spPr>
      </p:pic>
      <p:sp>
        <p:nvSpPr>
          <p:cNvPr id="3" name="TextBox 2">
            <a:extLst>
              <a:ext uri="{FF2B5EF4-FFF2-40B4-BE49-F238E27FC236}">
                <a16:creationId xmlns:a16="http://schemas.microsoft.com/office/drawing/2014/main" id="{40BF006D-58E3-743D-58FF-87A82CFC50F8}"/>
              </a:ext>
            </a:extLst>
          </p:cNvPr>
          <p:cNvSpPr txBox="1"/>
          <p:nvPr/>
        </p:nvSpPr>
        <p:spPr>
          <a:xfrm>
            <a:off x="844124" y="1226918"/>
            <a:ext cx="5313607" cy="3539430"/>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v"/>
            </a:pPr>
            <a:r>
              <a:rPr lang="en-US" dirty="0"/>
              <a:t>*</a:t>
            </a:r>
            <a:r>
              <a:rPr lang="en-US" b="1" dirty="0">
                <a:solidFill>
                  <a:schemeClr val="tx1"/>
                </a:solidFill>
              </a:rPr>
              <a:t>Users Collection</a:t>
            </a:r>
            <a:r>
              <a:rPr lang="en-US" dirty="0">
                <a:solidFill>
                  <a:schemeClr val="tx1"/>
                </a:solidFill>
              </a:rPr>
              <a:t>:  It contains documents representing users of the booking application. Each document includes fields like username, email, password, and role. The role field defines the user's role, such as "admin" or "customer".</a:t>
            </a:r>
          </a:p>
          <a:p>
            <a:pPr marL="285750" indent="-285750">
              <a:buClr>
                <a:schemeClr val="accent1">
                  <a:lumMod val="75000"/>
                </a:schemeClr>
              </a:buClr>
              <a:buFont typeface="Wingdings" panose="05000000000000000000" pitchFamily="2" charset="2"/>
              <a:buChar char="v"/>
            </a:pPr>
            <a:endParaRPr lang="en-US" dirty="0">
              <a:solidFill>
                <a:schemeClr val="tx1"/>
              </a:solidFill>
            </a:endParaRPr>
          </a:p>
          <a:p>
            <a:pPr marL="285750" indent="-285750">
              <a:buClr>
                <a:schemeClr val="accent1">
                  <a:lumMod val="75000"/>
                </a:schemeClr>
              </a:buClr>
              <a:buFont typeface="Wingdings" panose="05000000000000000000" pitchFamily="2" charset="2"/>
              <a:buChar char="v"/>
            </a:pPr>
            <a:r>
              <a:rPr lang="en-US" b="1" dirty="0">
                <a:solidFill>
                  <a:schemeClr val="tx1"/>
                </a:solidFill>
              </a:rPr>
              <a:t>Locations Collection</a:t>
            </a:r>
            <a:r>
              <a:rPr lang="en-US" dirty="0">
                <a:solidFill>
                  <a:schemeClr val="tx1"/>
                </a:solidFill>
              </a:rPr>
              <a:t>:  It Stores information about booking locations or venues as documents. Documents include fields like name, address, capacity, and amenities.  Amenities could be represented as an array of strings listing available facilities.</a:t>
            </a:r>
          </a:p>
          <a:p>
            <a:pPr marL="285750" indent="-285750">
              <a:buClr>
                <a:schemeClr val="accent1">
                  <a:lumMod val="75000"/>
                </a:schemeClr>
              </a:buClr>
              <a:buFont typeface="Wingdings" panose="05000000000000000000" pitchFamily="2" charset="2"/>
              <a:buChar char="v"/>
            </a:pPr>
            <a:endParaRPr lang="en-US" dirty="0">
              <a:solidFill>
                <a:schemeClr val="tx1"/>
              </a:solidFill>
            </a:endParaRPr>
          </a:p>
          <a:p>
            <a:pPr marL="285750" indent="-285750">
              <a:buClr>
                <a:schemeClr val="accent1">
                  <a:lumMod val="75000"/>
                </a:schemeClr>
              </a:buClr>
              <a:buFont typeface="Wingdings" panose="05000000000000000000" pitchFamily="2" charset="2"/>
              <a:buChar char="v"/>
            </a:pPr>
            <a:r>
              <a:rPr lang="en-US" b="1" dirty="0">
                <a:solidFill>
                  <a:schemeClr val="tx1"/>
                </a:solidFill>
              </a:rPr>
              <a:t>Bookings Collection</a:t>
            </a:r>
            <a:r>
              <a:rPr lang="en-US" dirty="0">
                <a:solidFill>
                  <a:schemeClr val="tx1"/>
                </a:solidFill>
              </a:rPr>
              <a:t>: It holds documents representing bookings made by users. Each booking document references a user and a location by </a:t>
            </a:r>
            <a:r>
              <a:rPr lang="en-US" dirty="0" err="1">
                <a:solidFill>
                  <a:schemeClr val="tx1"/>
                </a:solidFill>
              </a:rPr>
              <a:t>objectId</a:t>
            </a:r>
            <a:r>
              <a:rPr lang="en-US" dirty="0">
                <a:solidFill>
                  <a:schemeClr val="tx1"/>
                </a:solidFill>
              </a:rPr>
              <a:t>. Also  includes fields for </a:t>
            </a:r>
            <a:r>
              <a:rPr lang="en-US" dirty="0" err="1">
                <a:solidFill>
                  <a:schemeClr val="tx1"/>
                </a:solidFill>
              </a:rPr>
              <a:t>start_datetime</a:t>
            </a:r>
            <a:r>
              <a:rPr lang="en-US" dirty="0">
                <a:solidFill>
                  <a:schemeClr val="tx1"/>
                </a:solidFill>
              </a:rPr>
              <a:t> and </a:t>
            </a:r>
            <a:r>
              <a:rPr lang="en-US" dirty="0" err="1">
                <a:solidFill>
                  <a:schemeClr val="tx1"/>
                </a:solidFill>
              </a:rPr>
              <a:t>end_datetime</a:t>
            </a:r>
            <a:r>
              <a:rPr lang="en-US" dirty="0">
                <a:solidFill>
                  <a:schemeClr val="tx1"/>
                </a:solidFill>
              </a:rPr>
              <a:t> to define the booking period.</a:t>
            </a:r>
            <a:endParaRPr lang="en-IN" dirty="0">
              <a:solidFill>
                <a:schemeClr val="tx1"/>
              </a:solidFill>
            </a:endParaRPr>
          </a:p>
        </p:txBody>
      </p:sp>
      <p:pic>
        <p:nvPicPr>
          <p:cNvPr id="8" name="Picture 7">
            <a:extLst>
              <a:ext uri="{FF2B5EF4-FFF2-40B4-BE49-F238E27FC236}">
                <a16:creationId xmlns:a16="http://schemas.microsoft.com/office/drawing/2014/main" id="{68A77AA0-A7A9-3ADD-5862-98A0DC75FB47}"/>
              </a:ext>
            </a:extLst>
          </p:cNvPr>
          <p:cNvPicPr>
            <a:picLocks noChangeAspect="1"/>
          </p:cNvPicPr>
          <p:nvPr/>
        </p:nvPicPr>
        <p:blipFill>
          <a:blip r:embed="rId4"/>
          <a:stretch>
            <a:fillRect/>
          </a:stretch>
        </p:blipFill>
        <p:spPr>
          <a:xfrm>
            <a:off x="6228608" y="0"/>
            <a:ext cx="2915392" cy="5143500"/>
          </a:xfrm>
          <a:prstGeom prst="rect">
            <a:avLst/>
          </a:prstGeom>
        </p:spPr>
      </p:pic>
    </p:spTree>
    <p:extLst>
      <p:ext uri="{BB962C8B-B14F-4D97-AF65-F5344CB8AC3E}">
        <p14:creationId xmlns:p14="http://schemas.microsoft.com/office/powerpoint/2010/main" val="2942006082"/>
      </p:ext>
    </p:extLst>
  </p:cSld>
  <p:clrMapOvr>
    <a:masterClrMapping/>
  </p:clrMapOvr>
</p:sld>
</file>

<file path=ppt/theme/theme1.xml><?xml version="1.0" encoding="utf-8"?>
<a:theme xmlns:a="http://schemas.openxmlformats.org/drawingml/2006/main" name="IT Support Company Profile by Slidesgo">
  <a:themeElements>
    <a:clrScheme name="Simple Light">
      <a:dk1>
        <a:srgbClr val="E1E0E0"/>
      </a:dk1>
      <a:lt1>
        <a:srgbClr val="D27931"/>
      </a:lt1>
      <a:dk2>
        <a:srgbClr val="010326"/>
      </a:dk2>
      <a:lt2>
        <a:srgbClr val="80A7AA"/>
      </a:lt2>
      <a:accent1>
        <a:srgbClr val="57CFD4"/>
      </a:accent1>
      <a:accent2>
        <a:srgbClr val="885941"/>
      </a:accent2>
      <a:accent3>
        <a:srgbClr val="FFFFFF"/>
      </a:accent3>
      <a:accent4>
        <a:srgbClr val="FFFFFF"/>
      </a:accent4>
      <a:accent5>
        <a:srgbClr val="FFFFFF"/>
      </a:accent5>
      <a:accent6>
        <a:srgbClr val="FFFFFF"/>
      </a:accent6>
      <a:hlink>
        <a:srgbClr val="E1E0E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1054</Words>
  <Application>Microsoft Office PowerPoint</Application>
  <PresentationFormat>On-screen Show (16:9)</PresentationFormat>
  <Paragraphs>127</Paragraphs>
  <Slides>14</Slides>
  <Notes>14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Arial</vt:lpstr>
      <vt:lpstr>Algerian</vt:lpstr>
      <vt:lpstr>Proxima Nova</vt:lpstr>
      <vt:lpstr>Agency FB</vt:lpstr>
      <vt:lpstr>Wingdings</vt:lpstr>
      <vt:lpstr>Barlow</vt:lpstr>
      <vt:lpstr>Lato</vt:lpstr>
      <vt:lpstr>Raleway Black</vt:lpstr>
      <vt:lpstr>Calibri</vt:lpstr>
      <vt:lpstr>Open Sans</vt:lpstr>
      <vt:lpstr>Informal Roman</vt:lpstr>
      <vt:lpstr>Palace Script MT</vt:lpstr>
      <vt:lpstr>IT Support Company Profile by Slidesgo</vt:lpstr>
      <vt:lpstr>Slidesgo Final Pages</vt:lpstr>
      <vt:lpstr>A PICTURE IS WORTH A THOUSAND WORDS</vt:lpstr>
      <vt:lpstr>MS.SWATHY SEKAR ASSISTANT PROFFESSOR MESCE</vt:lpstr>
      <vt:lpstr>INTRODUCTION</vt:lpstr>
      <vt:lpstr>PROBLEM IDENTIFICATION</vt:lpstr>
      <vt:lpstr>SOLUTION OVERVIEW</vt:lpstr>
      <vt:lpstr>SOFTWARE REQUIREMENT SPECIFICATION</vt:lpstr>
      <vt:lpstr>SYSTEM ARCHITECTURE</vt:lpstr>
      <vt:lpstr>USER INTERFACE DESIGN</vt:lpstr>
      <vt:lpstr>DATABASE DESIGN</vt:lpstr>
      <vt:lpstr>API DESIGN</vt:lpstr>
      <vt:lpstr>TESTING &amp; VALIDATION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PICTURE IS WORTH A THOUSAND WORDS</dc:title>
  <dc:creator>nidha k</dc:creator>
  <cp:lastModifiedBy>nidha k</cp:lastModifiedBy>
  <cp:revision>3</cp:revision>
  <dcterms:modified xsi:type="dcterms:W3CDTF">2024-04-29T13:33:41Z</dcterms:modified>
</cp:coreProperties>
</file>