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9E58-DF92-4AEE-A6E4-42CF60BD8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-197613"/>
            <a:ext cx="7766936" cy="1649895"/>
          </a:xfrm>
        </p:spPr>
        <p:txBody>
          <a:bodyPr/>
          <a:lstStyle/>
          <a:p>
            <a:pPr algn="l"/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BANK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1A273-5127-4255-9AA8-D2057548B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21859"/>
            <a:ext cx="7766936" cy="34603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Presented By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			1. Pranav Wani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			2. Shubham </a:t>
            </a:r>
            <a:r>
              <a:rPr lang="en-IN" dirty="0" err="1">
                <a:solidFill>
                  <a:schemeClr val="tx1"/>
                </a:solidFill>
              </a:rPr>
              <a:t>kalsekar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			3. Manish Patil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			4. Anuj Deshmukh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Guided By</a:t>
            </a:r>
          </a:p>
          <a:p>
            <a:r>
              <a:rPr lang="en-IN" b="1" dirty="0">
                <a:solidFill>
                  <a:schemeClr val="tx1"/>
                </a:solidFill>
              </a:rPr>
              <a:t>Ms Ashwini </a:t>
            </a:r>
            <a:r>
              <a:rPr lang="en-IN" b="1" dirty="0" err="1">
                <a:solidFill>
                  <a:schemeClr val="tx1"/>
                </a:solidFill>
              </a:rPr>
              <a:t>Kakde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8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794C-0F53-4F33-8CEE-741BB0B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2. 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7B9D-9917-4BEB-9838-DCBCF1B8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992"/>
            <a:ext cx="8596668" cy="48801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Best Estimator: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{'C': 1000.0, 'penalty': 'l1', 'solver':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liblinear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'}</a:t>
            </a:r>
            <a:endParaRPr lang="en-US" dirty="0"/>
          </a:p>
          <a:p>
            <a:r>
              <a:rPr lang="en-US" dirty="0"/>
              <a:t>Jaccard Score: </a:t>
            </a:r>
            <a:r>
              <a:rPr lang="en-US" dirty="0">
                <a:latin typeface="Consolas" panose="020B0609020204030204" pitchFamily="49" charset="0"/>
              </a:rPr>
              <a:t>0.5442918048318333</a:t>
            </a:r>
          </a:p>
          <a:p>
            <a:r>
              <a:rPr lang="en-US" dirty="0"/>
              <a:t>F1 Score: </a:t>
            </a:r>
            <a:r>
              <a:rPr lang="en-US" dirty="0">
                <a:latin typeface="Consolas" panose="020B0609020204030204" pitchFamily="49" charset="0"/>
              </a:rPr>
              <a:t>0.6978910057249199</a:t>
            </a:r>
          </a:p>
          <a:p>
            <a:r>
              <a:rPr lang="en-US" dirty="0"/>
              <a:t>Accuracy Score: </a:t>
            </a:r>
            <a:r>
              <a:rPr lang="en-US" dirty="0">
                <a:latin typeface="Consolas" panose="020B0609020204030204" pitchFamily="49" charset="0"/>
              </a:rPr>
              <a:t>0.6980539861895794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C2F8-F483-4E57-A600-6AB73D63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7" y="3573320"/>
            <a:ext cx="4005997" cy="32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7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794C-0F53-4F33-8CEE-741BB0B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3.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7B9D-9917-4BEB-9838-DCBCF1B8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283"/>
            <a:ext cx="8596668" cy="48979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Best Estimator: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{'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max_depth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': 20,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min_samples_leaf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': 5,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n_estimators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': 100}</a:t>
            </a:r>
            <a:endParaRPr lang="en-US" dirty="0"/>
          </a:p>
          <a:p>
            <a:r>
              <a:rPr lang="en-US" dirty="0"/>
              <a:t>Jaccard Score: </a:t>
            </a:r>
            <a:r>
              <a:rPr lang="en-US" dirty="0">
                <a:latin typeface="Consolas" panose="020B0609020204030204" pitchFamily="49" charset="0"/>
              </a:rPr>
              <a:t>0.780829596412556</a:t>
            </a:r>
          </a:p>
          <a:p>
            <a:r>
              <a:rPr lang="en-US" dirty="0"/>
              <a:t>F1 Score: </a:t>
            </a:r>
            <a:r>
              <a:rPr lang="en-US" dirty="0">
                <a:latin typeface="Consolas" panose="020B0609020204030204" pitchFamily="49" charset="0"/>
              </a:rPr>
              <a:t>0.8772746013379615</a:t>
            </a:r>
          </a:p>
          <a:p>
            <a:r>
              <a:rPr lang="en-US" dirty="0"/>
              <a:t>Accuracy Score: </a:t>
            </a:r>
            <a:r>
              <a:rPr lang="en-US" dirty="0">
                <a:latin typeface="Consolas" panose="020B0609020204030204" pitchFamily="49" charset="0"/>
              </a:rPr>
              <a:t>0.8772755806654112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A6159-DE9A-4642-A0B4-20109D72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4" y="3535680"/>
            <a:ext cx="4978051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0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794C-0F53-4F33-8CEE-741BB0B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4.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7B9D-9917-4BEB-9838-DCBCF1B8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950"/>
            <a:ext cx="8596668" cy="49603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Best Estimator: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{'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ccp_alpha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': 0.001, 'criterion': 'entropy',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max_depth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': 8,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max_features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’: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'auto'}</a:t>
            </a:r>
            <a:endParaRPr lang="en-US" dirty="0"/>
          </a:p>
          <a:p>
            <a:r>
              <a:rPr lang="en-US" dirty="0"/>
              <a:t>Jaccard Score: </a:t>
            </a:r>
            <a:r>
              <a:rPr lang="en-US" dirty="0">
                <a:latin typeface="Consolas" panose="020B0609020204030204" pitchFamily="49" charset="0"/>
              </a:rPr>
              <a:t>0.6561203319502075</a:t>
            </a:r>
          </a:p>
          <a:p>
            <a:r>
              <a:rPr lang="en-US" dirty="0"/>
              <a:t>F1 Score: </a:t>
            </a:r>
            <a:r>
              <a:rPr lang="en-US" dirty="0">
                <a:latin typeface="Consolas" panose="020B0609020204030204" pitchFamily="49" charset="0"/>
              </a:rPr>
              <a:t>0.7919010670065366</a:t>
            </a:r>
          </a:p>
          <a:p>
            <a:r>
              <a:rPr lang="en-US" dirty="0"/>
              <a:t>Accuracy Score: </a:t>
            </a:r>
            <a:r>
              <a:rPr lang="en-US" dirty="0">
                <a:latin typeface="Consolas" panose="020B0609020204030204" pitchFamily="49" charset="0"/>
              </a:rPr>
              <a:t>0.7919020715630886</a:t>
            </a:r>
          </a:p>
          <a:p>
            <a:endParaRPr lang="en-IN" dirty="0"/>
          </a:p>
        </p:txBody>
      </p:sp>
      <p:pic>
        <p:nvPicPr>
          <p:cNvPr id="4098" name="Picture 2" descr="Decision Tree in Machine Learning | by Prince Yadav | Towards Data Science">
            <a:extLst>
              <a:ext uri="{FF2B5EF4-FFF2-40B4-BE49-F238E27FC236}">
                <a16:creationId xmlns:a16="http://schemas.microsoft.com/office/drawing/2014/main" id="{D4460B40-68A7-4C7B-87F3-C835362D0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38" y="4061073"/>
            <a:ext cx="4585795" cy="27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0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794C-0F53-4F33-8CEE-741BB0B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5.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XGBoost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7B9D-9917-4BEB-9838-DCBCF1B8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858"/>
            <a:ext cx="8596668" cy="50118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Best Estimator: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{'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xgbclassifier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__gamma': 0.5,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xgbclassifier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max_depth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': 3,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xgbclassifier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n_estimators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': 50}</a:t>
            </a:r>
            <a:endParaRPr lang="en-US" dirty="0"/>
          </a:p>
          <a:p>
            <a:r>
              <a:rPr lang="en-US" dirty="0"/>
              <a:t>Jaccard Score: </a:t>
            </a:r>
            <a:r>
              <a:rPr lang="en-US" dirty="0">
                <a:latin typeface="Consolas" panose="020B0609020204030204" pitchFamily="49" charset="0"/>
              </a:rPr>
              <a:t>0.8264508928571429</a:t>
            </a:r>
          </a:p>
          <a:p>
            <a:r>
              <a:rPr lang="en-US" dirty="0"/>
              <a:t>F1 Score: </a:t>
            </a:r>
            <a:r>
              <a:rPr lang="en-US" dirty="0">
                <a:latin typeface="Consolas" panose="020B0609020204030204" pitchFamily="49" charset="0"/>
              </a:rPr>
              <a:t>0.9023125936665654</a:t>
            </a:r>
          </a:p>
          <a:p>
            <a:r>
              <a:rPr lang="en-US" dirty="0"/>
              <a:t>Accuracy Score: </a:t>
            </a:r>
            <a:r>
              <a:rPr lang="en-US" dirty="0">
                <a:latin typeface="Consolas" panose="020B0609020204030204" pitchFamily="49" charset="0"/>
              </a:rPr>
              <a:t>0.9023854362837413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FDECA-CB07-48E2-8C75-7525E21D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98" y="3732195"/>
            <a:ext cx="4299540" cy="29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9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794C-0F53-4F33-8CEE-741BB0B9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6.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7B9D-9917-4BEB-9838-DCBCF1B8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200"/>
            <a:ext cx="8596668" cy="48979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Best Estimator: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{'algorithm': 'auto',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n_neighbors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': 3 , 'weights': uniform}</a:t>
            </a:r>
          </a:p>
          <a:p>
            <a:r>
              <a:rPr lang="en-US" dirty="0"/>
              <a:t>Jaccard Score: </a:t>
            </a:r>
            <a:r>
              <a:rPr lang="en-US" dirty="0">
                <a:latin typeface="Consolas" panose="020B0609020204030204" pitchFamily="49" charset="0"/>
              </a:rPr>
              <a:t>0.7906836055656382</a:t>
            </a:r>
          </a:p>
          <a:p>
            <a:r>
              <a:rPr lang="en-US" dirty="0"/>
              <a:t>F1 Score: </a:t>
            </a:r>
            <a:r>
              <a:rPr lang="en-US" dirty="0">
                <a:latin typeface="Consolas" panose="020B0609020204030204" pitchFamily="49" charset="0"/>
              </a:rPr>
              <a:t>0.8908506542885207</a:t>
            </a:r>
          </a:p>
          <a:p>
            <a:r>
              <a:rPr lang="en-US" dirty="0"/>
              <a:t>Accuracy Score: </a:t>
            </a:r>
            <a:r>
              <a:rPr lang="en-US" dirty="0">
                <a:latin typeface="Consolas" panose="020B0609020204030204" pitchFamily="49" charset="0"/>
              </a:rPr>
              <a:t>0.8913998744507219</a:t>
            </a:r>
          </a:p>
          <a:p>
            <a:endParaRPr lang="en-IN" dirty="0"/>
          </a:p>
        </p:txBody>
      </p:sp>
      <p:pic>
        <p:nvPicPr>
          <p:cNvPr id="3074" name="Picture 2" descr="K-Nearest Neighbors Algorithm - Intuitive Tutorials">
            <a:extLst>
              <a:ext uri="{FF2B5EF4-FFF2-40B4-BE49-F238E27FC236}">
                <a16:creationId xmlns:a16="http://schemas.microsoft.com/office/drawing/2014/main" id="{EA50517A-D2AF-4CC7-9711-13CA6E21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58" y="3573727"/>
            <a:ext cx="5762474" cy="32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68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5DB5-2114-4E78-AA7A-4F72C37F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67011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C989-8395-47BF-8151-BEA1DE37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1. USING COMPARATIVE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348FF1-7A54-4013-AB5B-22D8D8B9A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178850"/>
              </p:ext>
            </p:extLst>
          </p:nvPr>
        </p:nvGraphicFramePr>
        <p:xfrm>
          <a:off x="677334" y="1818105"/>
          <a:ext cx="8908031" cy="225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44">
                  <a:extLst>
                    <a:ext uri="{9D8B030D-6E8A-4147-A177-3AD203B41FA5}">
                      <a16:colId xmlns:a16="http://schemas.microsoft.com/office/drawing/2014/main" val="3225645306"/>
                    </a:ext>
                  </a:extLst>
                </a:gridCol>
                <a:gridCol w="1228044">
                  <a:extLst>
                    <a:ext uri="{9D8B030D-6E8A-4147-A177-3AD203B41FA5}">
                      <a16:colId xmlns:a16="http://schemas.microsoft.com/office/drawing/2014/main" val="2737036980"/>
                    </a:ext>
                  </a:extLst>
                </a:gridCol>
                <a:gridCol w="1454091">
                  <a:extLst>
                    <a:ext uri="{9D8B030D-6E8A-4147-A177-3AD203B41FA5}">
                      <a16:colId xmlns:a16="http://schemas.microsoft.com/office/drawing/2014/main" val="1254593984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791637253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1445591345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3618681332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974579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Jaccard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0.723582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0.543303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0.780830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0.656120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0.826451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0.790684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54498"/>
                  </a:ext>
                </a:extLst>
              </a:tr>
              <a:tr h="607461"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0.843889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0.696944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0.877275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0.791901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0.902313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0.890851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0.844005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0.697112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0.877276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0.791902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0.902385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0.891400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302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82058F-57AF-4D25-94F2-5D86CF4F5D69}"/>
              </a:ext>
            </a:extLst>
          </p:cNvPr>
          <p:cNvSpPr txBox="1"/>
          <p:nvPr/>
        </p:nvSpPr>
        <p:spPr>
          <a:xfrm>
            <a:off x="677334" y="4649887"/>
            <a:ext cx="8596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Above table </a:t>
            </a:r>
            <a:r>
              <a:rPr lang="en-IN" dirty="0" err="1"/>
              <a:t>XGBoost</a:t>
            </a:r>
            <a:r>
              <a:rPr lang="en-IN" dirty="0"/>
              <a:t> and KNN gives here good accuracy</a:t>
            </a:r>
          </a:p>
        </p:txBody>
      </p:sp>
    </p:spTree>
    <p:extLst>
      <p:ext uri="{BB962C8B-B14F-4D97-AF65-F5344CB8AC3E}">
        <p14:creationId xmlns:p14="http://schemas.microsoft.com/office/powerpoint/2010/main" val="60604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1103-8EC6-4A4F-A522-8DAF64C1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2. USING K-FOLD CROSS VALIDATION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BD928C-B97B-4702-B7BB-1C82D15F0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357840"/>
              </p:ext>
            </p:extLst>
          </p:nvPr>
        </p:nvGraphicFramePr>
        <p:xfrm>
          <a:off x="677863" y="2208714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04148772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062792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Cross_val_score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6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0.8383045525902668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6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LogisticRegression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0.71287284144427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RandomForestClassifier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0.8684458398744113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5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DecisionTreeClassifier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0.7725274725274726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9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XGBClassifier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0.8974097331240187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6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KNeighborsClassifier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0.8845368916797488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3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7008-DE5C-43BB-9177-47F01123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K-fold Cross Validation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FA6BC-9888-4141-8B85-7D82DEFCD9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95" y="1295210"/>
            <a:ext cx="6031832" cy="52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1103-8EC6-4A4F-A522-8DAF64C1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3. Using ROC_AUC Curve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BD928C-B97B-4702-B7BB-1C82D15F0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25144"/>
              </p:ext>
            </p:extLst>
          </p:nvPr>
        </p:nvGraphicFramePr>
        <p:xfrm>
          <a:off x="677863" y="2208714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04148772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062792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6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0.913825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6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LogisticRegression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0.778052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RandomForestClassifier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0.946472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5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DecisionTreeClassifier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0.861601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9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XGBClassifier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6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KNeighborsClassifier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2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7E2D-287F-4682-9F58-ACA06AD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7833-D304-47E5-81D5-FAF286F2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253"/>
            <a:ext cx="8596668" cy="495701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Problem Statement </a:t>
            </a:r>
          </a:p>
          <a:p>
            <a:r>
              <a:rPr lang="en-IN" dirty="0">
                <a:solidFill>
                  <a:schemeClr val="tx1"/>
                </a:solidFill>
              </a:rPr>
              <a:t>Data Dictionary</a:t>
            </a:r>
          </a:p>
          <a:p>
            <a:r>
              <a:rPr lang="en-IN" dirty="0">
                <a:solidFill>
                  <a:schemeClr val="tx1"/>
                </a:solidFill>
              </a:rPr>
              <a:t>About Dataset</a:t>
            </a:r>
          </a:p>
          <a:p>
            <a:r>
              <a:rPr lang="en-IN" dirty="0" err="1">
                <a:solidFill>
                  <a:schemeClr val="tx1"/>
                </a:solidFill>
              </a:rPr>
              <a:t>Preprocessing</a:t>
            </a:r>
            <a:r>
              <a:rPr lang="en-IN" dirty="0">
                <a:solidFill>
                  <a:schemeClr val="tx1"/>
                </a:solidFill>
              </a:rPr>
              <a:t> steps used</a:t>
            </a:r>
          </a:p>
          <a:p>
            <a:r>
              <a:rPr lang="en-IN" dirty="0">
                <a:solidFill>
                  <a:schemeClr val="tx1"/>
                </a:solidFill>
              </a:rPr>
              <a:t>ML Algorithm Used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1. SVM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2. Logistic Regression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3. Random Forest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4. Decision Tree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5. </a:t>
            </a:r>
            <a:r>
              <a:rPr lang="en-IN" dirty="0" err="1">
                <a:solidFill>
                  <a:schemeClr val="tx1"/>
                </a:solidFill>
              </a:rPr>
              <a:t>XGBoost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6. KNN</a:t>
            </a:r>
          </a:p>
          <a:p>
            <a:r>
              <a:rPr lang="en-IN" dirty="0">
                <a:solidFill>
                  <a:schemeClr val="tx1"/>
                </a:solidFill>
              </a:rPr>
              <a:t>Model Evaluation</a:t>
            </a:r>
          </a:p>
          <a:p>
            <a:r>
              <a:rPr lang="en-IN" dirty="0">
                <a:solidFill>
                  <a:schemeClr val="tx1"/>
                </a:solidFill>
              </a:rPr>
              <a:t>Conclusion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325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07D5-CBC6-4FE8-9559-512E8FB5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ROC AUC Curve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3D3219-C626-4C3D-A7C6-2C93CA61A9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84" y="1299633"/>
            <a:ext cx="6577263" cy="53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7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E54-EEAE-4F98-A9A0-5111EDF2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705B-78A9-4B93-8808-036FDE13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out performing other model Hence it is best model for my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07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E935-3287-4D77-A0CE-31FEBD9A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5A1-F155-4A9D-878E-C984880C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Given the details of a bank's customers and the target variable is a binary variable reflecting the fact whether the customer left the bank (closed his account) or he continues to be a customer, by creating best ML model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3169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56D6-69E1-4F52-82C3-EF345E9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 DICTIONARY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DATASET USED = churn_modeling.csv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CE8BFE-2663-4404-B52C-C9CC9E60E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42054"/>
              </p:ext>
            </p:extLst>
          </p:nvPr>
        </p:nvGraphicFramePr>
        <p:xfrm>
          <a:off x="677863" y="2160588"/>
          <a:ext cx="8596311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3">
                  <a:extLst>
                    <a:ext uri="{9D8B030D-6E8A-4147-A177-3AD203B41FA5}">
                      <a16:colId xmlns:a16="http://schemas.microsoft.com/office/drawing/2014/main" val="454975149"/>
                    </a:ext>
                  </a:extLst>
                </a:gridCol>
                <a:gridCol w="1568823">
                  <a:extLst>
                    <a:ext uri="{9D8B030D-6E8A-4147-A177-3AD203B41FA5}">
                      <a16:colId xmlns:a16="http://schemas.microsoft.com/office/drawing/2014/main" val="3838020224"/>
                    </a:ext>
                  </a:extLst>
                </a:gridCol>
                <a:gridCol w="4989045">
                  <a:extLst>
                    <a:ext uri="{9D8B030D-6E8A-4147-A177-3AD203B41FA5}">
                      <a16:colId xmlns:a16="http://schemas.microsoft.com/office/drawing/2014/main" val="76007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31249"/>
                  </a:ext>
                </a:extLst>
              </a:tr>
              <a:tr h="340109">
                <a:tc>
                  <a:txBody>
                    <a:bodyPr/>
                    <a:lstStyle/>
                    <a:p>
                      <a:r>
                        <a:rPr lang="en-IN" dirty="0" err="1"/>
                        <a:t>RowNumber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Corresponds to the record (row)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Bank Customer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Bank customer 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CreditScore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Credit score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2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Location/country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8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Gender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2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 of bank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05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Refers to the number of years that the customer has been a client of the bank.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0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Customer bank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0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32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56D6-69E1-4F52-82C3-EF345E9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 DICTIONARY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DATASET USED = churn_modeling.csv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CE8BFE-2663-4404-B52C-C9CC9E60E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66396"/>
              </p:ext>
            </p:extLst>
          </p:nvPr>
        </p:nvGraphicFramePr>
        <p:xfrm>
          <a:off x="677863" y="2160588"/>
          <a:ext cx="859631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3">
                  <a:extLst>
                    <a:ext uri="{9D8B030D-6E8A-4147-A177-3AD203B41FA5}">
                      <a16:colId xmlns:a16="http://schemas.microsoft.com/office/drawing/2014/main" val="454975149"/>
                    </a:ext>
                  </a:extLst>
                </a:gridCol>
                <a:gridCol w="1568823">
                  <a:extLst>
                    <a:ext uri="{9D8B030D-6E8A-4147-A177-3AD203B41FA5}">
                      <a16:colId xmlns:a16="http://schemas.microsoft.com/office/drawing/2014/main" val="3838020224"/>
                    </a:ext>
                  </a:extLst>
                </a:gridCol>
                <a:gridCol w="4989045">
                  <a:extLst>
                    <a:ext uri="{9D8B030D-6E8A-4147-A177-3AD203B41FA5}">
                      <a16:colId xmlns:a16="http://schemas.microsoft.com/office/drawing/2014/main" val="76007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31249"/>
                  </a:ext>
                </a:extLst>
              </a:tr>
              <a:tr h="340109">
                <a:tc>
                  <a:txBody>
                    <a:bodyPr/>
                    <a:lstStyle/>
                    <a:p>
                      <a:r>
                        <a:rPr lang="en-IN" dirty="0" err="1"/>
                        <a:t>NumOfProducts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Refers to the number of products that a customer has purchased through the bank.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HasCrCard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whether or not a customer has a credit card.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IsActiveMember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customers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EstimatedSalary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 Salary</a:t>
                      </a:r>
                      <a:r>
                        <a:rPr lang="en-IN" dirty="0"/>
                        <a:t>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2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or not the customer left the bank.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8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7339-FE11-44D3-BE7C-B730CB1B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BD52-DB8F-44CD-B8BC-48E8C9C9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Dimension of Dataset : (10000,14)</a:t>
            </a:r>
          </a:p>
          <a:p>
            <a:endParaRPr lang="en-IN" dirty="0"/>
          </a:p>
          <a:p>
            <a:r>
              <a:rPr lang="en-IN" dirty="0"/>
              <a:t>Name of Column : </a:t>
            </a:r>
          </a:p>
          <a:p>
            <a:pPr marL="0" indent="0">
              <a:buNone/>
            </a:pPr>
            <a:r>
              <a:rPr lang="en-IN" dirty="0"/>
              <a:t>'</a:t>
            </a:r>
            <a:r>
              <a:rPr lang="en-IN" dirty="0" err="1"/>
              <a:t>RowNumber</a:t>
            </a:r>
            <a:r>
              <a:rPr lang="en-IN" dirty="0"/>
              <a:t>', '</a:t>
            </a:r>
            <a:r>
              <a:rPr lang="en-IN" dirty="0" err="1"/>
              <a:t>CustomerId</a:t>
            </a:r>
            <a:r>
              <a:rPr lang="en-IN" dirty="0"/>
              <a:t>', 'Surname', '</a:t>
            </a:r>
            <a:r>
              <a:rPr lang="en-IN" dirty="0" err="1"/>
              <a:t>CreditScore</a:t>
            </a:r>
            <a:r>
              <a:rPr lang="en-IN" dirty="0"/>
              <a:t>', 'Geography', 'Gender', 'Age', 'Tenure', 'Balance', '</a:t>
            </a:r>
            <a:r>
              <a:rPr lang="en-IN" dirty="0" err="1"/>
              <a:t>NumOfProducts</a:t>
            </a:r>
            <a:r>
              <a:rPr lang="en-IN" dirty="0"/>
              <a:t>', '</a:t>
            </a:r>
            <a:r>
              <a:rPr lang="en-IN" dirty="0" err="1"/>
              <a:t>HasCrCard</a:t>
            </a:r>
            <a:r>
              <a:rPr lang="en-IN" dirty="0"/>
              <a:t>', '</a:t>
            </a:r>
            <a:r>
              <a:rPr lang="en-IN" dirty="0" err="1"/>
              <a:t>IsActiveMember</a:t>
            </a:r>
            <a:r>
              <a:rPr lang="en-IN" dirty="0"/>
              <a:t>', '</a:t>
            </a:r>
            <a:r>
              <a:rPr lang="en-IN" dirty="0" err="1"/>
              <a:t>EstimatedSalary</a:t>
            </a:r>
            <a:r>
              <a:rPr lang="en-IN" dirty="0"/>
              <a:t>', 'Exited’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Is there any missing values? No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No. of Categorical columns - 3</a:t>
            </a:r>
          </a:p>
        </p:txBody>
      </p:sp>
    </p:spTree>
    <p:extLst>
      <p:ext uri="{BB962C8B-B14F-4D97-AF65-F5344CB8AC3E}">
        <p14:creationId xmlns:p14="http://schemas.microsoft.com/office/powerpoint/2010/main" val="12699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C7C3-3AD6-438E-A414-05D978AF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PRE-PROCESSING STEPS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67B0-8E3D-46BA-9791-7A13283C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Input  X :  { '</a:t>
            </a:r>
            <a:r>
              <a:rPr lang="en-IN" dirty="0" err="1"/>
              <a:t>CreditScore</a:t>
            </a:r>
            <a:r>
              <a:rPr lang="en-IN" dirty="0"/>
              <a:t>', 'Geography', 'Gender', 'Age', 'Tenure', 'Balance', '</a:t>
            </a:r>
            <a:r>
              <a:rPr lang="en-IN" dirty="0" err="1"/>
              <a:t>NumOfProducts</a:t>
            </a:r>
            <a:r>
              <a:rPr lang="en-IN" dirty="0"/>
              <a:t>', '</a:t>
            </a:r>
            <a:r>
              <a:rPr lang="en-IN" dirty="0" err="1"/>
              <a:t>HasCrCard</a:t>
            </a:r>
            <a:r>
              <a:rPr lang="en-IN" dirty="0"/>
              <a:t>', '</a:t>
            </a:r>
            <a:r>
              <a:rPr lang="en-IN" dirty="0" err="1"/>
              <a:t>IsActiveMember</a:t>
            </a:r>
            <a:r>
              <a:rPr lang="en-IN" dirty="0"/>
              <a:t>', '</a:t>
            </a:r>
            <a:r>
              <a:rPr lang="en-IN" dirty="0" err="1"/>
              <a:t>EstimatedSalary</a:t>
            </a:r>
            <a:r>
              <a:rPr lang="en-IN" dirty="0"/>
              <a:t>’ }</a:t>
            </a:r>
          </a:p>
          <a:p>
            <a:r>
              <a:rPr lang="en-IN" dirty="0"/>
              <a:t>Output y : {Exited}</a:t>
            </a:r>
          </a:p>
          <a:p>
            <a:r>
              <a:rPr lang="en-IN" dirty="0"/>
              <a:t>Convert Categorical Columns into Numerical</a:t>
            </a:r>
          </a:p>
          <a:p>
            <a:pPr lvl="1"/>
            <a:r>
              <a:rPr lang="en-IN" dirty="0"/>
              <a:t>Gender : Using Label encoder</a:t>
            </a:r>
          </a:p>
          <a:p>
            <a:pPr lvl="1"/>
            <a:r>
              <a:rPr lang="en-IN" dirty="0"/>
              <a:t>Geography :  Using One Hot Encoder</a:t>
            </a:r>
          </a:p>
          <a:p>
            <a:r>
              <a:rPr lang="en-IN" dirty="0"/>
              <a:t>Standardize data using Min Max Scaler</a:t>
            </a:r>
          </a:p>
          <a:p>
            <a:r>
              <a:rPr lang="en-IN" dirty="0"/>
              <a:t>Balance the dataset using SMOTE</a:t>
            </a:r>
          </a:p>
          <a:p>
            <a:r>
              <a:rPr lang="en-IN" dirty="0" err="1"/>
              <a:t>Splitted</a:t>
            </a:r>
            <a:r>
              <a:rPr lang="en-IN" dirty="0"/>
              <a:t> data into Training and Testing Using </a:t>
            </a:r>
            <a:r>
              <a:rPr lang="en-IN" dirty="0" err="1"/>
              <a:t>test_size</a:t>
            </a:r>
            <a:r>
              <a:rPr lang="en-IN" dirty="0"/>
              <a:t> = 20%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00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1A8A-E415-4002-88DD-372B0182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A32E-5DD6-47BE-8C11-AAF6BCB7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Output feature of my Dataset is Categorical hence we are performing Classification on the dataset</a:t>
            </a:r>
          </a:p>
          <a:p>
            <a:endParaRPr lang="en-US" dirty="0"/>
          </a:p>
          <a:p>
            <a:r>
              <a:rPr lang="en-US" dirty="0"/>
              <a:t>We have decided to use following six algorithms for classification</a:t>
            </a:r>
          </a:p>
          <a:p>
            <a:pPr marL="365760" lvl="1" indent="0">
              <a:buNone/>
            </a:pPr>
            <a:r>
              <a:rPr lang="en-US" dirty="0"/>
              <a:t>1.     SVM</a:t>
            </a:r>
          </a:p>
          <a:p>
            <a:pPr marL="365760" lvl="1" indent="0">
              <a:buNone/>
            </a:pPr>
            <a:r>
              <a:rPr lang="en-US" dirty="0"/>
              <a:t>2.     Logistic Regression</a:t>
            </a:r>
          </a:p>
          <a:p>
            <a:pPr marL="365760" lvl="1" indent="0">
              <a:buNone/>
            </a:pPr>
            <a:r>
              <a:rPr lang="en-US" dirty="0"/>
              <a:t>3.     Random Forest</a:t>
            </a:r>
          </a:p>
          <a:p>
            <a:pPr marL="365760" lvl="1" indent="0">
              <a:buNone/>
            </a:pPr>
            <a:r>
              <a:rPr lang="en-US" dirty="0"/>
              <a:t>4.     Decision Tree</a:t>
            </a:r>
          </a:p>
          <a:p>
            <a:pPr marL="365760" lvl="1" indent="0">
              <a:buNone/>
            </a:pPr>
            <a:r>
              <a:rPr lang="en-US" dirty="0"/>
              <a:t>5.    </a:t>
            </a:r>
            <a:r>
              <a:rPr lang="en-US" dirty="0" err="1"/>
              <a:t>XGBoost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6.    KNN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30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2E36-BF1B-4BB0-9389-1F46A8D6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1. SUPPORT VECTOR MACHINE (SVM)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F167-0535-4DA9-9E23-589E4F29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46212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Best Estimator: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{'C': 57, 'gamma': 1, 'kernel': '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’}</a:t>
            </a:r>
            <a:endParaRPr lang="en-US" dirty="0"/>
          </a:p>
          <a:p>
            <a:r>
              <a:rPr lang="en-US" dirty="0"/>
              <a:t>Jaccard Score: </a:t>
            </a:r>
            <a:r>
              <a:rPr lang="en-US" dirty="0">
                <a:latin typeface="Consolas" panose="020B0609020204030204" pitchFamily="49" charset="0"/>
              </a:rPr>
              <a:t>0.7235817575083426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F1 Score: </a:t>
            </a:r>
            <a:r>
              <a:rPr lang="en-US" dirty="0">
                <a:latin typeface="Consolas" panose="020B0609020204030204" pitchFamily="49" charset="0"/>
              </a:rPr>
              <a:t>0.8438886143160222</a:t>
            </a:r>
          </a:p>
          <a:p>
            <a:r>
              <a:rPr lang="en-US" dirty="0"/>
              <a:t>Accuracy Score: </a:t>
            </a:r>
            <a:r>
              <a:rPr lang="en-US" dirty="0">
                <a:latin typeface="Consolas" panose="020B0609020204030204" pitchFamily="49" charset="0"/>
              </a:rPr>
              <a:t>0.8440050219711237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1030" name="Picture 6" descr="Guide on Support Vector Machine (SVM) Algorithm">
            <a:extLst>
              <a:ext uri="{FF2B5EF4-FFF2-40B4-BE49-F238E27FC236}">
                <a16:creationId xmlns:a16="http://schemas.microsoft.com/office/drawing/2014/main" id="{02CB08BB-D542-4325-A7BC-DB2432EA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3605155"/>
            <a:ext cx="3879042" cy="315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43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805</Words>
  <Application>Microsoft Office PowerPoint</Application>
  <PresentationFormat>Widescreen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Trebuchet MS</vt:lpstr>
      <vt:lpstr>Wingdings 3</vt:lpstr>
      <vt:lpstr>Facet</vt:lpstr>
      <vt:lpstr>BANK CUSTOMER CHURN PREDICTION</vt:lpstr>
      <vt:lpstr>OUTLINE</vt:lpstr>
      <vt:lpstr>PROBLEM STATEMENT</vt:lpstr>
      <vt:lpstr>DATA DICTIONARY DATASET USED = churn_modeling.csv </vt:lpstr>
      <vt:lpstr>DATA DICTIONARY DATASET USED = churn_modeling.csv </vt:lpstr>
      <vt:lpstr>ABOUT DATASET</vt:lpstr>
      <vt:lpstr>PRE-PROCESSING STEPS PERFORMED</vt:lpstr>
      <vt:lpstr>ML ALGORITHMS USED</vt:lpstr>
      <vt:lpstr>1. SUPPORT VECTOR MACHINE (SVM)</vt:lpstr>
      <vt:lpstr>2. LOGISTIC REGRESSION </vt:lpstr>
      <vt:lpstr>3. RANDOM FOREST</vt:lpstr>
      <vt:lpstr>4. DECISION TREE</vt:lpstr>
      <vt:lpstr>5. XGBoost</vt:lpstr>
      <vt:lpstr>6. KNN</vt:lpstr>
      <vt:lpstr>MODEL EVALUATION</vt:lpstr>
      <vt:lpstr>1. USING COMPARATIVE TABLE</vt:lpstr>
      <vt:lpstr>2. USING K-FOLD CROSS VALIDATION</vt:lpstr>
      <vt:lpstr>K-fold Cross Validation</vt:lpstr>
      <vt:lpstr>3. Using ROC_AUC Curve</vt:lpstr>
      <vt:lpstr>ROC AUC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Prediction</dc:title>
  <dc:creator>Pranav Wani</dc:creator>
  <cp:lastModifiedBy>Pranav Wani</cp:lastModifiedBy>
  <cp:revision>45</cp:revision>
  <dcterms:created xsi:type="dcterms:W3CDTF">2024-05-16T13:31:15Z</dcterms:created>
  <dcterms:modified xsi:type="dcterms:W3CDTF">2024-05-16T18:38:21Z</dcterms:modified>
</cp:coreProperties>
</file>