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38255"/>
            <a:ext cx="7477601" cy="19164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Driver Drowsiness Detection System</a:t>
            </a:r>
            <a:endParaRPr lang="en-US" sz="6035" dirty="0"/>
          </a:p>
        </p:txBody>
      </p:sp>
      <p:sp>
        <p:nvSpPr>
          <p:cNvPr id="6" name="Text 2"/>
          <p:cNvSpPr/>
          <p:nvPr/>
        </p:nvSpPr>
        <p:spPr>
          <a:xfrm>
            <a:off x="833199" y="4018989"/>
            <a:ext cx="7477601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presentation will explore a driver drowsiness detection system implemented in Python using OpenCV, a powerful computer vision library.</a:t>
            </a:r>
            <a:endParaRPr lang="en-US" sz="1750" dirty="0"/>
          </a:p>
        </p:txBody>
      </p:sp>
      <p:sp>
        <p:nvSpPr>
          <p:cNvPr id="9" name="Text 2"/>
          <p:cNvSpPr/>
          <p:nvPr/>
        </p:nvSpPr>
        <p:spPr>
          <a:xfrm>
            <a:off x="6476104" y="5348965"/>
            <a:ext cx="2485016" cy="225669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</a:rPr>
              <a:t>-Presented by:</a:t>
            </a:r>
            <a:endParaRPr lang="en-US" sz="1750" dirty="0">
              <a:solidFill>
                <a:srgbClr val="454240"/>
              </a:solidFill>
              <a:latin typeface="DM Sans" pitchFamily="34" charset="0"/>
            </a:endParaRPr>
          </a:p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</a:rPr>
              <a:t>Batch no:</a:t>
            </a:r>
            <a:r>
              <a:rPr lang="en-IN" altLang="en-US" sz="1750" dirty="0">
                <a:solidFill>
                  <a:srgbClr val="454240"/>
                </a:solidFill>
                <a:latin typeface="DM Sans" pitchFamily="34" charset="0"/>
              </a:rPr>
              <a:t>15</a:t>
            </a:r>
            <a:endParaRPr lang="en-US" sz="1750" dirty="0">
              <a:solidFill>
                <a:srgbClr val="454240"/>
              </a:solidFill>
              <a:latin typeface="DM Sans" pitchFamily="34" charset="0"/>
            </a:endParaRPr>
          </a:p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</a:rPr>
              <a:t>22R21A</a:t>
            </a:r>
            <a:r>
              <a:rPr lang="en-IN" altLang="en-US" sz="1750" dirty="0">
                <a:solidFill>
                  <a:srgbClr val="454240"/>
                </a:solidFill>
                <a:latin typeface="DM Sans" pitchFamily="34" charset="0"/>
              </a:rPr>
              <a:t>67B3</a:t>
            </a:r>
            <a:endParaRPr lang="en-US" sz="1750" dirty="0">
              <a:solidFill>
                <a:srgbClr val="454240"/>
              </a:solidFill>
              <a:latin typeface="DM Sans" pitchFamily="34" charset="0"/>
            </a:endParaRPr>
          </a:p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</a:rPr>
              <a:t>22R21A</a:t>
            </a:r>
            <a:r>
              <a:rPr lang="en-IN" altLang="en-US" sz="1750" dirty="0">
                <a:solidFill>
                  <a:srgbClr val="454240"/>
                </a:solidFill>
                <a:latin typeface="DM Sans" pitchFamily="34" charset="0"/>
              </a:rPr>
              <a:t>6790</a:t>
            </a:r>
            <a:endParaRPr lang="en-US" sz="1750" dirty="0">
              <a:solidFill>
                <a:srgbClr val="454240"/>
              </a:solidFill>
              <a:latin typeface="DM Sans" pitchFamily="34" charset="0"/>
            </a:endParaRPr>
          </a:p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</a:rPr>
              <a:t>22R21A</a:t>
            </a:r>
            <a:r>
              <a:rPr lang="en-IN" altLang="en-US" sz="1750" dirty="0">
                <a:solidFill>
                  <a:srgbClr val="454240"/>
                </a:solidFill>
                <a:latin typeface="DM Sans" pitchFamily="34" charset="0"/>
              </a:rPr>
              <a:t>6791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132687"/>
            <a:ext cx="7477601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The Problem: Drowsiness and Driving Safety</a:t>
            </a:r>
            <a:endParaRPr lang="en-US" sz="4375" dirty="0"/>
          </a:p>
        </p:txBody>
      </p:sp>
      <p:sp>
        <p:nvSpPr>
          <p:cNvPr id="6" name="Text 2"/>
          <p:cNvSpPr/>
          <p:nvPr/>
        </p:nvSpPr>
        <p:spPr>
          <a:xfrm>
            <a:off x="6319599" y="3726061"/>
            <a:ext cx="7477601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Driver drowsiness is a significant contributor to traffic accidents, posing a major threat to road safety.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319599" y="4642485"/>
            <a:ext cx="7477601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When drivers are fatigued, their reaction times slow down, and their ability to make safe decisions is impaired.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319599" y="5558909"/>
            <a:ext cx="7477601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Drowsiness-related crashes can result in serious injuries or fatalities, highlighting the urgent need for effective countermeasures.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</p:spPr>
      </p:sp>
      <p:sp>
        <p:nvSpPr>
          <p:cNvPr id="4" name="Text 1"/>
          <p:cNvSpPr/>
          <p:nvPr/>
        </p:nvSpPr>
        <p:spPr>
          <a:xfrm>
            <a:off x="2037993" y="1569482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Python and OpenCV: Tools for Real-Time Analysis</a:t>
            </a:r>
            <a:endParaRPr lang="en-US" sz="437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40256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18016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Python</a:t>
            </a:r>
            <a:endParaRPr lang="en-US" sz="2185" dirty="0"/>
          </a:p>
        </p:txBody>
      </p:sp>
      <p:sp>
        <p:nvSpPr>
          <p:cNvPr id="7" name="Text 3"/>
          <p:cNvSpPr/>
          <p:nvPr/>
        </p:nvSpPr>
        <p:spPr>
          <a:xfrm>
            <a:off x="2037993" y="4660582"/>
            <a:ext cx="3295888" cy="16662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Python's versatility and extensive libraries make it ideal for computer vision tasks. It's easy to use and allows for rapid prototyping.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340256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18016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OpenCV</a:t>
            </a:r>
            <a:endParaRPr lang="en-US" sz="2185" dirty="0"/>
          </a:p>
        </p:txBody>
      </p:sp>
      <p:sp>
        <p:nvSpPr>
          <p:cNvPr id="10" name="Text 5"/>
          <p:cNvSpPr/>
          <p:nvPr/>
        </p:nvSpPr>
        <p:spPr>
          <a:xfrm>
            <a:off x="5667137" y="4660582"/>
            <a:ext cx="3296007" cy="19995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OpenCV is a powerful library specifically designed for real-time computer vision. It provides a wide range of functions for image and video processing.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340256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180165"/>
            <a:ext cx="3086219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Real-Time Processing</a:t>
            </a:r>
            <a:endParaRPr lang="en-US" sz="2185" dirty="0"/>
          </a:p>
        </p:txBody>
      </p:sp>
      <p:sp>
        <p:nvSpPr>
          <p:cNvPr id="13" name="Text 7"/>
          <p:cNvSpPr/>
          <p:nvPr/>
        </p:nvSpPr>
        <p:spPr>
          <a:xfrm>
            <a:off x="9296400" y="4660582"/>
            <a:ext cx="3296007" cy="16662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Combining Python and OpenCV enables real-time analysis of video streams, allowing us to detect and react to driver drowsiness in real-time.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359378"/>
          </a:xfrm>
          <a:prstGeom prst="rect">
            <a:avLst/>
          </a:prstGeom>
          <a:solidFill>
            <a:srgbClr val="FFFDFA"/>
          </a:solidFill>
        </p:spPr>
      </p:sp>
      <p:sp>
        <p:nvSpPr>
          <p:cNvPr id="4" name="Text 1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825"/>
              </a:lnSpc>
              <a:buNone/>
            </a:pPr>
            <a:r>
              <a:rPr lang="en-US" sz="306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System Architecture: Overview of Components</a:t>
            </a:r>
            <a:endParaRPr lang="en-US" sz="306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67" y="1710690"/>
            <a:ext cx="777597" cy="124420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632008" y="1866186"/>
            <a:ext cx="1944172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Video Capture</a:t>
            </a:r>
            <a:endParaRPr lang="en-US" sz="1530" dirty="0"/>
          </a:p>
        </p:txBody>
      </p:sp>
      <p:sp>
        <p:nvSpPr>
          <p:cNvPr id="7" name="Text 3"/>
          <p:cNvSpPr/>
          <p:nvPr/>
        </p:nvSpPr>
        <p:spPr>
          <a:xfrm>
            <a:off x="4632008" y="2202418"/>
            <a:ext cx="6377226" cy="4664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835"/>
              </a:lnSpc>
              <a:buNone/>
            </a:pPr>
            <a:r>
              <a:rPr lang="en-US" sz="1225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system utilizes a webcam or a built-in camera to capture real-time video footage of the driver.</a:t>
            </a:r>
            <a:endParaRPr lang="en-US" sz="122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2954893"/>
            <a:ext cx="777597" cy="124420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632008" y="3110389"/>
            <a:ext cx="2072759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Image Preprocessing</a:t>
            </a:r>
            <a:endParaRPr lang="en-US" sz="1530" dirty="0"/>
          </a:p>
        </p:txBody>
      </p:sp>
      <p:sp>
        <p:nvSpPr>
          <p:cNvPr id="10" name="Text 5"/>
          <p:cNvSpPr/>
          <p:nvPr/>
        </p:nvSpPr>
        <p:spPr>
          <a:xfrm>
            <a:off x="4632008" y="3446621"/>
            <a:ext cx="6377226" cy="4664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835"/>
              </a:lnSpc>
              <a:buNone/>
            </a:pPr>
            <a:r>
              <a:rPr lang="en-US" sz="1225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captured video frames undergo image preprocessing, which involves resizing, converting to grayscale, and applying Gaussian blur to enhance image quality.</a:t>
            </a:r>
            <a:endParaRPr lang="en-US" sz="1225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67" y="4199096"/>
            <a:ext cx="777597" cy="124420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632008" y="4354592"/>
            <a:ext cx="1944172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Eye Detection</a:t>
            </a:r>
            <a:endParaRPr lang="en-US" sz="1530" dirty="0"/>
          </a:p>
        </p:txBody>
      </p:sp>
      <p:sp>
        <p:nvSpPr>
          <p:cNvPr id="13" name="Text 7"/>
          <p:cNvSpPr/>
          <p:nvPr/>
        </p:nvSpPr>
        <p:spPr>
          <a:xfrm>
            <a:off x="4632008" y="4690824"/>
            <a:ext cx="6377226" cy="2332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835"/>
              </a:lnSpc>
              <a:buNone/>
            </a:pPr>
            <a:r>
              <a:rPr lang="en-US" sz="1225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OpenCV's Haar Cascade Classifier is employed to detect the driver's eyes in each frame.</a:t>
            </a:r>
            <a:endParaRPr lang="en-US" sz="1225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167" y="5443299"/>
            <a:ext cx="777597" cy="1244203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632008" y="5598795"/>
            <a:ext cx="2153960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Drowsiness Detection</a:t>
            </a:r>
            <a:endParaRPr lang="en-US" sz="1530" dirty="0"/>
          </a:p>
        </p:txBody>
      </p:sp>
      <p:sp>
        <p:nvSpPr>
          <p:cNvPr id="16" name="Text 9"/>
          <p:cNvSpPr/>
          <p:nvPr/>
        </p:nvSpPr>
        <p:spPr>
          <a:xfrm>
            <a:off x="4632008" y="5935028"/>
            <a:ext cx="6377226" cy="4664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835"/>
              </a:lnSpc>
              <a:buNone/>
            </a:pPr>
            <a:r>
              <a:rPr lang="en-US" sz="1225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Using algorithms based on eye aspect ratio (EAR), the system analyzes eye movements and blink patterns to identify signs of drowsiness.</a:t>
            </a:r>
            <a:endParaRPr lang="en-US" sz="1225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167" y="6687503"/>
            <a:ext cx="777597" cy="1244203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4632008" y="6842998"/>
            <a:ext cx="1944172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Alert System</a:t>
            </a:r>
            <a:endParaRPr lang="en-US" sz="1530" dirty="0"/>
          </a:p>
        </p:txBody>
      </p:sp>
      <p:sp>
        <p:nvSpPr>
          <p:cNvPr id="19" name="Text 11"/>
          <p:cNvSpPr/>
          <p:nvPr/>
        </p:nvSpPr>
        <p:spPr>
          <a:xfrm>
            <a:off x="4632008" y="7179231"/>
            <a:ext cx="6377226" cy="4664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835"/>
              </a:lnSpc>
              <a:buNone/>
            </a:pPr>
            <a:r>
              <a:rPr lang="en-US" sz="1225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If drowsiness is detected, an alert mechanism is triggered, notifying the driver through audible alarms, visual warnings, or vibrations.</a:t>
            </a:r>
            <a:endParaRPr lang="en-US" sz="12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</p:spPr>
      </p:sp>
      <p:sp>
        <p:nvSpPr>
          <p:cNvPr id="4" name="Text 1"/>
          <p:cNvSpPr/>
          <p:nvPr/>
        </p:nvSpPr>
        <p:spPr>
          <a:xfrm>
            <a:off x="2037993" y="967621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Eye Detection: Using OpenCV for Eye Tracking</a:t>
            </a:r>
            <a:endParaRPr lang="en-US" sz="437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800707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11528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OpenCV Library</a:t>
            </a:r>
            <a:endParaRPr lang="en-US" sz="2185" dirty="0"/>
          </a:p>
        </p:txBody>
      </p:sp>
      <p:sp>
        <p:nvSpPr>
          <p:cNvPr id="7" name="Text 3"/>
          <p:cNvSpPr/>
          <p:nvPr/>
        </p:nvSpPr>
        <p:spPr>
          <a:xfrm>
            <a:off x="2037993" y="5595699"/>
            <a:ext cx="3295888" cy="16662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OpenCV provides robust eye detection algorithms. The library uses Haar cascades to identify eyes in images or video streams.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2800707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511540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Real-time Tracking</a:t>
            </a:r>
            <a:endParaRPr lang="en-US" sz="2185" dirty="0"/>
          </a:p>
        </p:txBody>
      </p:sp>
      <p:sp>
        <p:nvSpPr>
          <p:cNvPr id="10" name="Text 5"/>
          <p:cNvSpPr/>
          <p:nvPr/>
        </p:nvSpPr>
        <p:spPr>
          <a:xfrm>
            <a:off x="5667137" y="5595818"/>
            <a:ext cx="3296007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OpenCV enables real-time eye tracking by processing frames from a camera or video input.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800707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511540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Interface</a:t>
            </a:r>
            <a:endParaRPr lang="en-US" sz="2185" dirty="0"/>
          </a:p>
        </p:txBody>
      </p:sp>
      <p:sp>
        <p:nvSpPr>
          <p:cNvPr id="13" name="Text 7"/>
          <p:cNvSpPr/>
          <p:nvPr/>
        </p:nvSpPr>
        <p:spPr>
          <a:xfrm>
            <a:off x="9296400" y="5595818"/>
            <a:ext cx="3296007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user interface (UI) is developed to display the detected eyes and related data.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</p:spPr>
      </p:sp>
      <p:sp>
        <p:nvSpPr>
          <p:cNvPr id="4" name="Text 1"/>
          <p:cNvSpPr/>
          <p:nvPr/>
        </p:nvSpPr>
        <p:spPr>
          <a:xfrm>
            <a:off x="2037993" y="1418034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Drowsiness Detection: Algorithms and Metrics</a:t>
            </a:r>
            <a:endParaRPr lang="en-US" sz="4375" dirty="0"/>
          </a:p>
        </p:txBody>
      </p:sp>
      <p:sp>
        <p:nvSpPr>
          <p:cNvPr id="5" name="Text 2"/>
          <p:cNvSpPr/>
          <p:nvPr/>
        </p:nvSpPr>
        <p:spPr>
          <a:xfrm>
            <a:off x="2037993" y="3362206"/>
            <a:ext cx="315634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Eye Aspect Ratio (EAR)</a:t>
            </a:r>
            <a:endParaRPr lang="en-US" sz="2185" dirty="0"/>
          </a:p>
        </p:txBody>
      </p:sp>
      <p:sp>
        <p:nvSpPr>
          <p:cNvPr id="6" name="Text 3"/>
          <p:cNvSpPr/>
          <p:nvPr/>
        </p:nvSpPr>
        <p:spPr>
          <a:xfrm>
            <a:off x="2037993" y="4278749"/>
            <a:ext cx="3156347" cy="233279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eye aspect ratio (EAR) is a metric used to measure the distance between the eye's vertical and horizontal landmarks. The EAR decreases when the eyes are closed or droopy.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32" y="3389947"/>
            <a:ext cx="3156347" cy="246661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743932" y="610647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endParaRPr lang="en-US" sz="218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72" y="3389947"/>
            <a:ext cx="3156347" cy="10185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449872" y="4658439"/>
            <a:ext cx="3156347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</p:spPr>
      </p:sp>
      <p:sp>
        <p:nvSpPr>
          <p:cNvPr id="4" name="Text 1"/>
          <p:cNvSpPr/>
          <p:nvPr/>
        </p:nvSpPr>
        <p:spPr>
          <a:xfrm>
            <a:off x="3307199" y="464463"/>
            <a:ext cx="8016002" cy="10544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155"/>
              </a:lnSpc>
              <a:buNone/>
            </a:pPr>
            <a:r>
              <a:rPr lang="en-US" sz="332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System Implementation: Code Structure and Modules</a:t>
            </a:r>
            <a:endParaRPr lang="en-US" sz="332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126" y="1856303"/>
            <a:ext cx="991910" cy="120836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63991" y="2458045"/>
            <a:ext cx="94059" cy="3164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90"/>
              </a:lnSpc>
              <a:buNone/>
            </a:pPr>
            <a:r>
              <a:rPr lang="en-US" sz="166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1660" dirty="0"/>
          </a:p>
        </p:txBody>
      </p:sp>
      <p:sp>
        <p:nvSpPr>
          <p:cNvPr id="7" name="Text 3"/>
          <p:cNvSpPr/>
          <p:nvPr/>
        </p:nvSpPr>
        <p:spPr>
          <a:xfrm>
            <a:off x="5975747" y="2151459"/>
            <a:ext cx="2109430" cy="26372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75"/>
              </a:lnSpc>
              <a:buNone/>
            </a:pPr>
            <a:r>
              <a:rPr lang="en-US" sz="166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Main Script</a:t>
            </a:r>
            <a:endParaRPr lang="en-US" sz="1660" dirty="0"/>
          </a:p>
        </p:txBody>
      </p:sp>
      <p:sp>
        <p:nvSpPr>
          <p:cNvPr id="8" name="Text 4"/>
          <p:cNvSpPr/>
          <p:nvPr/>
        </p:nvSpPr>
        <p:spPr>
          <a:xfrm>
            <a:off x="5975747" y="2516386"/>
            <a:ext cx="2822615" cy="2530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95"/>
              </a:lnSpc>
              <a:buNone/>
            </a:pPr>
            <a:r>
              <a:rPr lang="en-US" sz="133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Orchestrates the entire system flow.</a:t>
            </a:r>
            <a:endParaRPr lang="en-US" sz="1330" dirty="0"/>
          </a:p>
        </p:txBody>
      </p:sp>
      <p:sp>
        <p:nvSpPr>
          <p:cNvPr id="9" name="Shape 5"/>
          <p:cNvSpPr/>
          <p:nvPr/>
        </p:nvSpPr>
        <p:spPr>
          <a:xfrm>
            <a:off x="5849183" y="3068092"/>
            <a:ext cx="5431869" cy="16847"/>
          </a:xfrm>
          <a:prstGeom prst="roundRect">
            <a:avLst>
              <a:gd name="adj" fmla="val 450771"/>
            </a:avLst>
          </a:prstGeom>
          <a:solidFill>
            <a:srgbClr val="DDD3BA"/>
          </a:solidFill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111" y="3106817"/>
            <a:ext cx="1983938" cy="120836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246132" y="3552706"/>
            <a:ext cx="129897" cy="3164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90"/>
              </a:lnSpc>
              <a:buNone/>
            </a:pPr>
            <a:r>
              <a:rPr lang="en-US" sz="166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1660" dirty="0"/>
          </a:p>
        </p:txBody>
      </p:sp>
      <p:sp>
        <p:nvSpPr>
          <p:cNvPr id="12" name="Text 7"/>
          <p:cNvSpPr/>
          <p:nvPr/>
        </p:nvSpPr>
        <p:spPr>
          <a:xfrm>
            <a:off x="6471761" y="3401973"/>
            <a:ext cx="2411611" cy="26372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75"/>
              </a:lnSpc>
              <a:buNone/>
            </a:pPr>
            <a:r>
              <a:rPr lang="en-US" sz="166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Eye Detection Module</a:t>
            </a:r>
            <a:endParaRPr lang="en-US" sz="1660" dirty="0"/>
          </a:p>
        </p:txBody>
      </p:sp>
      <p:sp>
        <p:nvSpPr>
          <p:cNvPr id="13" name="Text 8"/>
          <p:cNvSpPr/>
          <p:nvPr/>
        </p:nvSpPr>
        <p:spPr>
          <a:xfrm>
            <a:off x="6471761" y="3766899"/>
            <a:ext cx="3324225" cy="2530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95"/>
              </a:lnSpc>
              <a:buNone/>
            </a:pPr>
            <a:r>
              <a:rPr lang="en-US" sz="133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Utilizes OpenCV for real-time eye tracking.</a:t>
            </a:r>
            <a:endParaRPr lang="en-US" sz="1330" dirty="0"/>
          </a:p>
        </p:txBody>
      </p:sp>
      <p:sp>
        <p:nvSpPr>
          <p:cNvPr id="14" name="Shape 9"/>
          <p:cNvSpPr/>
          <p:nvPr/>
        </p:nvSpPr>
        <p:spPr>
          <a:xfrm>
            <a:off x="6345198" y="4318605"/>
            <a:ext cx="4935855" cy="16847"/>
          </a:xfrm>
          <a:prstGeom prst="roundRect">
            <a:avLst>
              <a:gd name="adj" fmla="val 450771"/>
            </a:avLst>
          </a:prstGeom>
          <a:solidFill>
            <a:srgbClr val="DDD3BA"/>
          </a:solidFill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216" y="4357330"/>
            <a:ext cx="2975848" cy="120836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5246132" y="4803219"/>
            <a:ext cx="129897" cy="3164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90"/>
              </a:lnSpc>
              <a:buNone/>
            </a:pPr>
            <a:r>
              <a:rPr lang="en-US" sz="166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1660" dirty="0"/>
          </a:p>
        </p:txBody>
      </p:sp>
      <p:sp>
        <p:nvSpPr>
          <p:cNvPr id="17" name="Text 11"/>
          <p:cNvSpPr/>
          <p:nvPr/>
        </p:nvSpPr>
        <p:spPr>
          <a:xfrm>
            <a:off x="6967776" y="4526042"/>
            <a:ext cx="3232904" cy="26372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75"/>
              </a:lnSpc>
              <a:buNone/>
            </a:pPr>
            <a:r>
              <a:rPr lang="en-US" sz="166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Drowsiness Detection Module</a:t>
            </a:r>
            <a:endParaRPr lang="en-US" sz="1660" dirty="0"/>
          </a:p>
        </p:txBody>
      </p:sp>
      <p:sp>
        <p:nvSpPr>
          <p:cNvPr id="18" name="Text 12"/>
          <p:cNvSpPr/>
          <p:nvPr/>
        </p:nvSpPr>
        <p:spPr>
          <a:xfrm>
            <a:off x="6967776" y="4890968"/>
            <a:ext cx="4186714" cy="50601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95"/>
              </a:lnSpc>
              <a:buNone/>
            </a:pPr>
            <a:r>
              <a:rPr lang="en-US" sz="133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Analyzes eye state and calculates drowsiness metrics.</a:t>
            </a:r>
            <a:endParaRPr lang="en-US" sz="1330" dirty="0"/>
          </a:p>
        </p:txBody>
      </p:sp>
      <p:sp>
        <p:nvSpPr>
          <p:cNvPr id="19" name="Shape 13"/>
          <p:cNvSpPr/>
          <p:nvPr/>
        </p:nvSpPr>
        <p:spPr>
          <a:xfrm>
            <a:off x="6841212" y="5569119"/>
            <a:ext cx="4439841" cy="16847"/>
          </a:xfrm>
          <a:prstGeom prst="roundRect">
            <a:avLst>
              <a:gd name="adj" fmla="val 450771"/>
            </a:avLst>
          </a:prstGeom>
          <a:solidFill>
            <a:srgbClr val="DDD3BA"/>
          </a:solidFill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202" y="5607844"/>
            <a:ext cx="3967877" cy="1208365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5249347" y="6053733"/>
            <a:ext cx="123468" cy="3164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90"/>
              </a:lnSpc>
              <a:buNone/>
            </a:pPr>
            <a:r>
              <a:rPr lang="en-US" sz="166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1660" dirty="0"/>
          </a:p>
        </p:txBody>
      </p:sp>
      <p:sp>
        <p:nvSpPr>
          <p:cNvPr id="22" name="Text 15"/>
          <p:cNvSpPr/>
          <p:nvPr/>
        </p:nvSpPr>
        <p:spPr>
          <a:xfrm>
            <a:off x="7463790" y="5903000"/>
            <a:ext cx="2109430" cy="26372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75"/>
              </a:lnSpc>
              <a:buNone/>
            </a:pPr>
            <a:r>
              <a:rPr lang="en-US" sz="166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Alerting Module</a:t>
            </a:r>
            <a:endParaRPr lang="en-US" sz="1660" dirty="0"/>
          </a:p>
        </p:txBody>
      </p:sp>
      <p:sp>
        <p:nvSpPr>
          <p:cNvPr id="23" name="Text 16"/>
          <p:cNvSpPr/>
          <p:nvPr/>
        </p:nvSpPr>
        <p:spPr>
          <a:xfrm>
            <a:off x="7463790" y="6267926"/>
            <a:ext cx="3301246" cy="2530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95"/>
              </a:lnSpc>
              <a:buNone/>
            </a:pPr>
            <a:r>
              <a:rPr lang="en-US" sz="133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Triggers alerts based on drowsiness levels.</a:t>
            </a:r>
            <a:endParaRPr lang="en-US" sz="1330" dirty="0"/>
          </a:p>
        </p:txBody>
      </p:sp>
      <p:sp>
        <p:nvSpPr>
          <p:cNvPr id="24" name="Text 17"/>
          <p:cNvSpPr/>
          <p:nvPr/>
        </p:nvSpPr>
        <p:spPr>
          <a:xfrm>
            <a:off x="3307199" y="7005995"/>
            <a:ext cx="8016002" cy="75902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995"/>
              </a:lnSpc>
              <a:buNone/>
            </a:pPr>
            <a:r>
              <a:rPr lang="en-US" sz="133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system is modularized to ensure maintainability and flexibility. Each module focuses on a specific task, promoting clear code organization. The main script acts as the central control unit, coordinating data flow between modules and managing the overall system execution.</a:t>
            </a:r>
            <a:endParaRPr lang="en-US" sz="133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</p:spPr>
      </p:sp>
      <p:sp>
        <p:nvSpPr>
          <p:cNvPr id="4" name="Text 1"/>
          <p:cNvSpPr/>
          <p:nvPr/>
        </p:nvSpPr>
        <p:spPr>
          <a:xfrm>
            <a:off x="2263906" y="758616"/>
            <a:ext cx="7584996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Proto-type Demonstration</a:t>
            </a:r>
            <a:endParaRPr lang="en-US" sz="4375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34" y="2083416"/>
            <a:ext cx="9591562" cy="53892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969181"/>
            <a:ext cx="7477601" cy="9582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Thank You</a:t>
            </a:r>
            <a:endParaRPr lang="en-US" sz="6035" dirty="0"/>
          </a:p>
        </p:txBody>
      </p:sp>
      <p:sp>
        <p:nvSpPr>
          <p:cNvPr id="6" name="Text 2"/>
          <p:cNvSpPr/>
          <p:nvPr/>
        </p:nvSpPr>
        <p:spPr>
          <a:xfrm>
            <a:off x="833199" y="4260652"/>
            <a:ext cx="7477601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 hope this presentation has provided you with a comprehensive overview of our driver drowsiness detection system. Thank you for your time and attention.</a:t>
            </a:r>
            <a:endParaRPr lang="en-US" sz="1750" dirty="0"/>
          </a:p>
        </p:txBody>
      </p:sp>
      <p:sp>
        <p:nvSpPr>
          <p:cNvPr id="8" name="Text 2"/>
          <p:cNvSpPr/>
          <p:nvPr/>
        </p:nvSpPr>
        <p:spPr>
          <a:xfrm>
            <a:off x="4442908" y="6564587"/>
            <a:ext cx="4708780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3245</Words>
  <Application>WPS Presentation</Application>
  <PresentationFormat>Custom</PresentationFormat>
  <Paragraphs>108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Libre Baskerville</vt:lpstr>
      <vt:lpstr>Segoe Print</vt:lpstr>
      <vt:lpstr>Libre Baskerville</vt:lpstr>
      <vt:lpstr>Libre Baskerville</vt:lpstr>
      <vt:lpstr>DM Sans</vt:lpstr>
      <vt:lpstr>DM Sans</vt:lpstr>
      <vt:lpstr>DM Sans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Konda Pranava Krishn</cp:lastModifiedBy>
  <cp:revision>3</cp:revision>
  <dcterms:created xsi:type="dcterms:W3CDTF">2024-06-21T16:58:00Z</dcterms:created>
  <dcterms:modified xsi:type="dcterms:W3CDTF">2024-07-11T09:17:39Z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DE8C29572111455981E65AD78EB3874B_13</vt:lpwstr>
  </property>
  <property fmtid="{D5CDD505-2E9C-101B-9397-08002B2CF9AE}" pid="3" name="KSOProductBuildVer">
    <vt:lpwstr>1033-12.2.0.17153</vt:lpwstr>
  </property>
</Properties>
</file>