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Century Gothic Paneuropean Bold" charset="1" panose="020B0702020202020204"/>
      <p:regular r:id="rId29"/>
    </p:embeddedFont>
    <p:embeddedFont>
      <p:font typeface="Canva Sans" charset="1" panose="020B0503030501040103"/>
      <p:regular r:id="rId30"/>
    </p:embeddedFont>
    <p:embeddedFont>
      <p:font typeface="Open Sans Bold" charset="1" panose="020B0806030504020204"/>
      <p:regular r:id="rId31"/>
    </p:embeddedFont>
    <p:embeddedFont>
      <p:font typeface="Open Sans" charset="1" panose="020B0606030504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634754" y="3383102"/>
            <a:ext cx="13018493" cy="2636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1"/>
              </a:lnSpc>
            </a:pPr>
            <a:r>
              <a:rPr lang="en-US" b="true" sz="7593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CONCURRENCY CONTROL MECHANISMS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18697" y="7733485"/>
            <a:ext cx="3546946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Mrs. Ch. Sujatha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Assistant Professor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69057" y="942975"/>
            <a:ext cx="13918588" cy="70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</a:pP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CONCURRENCY CONTROL IN DISTRIBUTED DATABASES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874121" y="2552401"/>
            <a:ext cx="14403895" cy="5477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Distributed DBs store data at multiple networked sites.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Issues: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Network delays, partial failures, data replication.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Techniques: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Two-Phase Commit (2PC):</a:t>
            </a:r>
          </a:p>
          <a:p>
            <a:pPr algn="l" marL="1684007" indent="-421002" lvl="3">
              <a:lnSpc>
                <a:spcPts val="3639"/>
              </a:lnSpc>
              <a:buFont typeface="Arial"/>
              <a:buChar char="￭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Ensures atomicity across sites.</a:t>
            </a:r>
          </a:p>
          <a:p>
            <a:pPr algn="l" marL="1684007" indent="-421002" lvl="3">
              <a:lnSpc>
                <a:spcPts val="3639"/>
              </a:lnSpc>
              <a:buFont typeface="Arial"/>
              <a:buChar char="￭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Phase 1: Prepare (Vote to commit).</a:t>
            </a:r>
          </a:p>
          <a:p>
            <a:pPr algn="l" marL="1684007" indent="-421002" lvl="3">
              <a:lnSpc>
                <a:spcPts val="3639"/>
              </a:lnSpc>
              <a:buFont typeface="Arial"/>
              <a:buChar char="￭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Phase 2: Commit (Coordinator sends final decision).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Distributed Lock Manager:</a:t>
            </a:r>
          </a:p>
          <a:p>
            <a:pPr algn="l" marL="1684007" indent="-421002" lvl="3">
              <a:lnSpc>
                <a:spcPts val="3639"/>
              </a:lnSpc>
              <a:buFont typeface="Arial"/>
              <a:buChar char="￭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Manages locks across multiple nodes.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Quorum-Based Protocols:</a:t>
            </a:r>
          </a:p>
          <a:p>
            <a:pPr algn="l" marL="1684007" indent="-421002" lvl="3">
              <a:lnSpc>
                <a:spcPts val="3639"/>
              </a:lnSpc>
              <a:buFont typeface="Arial"/>
              <a:buChar char="￭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read/write operation must be approved by a quorum (subset of nodes).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69057" y="942975"/>
            <a:ext cx="14542044" cy="70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</a:pP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COMPA</a:t>
            </a: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RISON OF CONCURRENCY CONTROL METHODS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1828800" y="2183729"/>
          <a:ext cx="14550571" cy="7072623"/>
        </p:xfrm>
        <a:graphic>
          <a:graphicData uri="http://schemas.openxmlformats.org/drawingml/2006/table">
            <a:tbl>
              <a:tblPr/>
              <a:tblGrid>
                <a:gridCol w="4850190"/>
                <a:gridCol w="4850190"/>
                <a:gridCol w="4850190"/>
              </a:tblGrid>
              <a:tr h="13170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Methods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Advantages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Disadvantages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2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Lock-Based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Simple to implement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 cause deadlocks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2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Timestamp Ordering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deadlocks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May cause starvation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2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MVCC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High concurrency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Storage overhead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9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Optimistic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Good for read-heavy systems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ostly rollbacks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9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Validation-Based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Efficient for short transactions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Complex validation logic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636466" y="4111880"/>
            <a:ext cx="13018493" cy="2760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11"/>
              </a:lnSpc>
            </a:pPr>
            <a:r>
              <a:rPr lang="en-US" b="true" sz="8293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LOCKS</a:t>
            </a:r>
          </a:p>
          <a:p>
            <a:pPr algn="ctr">
              <a:lnSpc>
                <a:spcPts val="10631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0" y="876300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TOPICS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39767" y="2550131"/>
            <a:ext cx="10197465" cy="5858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83" indent="-334641" lvl="1">
              <a:lnSpc>
                <a:spcPts val="588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Introduction to Locks</a:t>
            </a:r>
          </a:p>
          <a:p>
            <a:pPr algn="just" marL="669283" indent="-334641" lvl="1">
              <a:lnSpc>
                <a:spcPts val="588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Types of Locks</a:t>
            </a:r>
          </a:p>
          <a:p>
            <a:pPr algn="just" marL="669283" indent="-334641" lvl="1">
              <a:lnSpc>
                <a:spcPts val="588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Locking Protocols</a:t>
            </a:r>
          </a:p>
          <a:p>
            <a:pPr algn="just" marL="669283" indent="-334641" lvl="1">
              <a:lnSpc>
                <a:spcPts val="588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Deadlocks in Locking</a:t>
            </a:r>
          </a:p>
          <a:p>
            <a:pPr algn="just" marL="669283" indent="-334641" lvl="1">
              <a:lnSpc>
                <a:spcPts val="588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Lock Granularity</a:t>
            </a:r>
          </a:p>
          <a:p>
            <a:pPr algn="just" marL="669283" indent="-334641" lvl="1">
              <a:lnSpc>
                <a:spcPts val="588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Lock Management</a:t>
            </a:r>
          </a:p>
          <a:p>
            <a:pPr algn="just" marL="669283" indent="-334641" lvl="1">
              <a:lnSpc>
                <a:spcPts val="588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Starvation and Fairness</a:t>
            </a:r>
          </a:p>
          <a:p>
            <a:pPr algn="just" marL="669283" indent="-334641" lvl="1">
              <a:lnSpc>
                <a:spcPts val="588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Locks in SQL Databases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29352" y="778908"/>
            <a:ext cx="12589642" cy="70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</a:pP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</a:t>
            </a: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RODUCTION TO LOCKS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052342" y="2166492"/>
            <a:ext cx="14529358" cy="583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6" indent="-280668" lvl="1">
              <a:lnSpc>
                <a:spcPts val="4237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lock is a synchronization mechanism used to control access to shared data or resources in a multi-user or multi-process environment.</a:t>
            </a:r>
          </a:p>
          <a:p>
            <a:pPr algn="just" marL="561336" indent="-280668" lvl="1">
              <a:lnSpc>
                <a:spcPts val="4237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is a fundamental concept in database systems and operating systems to ensure data consistency and concurrency control.</a:t>
            </a:r>
          </a:p>
          <a:p>
            <a:pPr algn="just" marL="561336" indent="-280668" lvl="1">
              <a:lnSpc>
                <a:spcPts val="4237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a multi-user system, several transactions or processes may try to read or write the same data simultaneously, leading to problems like:</a:t>
            </a:r>
          </a:p>
          <a:p>
            <a:pPr algn="just" marL="1122671" indent="-374224" lvl="2">
              <a:lnSpc>
                <a:spcPts val="4237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Lost Update: Two transactions update the same data, and one overwrites the other.</a:t>
            </a:r>
          </a:p>
          <a:p>
            <a:pPr algn="just" marL="1122671" indent="-374224" lvl="2">
              <a:lnSpc>
                <a:spcPts val="4237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Dirty Read: One transaction reads uncommitted data of another.</a:t>
            </a:r>
          </a:p>
          <a:p>
            <a:pPr algn="just" marL="1122671" indent="-374224" lvl="2">
              <a:lnSpc>
                <a:spcPts val="4237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Non-repeatable Read: Same query gives different results in the same transaction.</a:t>
            </a:r>
          </a:p>
          <a:p>
            <a:pPr algn="just" marL="1122671" indent="-374224" lvl="2">
              <a:lnSpc>
                <a:spcPts val="4237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Phantom Read: New data appears in repeated queries unexpectedly.</a:t>
            </a:r>
          </a:p>
          <a:p>
            <a:pPr algn="just">
              <a:lnSpc>
                <a:spcPts val="4237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810730" y="942975"/>
            <a:ext cx="12589642" cy="70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</a:pP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TYPES</a:t>
            </a: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OF LOCKS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000362" y="2961348"/>
            <a:ext cx="14287277" cy="3829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4393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Binary Lock: Locked or Unlocked (0/1).</a:t>
            </a:r>
          </a:p>
          <a:p>
            <a:pPr algn="l" marL="561336" indent="-280668" lvl="1">
              <a:lnSpc>
                <a:spcPts val="4393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Shared Lock (S-lock): Multiple transactions can read but not write.</a:t>
            </a:r>
          </a:p>
          <a:p>
            <a:pPr algn="l" marL="561336" indent="-280668" lvl="1">
              <a:lnSpc>
                <a:spcPts val="4393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Exclusive Lock (X-lock): Only one transaction can write (and no one else can read).</a:t>
            </a:r>
          </a:p>
          <a:p>
            <a:pPr algn="l" marL="561336" indent="-280668" lvl="1">
              <a:lnSpc>
                <a:spcPts val="4393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Intention Locks:</a:t>
            </a:r>
          </a:p>
          <a:p>
            <a:pPr algn="l" marL="1122671" indent="-374224" lvl="2">
              <a:lnSpc>
                <a:spcPts val="4393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 (Intention Shared): Intent to acquire S-lock at lower level.</a:t>
            </a:r>
          </a:p>
          <a:p>
            <a:pPr algn="l" marL="1122671" indent="-374224" lvl="2">
              <a:lnSpc>
                <a:spcPts val="4393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IX (Intention Exclusive): Intent to acquire X-lock at lower level.</a:t>
            </a:r>
          </a:p>
          <a:p>
            <a:pPr algn="l" marL="1122671" indent="-374224" lvl="2">
              <a:lnSpc>
                <a:spcPts val="4393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SIX (Shared + Intention Exclusive): Shared lock on the node, exclusive on descendants.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072427" y="942975"/>
            <a:ext cx="12589642" cy="70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</a:pP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</a:t>
            </a: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OCKING PROTOCOLS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59788" y="2376170"/>
            <a:ext cx="12773012" cy="5477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Two-Phase Locking (2PL):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Phase 1: Acquires all required locks (Growing).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Phase 2: Releases locks (Shrinking).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Ensures serializability.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Strict 2PL: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 exclusive locks are released only after commit/abort.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Prevents cascading rollbacks.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Rigorous 2PL: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Releases both shared and exclusive locks only at commit.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Conservative 2PL: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Acquires all locks at once before transaction begins.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Prevents deadlock but reduces concurrency.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660170" y="1967015"/>
            <a:ext cx="4468970" cy="5778062"/>
          </a:xfrm>
          <a:custGeom>
            <a:avLst/>
            <a:gdLst/>
            <a:ahLst/>
            <a:cxnLst/>
            <a:rect r="r" b="b" t="t" l="l"/>
            <a:pathLst>
              <a:path h="5778062" w="4468970">
                <a:moveTo>
                  <a:pt x="0" y="0"/>
                </a:moveTo>
                <a:lnTo>
                  <a:pt x="4468970" y="0"/>
                </a:lnTo>
                <a:lnTo>
                  <a:pt x="4468970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511619" y="1967015"/>
            <a:ext cx="4155592" cy="5608774"/>
          </a:xfrm>
          <a:custGeom>
            <a:avLst/>
            <a:gdLst/>
            <a:ahLst/>
            <a:cxnLst/>
            <a:rect r="r" b="b" t="t" l="l"/>
            <a:pathLst>
              <a:path h="5608774" w="4155592">
                <a:moveTo>
                  <a:pt x="0" y="0"/>
                </a:moveTo>
                <a:lnTo>
                  <a:pt x="4155592" y="0"/>
                </a:lnTo>
                <a:lnTo>
                  <a:pt x="4155592" y="5608774"/>
                </a:lnTo>
                <a:lnTo>
                  <a:pt x="0" y="56087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68001" y="8227783"/>
            <a:ext cx="628300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Schedule Illustrating Strict 2PL with Serial Execution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21648" y="8227783"/>
            <a:ext cx="651993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Schedule Following Strict 2PL with Interleaved Actions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78666" y="942975"/>
            <a:ext cx="12589642" cy="70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</a:pP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DEA</a:t>
            </a: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DLOCKS IN LOCKING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033134" y="3077278"/>
            <a:ext cx="13598277" cy="3607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4861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Occurs when a set of transactions wait indefinitely due to circular lock dependencies.</a:t>
            </a:r>
          </a:p>
          <a:p>
            <a:pPr algn="l" marL="561336" indent="-280668" lvl="1">
              <a:lnSpc>
                <a:spcPts val="4861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Example: T1 holds lock A and waits for B; T2 holds B and waits for A.</a:t>
            </a:r>
          </a:p>
          <a:p>
            <a:pPr algn="l" marL="561336" indent="-280668" lvl="1">
              <a:lnSpc>
                <a:spcPts val="4861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Handling:</a:t>
            </a:r>
          </a:p>
          <a:p>
            <a:pPr algn="l" marL="1122671" indent="-374224" lvl="2">
              <a:lnSpc>
                <a:spcPts val="4861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timeout mechanisms.</a:t>
            </a:r>
          </a:p>
          <a:p>
            <a:pPr algn="l" marL="1122671" indent="-374224" lvl="2">
              <a:lnSpc>
                <a:spcPts val="4861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deadlock detection algorithms.</a:t>
            </a:r>
          </a:p>
          <a:p>
            <a:pPr algn="l" marL="1122671" indent="-374224" lvl="2">
              <a:lnSpc>
                <a:spcPts val="4861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Apply deadlock prevention techniques.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597443" y="942975"/>
            <a:ext cx="12589642" cy="70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</a:pP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</a:t>
            </a: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OCK GRANULARITY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699318" y="2913723"/>
            <a:ext cx="11832815" cy="4224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480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Refers to the level at which locking is performed:</a:t>
            </a:r>
          </a:p>
          <a:p>
            <a:pPr algn="l" marL="561336" indent="-280668" lvl="1">
              <a:lnSpc>
                <a:spcPts val="480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Database-level: Only one transaction at a time → Low concurrency.</a:t>
            </a:r>
          </a:p>
          <a:p>
            <a:pPr algn="l" marL="561336" indent="-280668" lvl="1">
              <a:lnSpc>
                <a:spcPts val="480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Table-level: Whole table is locked.</a:t>
            </a:r>
          </a:p>
          <a:p>
            <a:pPr algn="l" marL="561336" indent="-280668" lvl="1">
              <a:lnSpc>
                <a:spcPts val="480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Page-level: Locks a page (block of records).</a:t>
            </a:r>
          </a:p>
          <a:p>
            <a:pPr algn="l" marL="561336" indent="-280668" lvl="1">
              <a:lnSpc>
                <a:spcPts val="480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Row-level: Locks specific rows → High concurrency.</a:t>
            </a:r>
          </a:p>
          <a:p>
            <a:pPr algn="l" marL="561336" indent="-280668" lvl="1">
              <a:lnSpc>
                <a:spcPts val="480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Field-level: Lock a single field → Rare.</a:t>
            </a:r>
          </a:p>
          <a:p>
            <a:pPr algn="l" marL="561336" indent="-280668" lvl="1">
              <a:lnSpc>
                <a:spcPts val="480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Trade-off: Finer granularity = higher concurrency but more overhead.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0" y="876300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TOPICS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88988" y="2894673"/>
            <a:ext cx="10023946" cy="437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83" indent="-334641" lvl="1">
              <a:lnSpc>
                <a:spcPts val="588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Introduction to Concurrency Control</a:t>
            </a:r>
          </a:p>
          <a:p>
            <a:pPr algn="just" marL="669283" indent="-334641" lvl="1">
              <a:lnSpc>
                <a:spcPts val="588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Concurrency Control Techniques</a:t>
            </a:r>
          </a:p>
          <a:p>
            <a:pPr algn="just" marL="669283" indent="-334641" lvl="1">
              <a:lnSpc>
                <a:spcPts val="588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Deadlock Handling</a:t>
            </a:r>
          </a:p>
          <a:p>
            <a:pPr algn="just" marL="669283" indent="-334641" lvl="1">
              <a:lnSpc>
                <a:spcPts val="588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Isolation Levels (as part of concurrency control)</a:t>
            </a:r>
          </a:p>
          <a:p>
            <a:pPr algn="just" marL="669283" indent="-334641" lvl="1">
              <a:lnSpc>
                <a:spcPts val="588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Concurrency Control in Distributed Databases</a:t>
            </a:r>
          </a:p>
          <a:p>
            <a:pPr algn="just" marL="669283" indent="-334641" lvl="1">
              <a:lnSpc>
                <a:spcPts val="588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Comparison of Concurrency Control Methods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227229" y="811721"/>
            <a:ext cx="12589642" cy="70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</a:pP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</a:t>
            </a: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OCK MANAGEMENT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629066" y="2399384"/>
            <a:ext cx="10323641" cy="5193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4601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Managed using a Lock Table maintained by DBMS.</a:t>
            </a:r>
          </a:p>
          <a:p>
            <a:pPr algn="l" marL="561336" indent="-280668" lvl="1">
              <a:lnSpc>
                <a:spcPts val="4601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Entries include:</a:t>
            </a:r>
          </a:p>
          <a:p>
            <a:pPr algn="l" marL="1122671" indent="-374224" lvl="2">
              <a:lnSpc>
                <a:spcPts val="4601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 ID</a:t>
            </a:r>
          </a:p>
          <a:p>
            <a:pPr algn="l" marL="1122671" indent="-374224" lvl="2">
              <a:lnSpc>
                <a:spcPts val="4601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Lock type (S or X)</a:t>
            </a:r>
          </a:p>
          <a:p>
            <a:pPr algn="l" marL="1122671" indent="-374224" lvl="2">
              <a:lnSpc>
                <a:spcPts val="4601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item locked</a:t>
            </a:r>
          </a:p>
          <a:p>
            <a:pPr algn="l" marL="561336" indent="-280668" lvl="1">
              <a:lnSpc>
                <a:spcPts val="4601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Lock manager handles:</a:t>
            </a:r>
          </a:p>
          <a:p>
            <a:pPr algn="l" marL="1122671" indent="-374224" lvl="2">
              <a:lnSpc>
                <a:spcPts val="4601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Granting/Denying lock requests.</a:t>
            </a:r>
          </a:p>
          <a:p>
            <a:pPr algn="l" marL="1122671" indent="-374224" lvl="2">
              <a:lnSpc>
                <a:spcPts val="4601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Detecting deadlocks.</a:t>
            </a:r>
          </a:p>
          <a:p>
            <a:pPr algn="l" marL="1122671" indent="-374224" lvl="2">
              <a:lnSpc>
                <a:spcPts val="4601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Implementing protocols.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29352" y="942975"/>
            <a:ext cx="12589642" cy="70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</a:pP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STA</a:t>
            </a: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RVATION AND FAIRNESS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75371" y="2747594"/>
            <a:ext cx="14518056" cy="452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977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Starvation: A transaction keeps getting denied access to a resource due to higher-priority transactions.</a:t>
            </a:r>
          </a:p>
          <a:p>
            <a:pPr algn="l" marL="561336" indent="-280668" lvl="1">
              <a:lnSpc>
                <a:spcPts val="3977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Causes:</a:t>
            </a:r>
          </a:p>
          <a:p>
            <a:pPr algn="l" marL="1122671" indent="-374224" lvl="2">
              <a:lnSpc>
                <a:spcPts val="3977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Biased scheduling.</a:t>
            </a:r>
          </a:p>
          <a:p>
            <a:pPr algn="l" marL="1122671" indent="-374224" lvl="2">
              <a:lnSpc>
                <a:spcPts val="3977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Repeated preemption.</a:t>
            </a:r>
          </a:p>
          <a:p>
            <a:pPr algn="l" marL="561336" indent="-280668" lvl="1">
              <a:lnSpc>
                <a:spcPts val="3977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Solutions:</a:t>
            </a:r>
          </a:p>
          <a:p>
            <a:pPr algn="l" marL="1122671" indent="-374224" lvl="2">
              <a:lnSpc>
                <a:spcPts val="3977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FIFO queues for lock requests.</a:t>
            </a:r>
          </a:p>
          <a:p>
            <a:pPr algn="l" marL="1122671" indent="-374224" lvl="2">
              <a:lnSpc>
                <a:spcPts val="3977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Priority aging to increase waiting transaction’s priority over time.</a:t>
            </a:r>
          </a:p>
          <a:p>
            <a:pPr algn="l" marL="1122671" indent="-374224" lvl="2">
              <a:lnSpc>
                <a:spcPts val="3977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Fair lock managers that ensure every request gets a chance.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62259" y="942975"/>
            <a:ext cx="12589642" cy="70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</a:pP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</a:t>
            </a: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OCKS IN SQL DATABASES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70567" y="2571824"/>
            <a:ext cx="11499303" cy="460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4627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Implicit Locks: Automatically applied by DBMS.</a:t>
            </a:r>
          </a:p>
          <a:p>
            <a:pPr algn="l" marL="1122671" indent="-374224" lvl="2">
              <a:lnSpc>
                <a:spcPts val="4627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E.g., during SELECT, UPDATE, DELETE.</a:t>
            </a:r>
          </a:p>
          <a:p>
            <a:pPr algn="l" marL="561336" indent="-280668" lvl="1">
              <a:lnSpc>
                <a:spcPts val="4627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Explicit Locks:</a:t>
            </a:r>
          </a:p>
          <a:p>
            <a:pPr algn="l" marL="1122671" indent="-374224" lvl="2">
              <a:lnSpc>
                <a:spcPts val="4627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LOCK TABLE table_name IN mode – Locks entire table.</a:t>
            </a:r>
          </a:p>
          <a:p>
            <a:pPr algn="l" marL="1122671" indent="-374224" lvl="2">
              <a:lnSpc>
                <a:spcPts val="4627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... FOR UPDATE – Locks specific rows.</a:t>
            </a:r>
          </a:p>
          <a:p>
            <a:pPr algn="l" marL="561336" indent="-280668" lvl="1">
              <a:lnSpc>
                <a:spcPts val="4627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Isolation Level Configuration:</a:t>
            </a:r>
          </a:p>
          <a:p>
            <a:pPr algn="l" marL="1122671" indent="-374224" lvl="2">
              <a:lnSpc>
                <a:spcPts val="4627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SQL: SET TRANSACTION ISOLATION LEVEL SERIALIZABLE;</a:t>
            </a:r>
          </a:p>
          <a:p>
            <a:pPr algn="l" marL="1122671" indent="-374224" lvl="2">
              <a:lnSpc>
                <a:spcPts val="4627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Each isolation level affects the internal locking behavior.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5790" y="788770"/>
            <a:ext cx="12589642" cy="1429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</a:pP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</a:t>
            </a: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RODUCTION TO CONCURRENCY CONTROL</a:t>
            </a:r>
          </a:p>
          <a:p>
            <a:pPr algn="ctr">
              <a:lnSpc>
                <a:spcPts val="5725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65790" y="2161259"/>
            <a:ext cx="15526078" cy="6391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Concurrency refers to the execution of multiple transactions at the same time in a multi-user database system.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Concurrency Control ensures that concurrent transactions do not violate the consistency and integrity of data.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Goals:</a:t>
            </a:r>
          </a:p>
          <a:p>
            <a:pPr algn="just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Preserve data consistency.</a:t>
            </a:r>
          </a:p>
          <a:p>
            <a:pPr algn="just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Ensure serializability (concurrent schedule = some serial schedule).</a:t>
            </a:r>
          </a:p>
          <a:p>
            <a:pPr algn="just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Prevent problems like lost updates, dirty reads, and unrepeatable reads.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Common problems due to concurrency:</a:t>
            </a:r>
          </a:p>
          <a:p>
            <a:pPr algn="just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Lost update: Two transactions overwrite each other's changes.</a:t>
            </a:r>
          </a:p>
          <a:p>
            <a:pPr algn="just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Temporary update/Dirty read: A transaction reads data modified by another uncommitted transaction.</a:t>
            </a:r>
          </a:p>
          <a:p>
            <a:pPr algn="just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Incorrect summary: One transaction reads partial updates of another.</a:t>
            </a:r>
          </a:p>
          <a:p>
            <a:pPr algn="just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Unrepeatable read: A transaction reads the same data twice and gets different results.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69057" y="942975"/>
            <a:ext cx="13951401" cy="70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</a:pP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CONCURRENCY CONTROL TECHNIQUES(TO BE CONT...)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44009" y="2376170"/>
            <a:ext cx="14803406" cy="5477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AutoNum type="arabicPeriod" startAt="1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Lock-based Protocols: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Transactions must acquire a lock before accessing data.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Shared locks (S) for reading, Exclusive locks (X) for writing.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Follows Two-Phase Locking (2PL) to ensure serializability.</a:t>
            </a:r>
          </a:p>
          <a:p>
            <a:pPr algn="l" marL="561336" indent="-280668" lvl="1">
              <a:lnSpc>
                <a:spcPts val="3639"/>
              </a:lnSpc>
              <a:buAutoNum type="arabicPeriod" startAt="1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Timestamp Ordering: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Each transaction gets a unique timestamp.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Operations are ordered based on timestamps.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a conflict occurs with timestamp order, the newer transaction is aborted or delayed.</a:t>
            </a:r>
          </a:p>
          <a:p>
            <a:pPr algn="l" marL="561336" indent="-280668" lvl="1">
              <a:lnSpc>
                <a:spcPts val="3639"/>
              </a:lnSpc>
              <a:buAutoNum type="arabicPeriod" startAt="1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Optimistic Concurrency Control: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Assumes conflicts are rare.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Transactions execute without restrictions, but check for conflicts before commit.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three phases: Read, Validation, Write.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8343" y="942975"/>
            <a:ext cx="12589642" cy="70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</a:pP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CONCURRENCY CONTROL TECHNIQUES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44009" y="2503007"/>
            <a:ext cx="14803406" cy="4105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Multiversi</a:t>
            </a: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 Concurrency Control (MVCC):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Maintains multiple versions of data.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</a:t>
            </a: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aders can access an older version while a writer is updating the data.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Used in databases like PostgreSQL, Oracle.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Validation-Based Protocols: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Similar to </a:t>
            </a: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Optimistic, but uses a validation phase more strictly.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Checks if a transaction’s read and write sets overlap with others.</a:t>
            </a:r>
          </a:p>
          <a:p>
            <a:pPr algn="l">
              <a:lnSpc>
                <a:spcPts val="363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8343" y="942975"/>
            <a:ext cx="12589642" cy="70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</a:pP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DEA</a:t>
            </a: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DLOCK HANDLING(TO BE CONT...)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16238" y="2008305"/>
            <a:ext cx="14955441" cy="5934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Deadlock occurs when a set of transactions are waiting for each other’s resources indefinitely.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Conditions for deadlock: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Mutual Exclusion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Hold and Wait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Preemption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Circular Wait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Methods to handle: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Deadlock Prevention:</a:t>
            </a:r>
          </a:p>
          <a:p>
            <a:pPr algn="l" marL="1684007" indent="-421002" lvl="3">
              <a:lnSpc>
                <a:spcPts val="3639"/>
              </a:lnSpc>
              <a:buFont typeface="Arial"/>
              <a:buChar char="￭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Ensure at least one of the deadlock conditions never holds.</a:t>
            </a:r>
          </a:p>
          <a:p>
            <a:pPr algn="l" marL="1684007" indent="-421002" lvl="3">
              <a:lnSpc>
                <a:spcPts val="3639"/>
              </a:lnSpc>
              <a:buFont typeface="Arial"/>
              <a:buChar char="￭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protocols like Wait-Die and Wound-Wait.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Deadlock Avoidance:</a:t>
            </a:r>
          </a:p>
          <a:p>
            <a:pPr algn="l" marL="1684007" indent="-421002" lvl="3">
              <a:lnSpc>
                <a:spcPts val="3639"/>
              </a:lnSpc>
              <a:buFont typeface="Arial"/>
              <a:buChar char="￭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Banker’s Algorithm to evaluate safe states before granting resources.</a:t>
            </a:r>
          </a:p>
          <a:p>
            <a:pPr algn="l" marL="1684007" indent="-421002" lvl="3">
              <a:lnSpc>
                <a:spcPts val="3639"/>
              </a:lnSpc>
              <a:buFont typeface="Arial"/>
              <a:buChar char="￭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Requires information about future resource needs.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227229" y="942975"/>
            <a:ext cx="12589642" cy="70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</a:pP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DEA</a:t>
            </a: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DLOCK HANDLING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063899" y="2634261"/>
            <a:ext cx="8556352" cy="3648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Methods to handle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Deadlock Detection:</a:t>
            </a:r>
          </a:p>
          <a:p>
            <a:pPr algn="l" marL="1684007" indent="-421002" lvl="3">
              <a:lnSpc>
                <a:spcPts val="3639"/>
              </a:lnSpc>
              <a:buFont typeface="Arial"/>
              <a:buChar char="￭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Wait-for Graph (WFG) to detect cycles.</a:t>
            </a:r>
          </a:p>
          <a:p>
            <a:pPr algn="l" marL="1684007" indent="-421002" lvl="3">
              <a:lnSpc>
                <a:spcPts val="3639"/>
              </a:lnSpc>
              <a:buFont typeface="Arial"/>
              <a:buChar char="￭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a cycle exists, deadlock is present.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Deadlock Recovery:</a:t>
            </a:r>
          </a:p>
          <a:p>
            <a:pPr algn="l" marL="1684007" indent="-421002" lvl="3">
              <a:lnSpc>
                <a:spcPts val="3639"/>
              </a:lnSpc>
              <a:buFont typeface="Arial"/>
              <a:buChar char="￭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Abo</a:t>
            </a: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rt one or more transactions.</a:t>
            </a:r>
          </a:p>
          <a:p>
            <a:pPr algn="l" marL="1684007" indent="-421002" lvl="3">
              <a:lnSpc>
                <a:spcPts val="3639"/>
              </a:lnSpc>
              <a:buFont typeface="Arial"/>
              <a:buChar char="￭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ollback transactions partially or completely.</a:t>
            </a:r>
          </a:p>
          <a:p>
            <a:pPr algn="l" marL="1684007" indent="-421002" lvl="3">
              <a:lnSpc>
                <a:spcPts val="3639"/>
              </a:lnSpc>
              <a:buFont typeface="Arial"/>
              <a:buChar char="￭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Preempt resources from some transactions.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431146" y="4741303"/>
          <a:ext cx="15765556" cy="5314950"/>
        </p:xfrm>
        <a:graphic>
          <a:graphicData uri="http://schemas.openxmlformats.org/drawingml/2006/table">
            <a:tbl>
              <a:tblPr/>
              <a:tblGrid>
                <a:gridCol w="3649654"/>
                <a:gridCol w="12115903"/>
              </a:tblGrid>
              <a:tr h="10265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Problem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94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Dirty Read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Transaction reads data written by another transaction that has not yet committed.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94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Non-Repeatable Read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row is read twice, and the data changes in between reads due to another transaction.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94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Phantom Read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transaction re-executes a query and finds new rows inserted by another transaction.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1" id="11"/>
          <p:cNvSpPr txBox="true"/>
          <p:nvPr/>
        </p:nvSpPr>
        <p:spPr>
          <a:xfrm rot="0">
            <a:off x="1569057" y="942975"/>
            <a:ext cx="14689704" cy="70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</a:pP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IS</a:t>
            </a: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OLATION LEVELS (AS PART OF CONCURRENCY CONTROL)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69057" y="2187967"/>
            <a:ext cx="15489734" cy="2277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Isolation is one of the ACID properties of a transaction.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ensures that the operations of one transaction are isolated from the effects of other concurrent transactions.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level of isolation defines how much a transaction is allowed to see intermediate results of other transactions.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828800" y="2165646"/>
          <a:ext cx="14429962" cy="7275259"/>
        </p:xfrm>
        <a:graphic>
          <a:graphicData uri="http://schemas.openxmlformats.org/drawingml/2006/table">
            <a:tbl>
              <a:tblPr/>
              <a:tblGrid>
                <a:gridCol w="5487713"/>
                <a:gridCol w="8942249"/>
              </a:tblGrid>
              <a:tr h="15731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Isolation Level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Problems Prevented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11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Read Uncommitted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None (allows dirty reads, non-repeatable reads, and phantom reads)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1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Read Committed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Prevents dirty reads only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1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Repeatable Read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Prevents dirty reads and non-repeatable reads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6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Serializable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Prevents dirty reads, non-repeatable reads, and phantom reads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1" id="11"/>
          <p:cNvSpPr txBox="true"/>
          <p:nvPr/>
        </p:nvSpPr>
        <p:spPr>
          <a:xfrm rot="0">
            <a:off x="1569057" y="942975"/>
            <a:ext cx="14689704" cy="70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</a:pP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IS</a:t>
            </a:r>
            <a:r>
              <a:rPr lang="en-US" b="true" sz="408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OLATION LEVELS (AS PART OF CONCURRENCY CONTROL)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DAGuj0r1bJQ</dc:identifier>
  <dcterms:modified xsi:type="dcterms:W3CDTF">2011-08-01T06:04:30Z</dcterms:modified>
  <cp:revision>1</cp:revision>
  <dc:title>Con</dc:title>
</cp:coreProperties>
</file>