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70" r:id="rId7"/>
    <p:sldId id="272" r:id="rId8"/>
    <p:sldId id="263" r:id="rId9"/>
    <p:sldId id="261" r:id="rId10"/>
    <p:sldId id="271" r:id="rId11"/>
    <p:sldId id="273" r:id="rId12"/>
    <p:sldId id="278" r:id="rId13"/>
    <p:sldId id="279" r:id="rId14"/>
    <p:sldId id="277" r:id="rId15"/>
    <p:sldId id="264" r:id="rId16"/>
    <p:sldId id="265" r:id="rId17"/>
    <p:sldId id="26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62" d="100"/>
          <a:sy n="62" d="100"/>
        </p:scale>
        <p:origin x="8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9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2.png"/><Relationship Id="rId7" Type="http://schemas.openxmlformats.org/officeDocument/2006/relationships/image" Target="../media/image6.png"/><Relationship Id="rId2" Type="http://schemas.openxmlformats.org/officeDocument/2006/relationships/image" Target="../media/image3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6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3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"/>
            <a:ext cx="12191758" cy="685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122" y="4699"/>
            <a:ext cx="23380" cy="2180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477" y="2176563"/>
            <a:ext cx="190436" cy="19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435" y="4021201"/>
            <a:ext cx="190436" cy="189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164" y="4686"/>
            <a:ext cx="369709" cy="181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75" y="1801812"/>
            <a:ext cx="190436" cy="188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838" y="4686"/>
            <a:ext cx="369709" cy="1430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25" y="0"/>
            <a:ext cx="152272" cy="912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926"/>
            <a:ext cx="190436" cy="190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249"/>
            <a:ext cx="190436" cy="1904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515" y="0"/>
            <a:ext cx="422275" cy="526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522" y="488530"/>
            <a:ext cx="147507" cy="1475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04" y="1801812"/>
            <a:ext cx="123825" cy="1270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243"/>
            <a:ext cx="137515" cy="4809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23" y="1382763"/>
            <a:ext cx="142913" cy="476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482" y="1848967"/>
            <a:ext cx="114465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2841" y="4662373"/>
            <a:ext cx="23380" cy="21808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913" y="5041810"/>
            <a:ext cx="369722" cy="18017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565" y="4481652"/>
            <a:ext cx="190423" cy="19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166"/>
            <a:ext cx="70916" cy="12160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37" y="4867211"/>
            <a:ext cx="190436" cy="1889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600" y="5422684"/>
            <a:ext cx="374751" cy="1425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874" y="5944692"/>
            <a:ext cx="152273" cy="9129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24" y="5246649"/>
            <a:ext cx="190423" cy="1904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24" y="5764326"/>
            <a:ext cx="190423" cy="1904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594" y="6330607"/>
            <a:ext cx="417601" cy="51767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401" y="6221171"/>
            <a:ext cx="149989" cy="1475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644" y="12"/>
            <a:ext cx="417956" cy="5122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2036" y="474484"/>
            <a:ext cx="150482" cy="15264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600" y="1539354"/>
            <a:ext cx="189356" cy="1908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524" y="5693765"/>
            <a:ext cx="298805" cy="115451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3077" y="5550839"/>
            <a:ext cx="157683" cy="1558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1165" y="4318"/>
            <a:ext cx="305282" cy="15451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285" y="4866843"/>
            <a:ext cx="189356" cy="1893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163" y="5046484"/>
            <a:ext cx="308165" cy="18021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036" y="6416281"/>
            <a:ext cx="190804" cy="43163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0"/>
            <a:ext cx="12191758" cy="68569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3406" y="0"/>
            <a:ext cx="1166025" cy="2367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318" y="3549243"/>
            <a:ext cx="228955" cy="66095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359" y="9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4481652"/>
            <a:ext cx="257035" cy="236159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37959" y="4867211"/>
            <a:ext cx="975956" cy="19904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234877" y="0"/>
            <a:ext cx="529195" cy="62712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394364" y="5551208"/>
            <a:ext cx="507948" cy="12970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494440" y="4686"/>
            <a:ext cx="384111" cy="172548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1303634" y="4867211"/>
            <a:ext cx="384479" cy="198142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2"/>
            <a:ext cx="12191758" cy="685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113" cy="6857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122" y="4699"/>
            <a:ext cx="23380" cy="2180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477" y="2176564"/>
            <a:ext cx="190436" cy="190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435" y="4021201"/>
            <a:ext cx="190436" cy="1890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164" y="4686"/>
            <a:ext cx="369709" cy="18111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75" y="1801812"/>
            <a:ext cx="190436" cy="1889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838" y="4686"/>
            <a:ext cx="369709" cy="14302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25" y="0"/>
            <a:ext cx="152272" cy="9126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926"/>
            <a:ext cx="190436" cy="1904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249"/>
            <a:ext cx="190436" cy="1904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515" y="0"/>
            <a:ext cx="422275" cy="52668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522" y="488530"/>
            <a:ext cx="147507" cy="1475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04" y="1801812"/>
            <a:ext cx="123825" cy="1270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243"/>
            <a:ext cx="137515" cy="4809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23" y="1382763"/>
            <a:ext cx="142913" cy="4762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482" y="1848967"/>
            <a:ext cx="114465" cy="108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2841" y="4662373"/>
            <a:ext cx="23380" cy="218086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913" y="5041811"/>
            <a:ext cx="369722" cy="18017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565" y="4481652"/>
            <a:ext cx="190423" cy="190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166"/>
            <a:ext cx="70916" cy="12160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37" y="4867211"/>
            <a:ext cx="190436" cy="1889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600" y="5422684"/>
            <a:ext cx="374751" cy="1425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874" y="5944692"/>
            <a:ext cx="152273" cy="9129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24" y="5246649"/>
            <a:ext cx="190423" cy="1904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24" y="5764326"/>
            <a:ext cx="190423" cy="1904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594" y="6330606"/>
            <a:ext cx="417601" cy="51767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401" y="6221171"/>
            <a:ext cx="149989" cy="14759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644" y="12"/>
            <a:ext cx="417956" cy="5122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2036" y="474484"/>
            <a:ext cx="150482" cy="15264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600" y="1539354"/>
            <a:ext cx="189356" cy="1908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524" y="5693765"/>
            <a:ext cx="298805" cy="115451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3077" y="5550839"/>
            <a:ext cx="157683" cy="1558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1165" y="4318"/>
            <a:ext cx="305282" cy="15451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285" y="4866843"/>
            <a:ext cx="189356" cy="1893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163" y="5046484"/>
            <a:ext cx="308165" cy="180215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036" y="6416281"/>
            <a:ext cx="190804" cy="43163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208" y="988098"/>
            <a:ext cx="9007932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910" y="1526804"/>
            <a:ext cx="9720529" cy="373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47" Type="http://schemas.openxmlformats.org/officeDocument/2006/relationships/image" Target="../media/image90.png"/><Relationship Id="rId50" Type="http://schemas.openxmlformats.org/officeDocument/2006/relationships/image" Target="../media/image93.png"/><Relationship Id="rId55" Type="http://schemas.openxmlformats.org/officeDocument/2006/relationships/image" Target="../media/image98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9" Type="http://schemas.openxmlformats.org/officeDocument/2006/relationships/image" Target="../media/image72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3" Type="http://schemas.openxmlformats.org/officeDocument/2006/relationships/image" Target="../media/image96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52" Type="http://schemas.openxmlformats.org/officeDocument/2006/relationships/image" Target="../media/image95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48" Type="http://schemas.openxmlformats.org/officeDocument/2006/relationships/image" Target="../media/image91.png"/><Relationship Id="rId56" Type="http://schemas.openxmlformats.org/officeDocument/2006/relationships/image" Target="../media/image99.png"/><Relationship Id="rId8" Type="http://schemas.openxmlformats.org/officeDocument/2006/relationships/image" Target="../media/image51.png"/><Relationship Id="rId51" Type="http://schemas.openxmlformats.org/officeDocument/2006/relationships/image" Target="../media/image94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46" Type="http://schemas.openxmlformats.org/officeDocument/2006/relationships/image" Target="../media/image89.png"/><Relationship Id="rId20" Type="http://schemas.openxmlformats.org/officeDocument/2006/relationships/image" Target="../media/image63.png"/><Relationship Id="rId41" Type="http://schemas.openxmlformats.org/officeDocument/2006/relationships/image" Target="../media/image84.png"/><Relationship Id="rId5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49" Type="http://schemas.openxmlformats.org/officeDocument/2006/relationships/image" Target="../media/image9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0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0.png"/><Relationship Id="rId5" Type="http://schemas.openxmlformats.org/officeDocument/2006/relationships/image" Target="../media/image10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0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jp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jpg"/><Relationship Id="rId2" Type="http://schemas.openxmlformats.org/officeDocument/2006/relationships/image" Target="../media/image110.jp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jp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0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05.png"/><Relationship Id="rId2" Type="http://schemas.openxmlformats.org/officeDocument/2006/relationships/image" Target="../media/image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0.png"/><Relationship Id="rId5" Type="http://schemas.openxmlformats.org/officeDocument/2006/relationships/image" Target="../media/image10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0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0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30.png"/><Relationship Id="rId5" Type="http://schemas.openxmlformats.org/officeDocument/2006/relationships/image" Target="../media/image10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0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000"/>
            <a:chOff x="0" y="0"/>
            <a:chExt cx="121926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11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3924" y="4021201"/>
              <a:ext cx="190423" cy="1890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161" y="0"/>
              <a:ext cx="1335595" cy="27082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876" y="4330"/>
              <a:ext cx="237959" cy="1089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04"/>
              <a:ext cx="523798" cy="46630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962" y="5479922"/>
              <a:ext cx="514426" cy="13730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804" y="4330"/>
              <a:ext cx="386270" cy="17402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881600"/>
              <a:ext cx="443153" cy="19573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439" y="4686"/>
              <a:ext cx="813955" cy="40258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8679" y="4867211"/>
              <a:ext cx="979070" cy="1990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355" y="9372"/>
              <a:ext cx="833754" cy="68338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758" y="0"/>
                </a:moveTo>
                <a:lnTo>
                  <a:pt x="0" y="0"/>
                </a:lnTo>
                <a:lnTo>
                  <a:pt x="0" y="6857631"/>
                </a:lnTo>
                <a:lnTo>
                  <a:pt x="12191758" y="6857631"/>
                </a:lnTo>
                <a:close/>
              </a:path>
            </a:pathLst>
          </a:custGeom>
          <a:solidFill>
            <a:srgbClr val="1246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13390" y="614031"/>
            <a:ext cx="6981825" cy="232563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lang="en-IN" sz="5400" spc="-10" dirty="0">
                <a:solidFill>
                  <a:srgbClr val="FFFFFF"/>
                </a:solidFill>
              </a:rPr>
              <a:t>Prevent Cheating in online exam</a:t>
            </a:r>
            <a:endParaRPr sz="5400" dirty="0"/>
          </a:p>
          <a:p>
            <a:pPr marL="12700">
              <a:lnSpc>
                <a:spcPts val="5745"/>
              </a:lnSpc>
            </a:pPr>
            <a:endParaRPr sz="5400" dirty="0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83097"/>
              </p:ext>
            </p:extLst>
          </p:nvPr>
        </p:nvGraphicFramePr>
        <p:xfrm>
          <a:off x="6796557" y="4589099"/>
          <a:ext cx="5014443" cy="2148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lang="en-IN"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Nikhil Verma</a:t>
                      </a:r>
                      <a:endParaRPr lang="en-IN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96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64"/>
                        </a:lnSpc>
                      </a:pPr>
                      <a:r>
                        <a:rPr lang="en-IN"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301402218147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IN"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Nitin Kumar Ramteke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en-IN"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301402218154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67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IN"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Pranav Agrawal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IN"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301402218151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55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Vishal Singh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lang="en-IN"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301402218155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4116154307"/>
                  </a:ext>
                </a:extLst>
              </a:tr>
              <a:tr h="5609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IN" sz="2400" b="0" u="none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Guide</a:t>
                      </a:r>
                      <a:endParaRPr sz="2400" b="0" u="none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0" marR="2413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dirty="0" err="1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lang="en-IN" sz="19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900" dirty="0" err="1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Abha</a:t>
                      </a:r>
                      <a:r>
                        <a:rPr lang="en-IN" sz="19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 Choubey</a:t>
                      </a: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5873762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0" y="4881245"/>
            <a:ext cx="443865" cy="1957705"/>
            <a:chOff x="0" y="4881245"/>
            <a:chExt cx="443865" cy="1957705"/>
          </a:xfrm>
        </p:grpSpPr>
        <p:sp>
          <p:nvSpPr>
            <p:cNvPr id="18" name="object 18"/>
            <p:cNvSpPr/>
            <p:nvPr/>
          </p:nvSpPr>
          <p:spPr>
            <a:xfrm>
              <a:off x="57238" y="4881245"/>
              <a:ext cx="190804" cy="189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239" y="5060530"/>
              <a:ext cx="305282" cy="177839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14" y="6430683"/>
              <a:ext cx="190804" cy="18935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978156"/>
              <a:ext cx="190804" cy="4622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12"/>
            <a:ext cx="2298700" cy="6858000"/>
            <a:chOff x="0" y="12"/>
            <a:chExt cx="2298700" cy="6858000"/>
          </a:xfrm>
        </p:grpSpPr>
        <p:sp>
          <p:nvSpPr>
            <p:cNvPr id="23" name="object 23"/>
            <p:cNvSpPr/>
            <p:nvPr/>
          </p:nvSpPr>
          <p:spPr>
            <a:xfrm>
              <a:off x="1209243" y="4317"/>
              <a:ext cx="23761" cy="21812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8598" y="2176195"/>
              <a:ext cx="190804" cy="1908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0599" y="14046"/>
              <a:ext cx="376554" cy="180215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0200" y="1801444"/>
              <a:ext cx="190804" cy="18935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0604" y="8648"/>
              <a:ext cx="371881" cy="142595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3037" y="12"/>
              <a:ext cx="152641" cy="9125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5874" y="1420558"/>
              <a:ext cx="190804" cy="190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5874" y="902881"/>
              <a:ext cx="190804" cy="190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2757" y="4317"/>
              <a:ext cx="419404" cy="52271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6157" y="488162"/>
              <a:ext cx="147955" cy="14795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2563" y="3962"/>
              <a:ext cx="152641" cy="90827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6876" y="902881"/>
              <a:ext cx="190804" cy="1908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0638" y="1553756"/>
              <a:ext cx="190804" cy="1908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804" y="3949"/>
              <a:ext cx="309956" cy="155916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4475" y="1801431"/>
              <a:ext cx="214553" cy="75600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8161" y="2547708"/>
              <a:ext cx="167043" cy="16056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924" y="4020845"/>
              <a:ext cx="190804" cy="18935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439" y="4317"/>
              <a:ext cx="638644" cy="40262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24000" y="1382394"/>
              <a:ext cx="143281" cy="47664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9959" y="1848599"/>
              <a:ext cx="109804" cy="10835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8365" y="5622112"/>
              <a:ext cx="338404" cy="121644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636" y="5479554"/>
              <a:ext cx="157683" cy="15768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962" y="6430682"/>
              <a:ext cx="190804" cy="42227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28318" y="4662004"/>
              <a:ext cx="23761" cy="21812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7686" y="4481271"/>
              <a:ext cx="190804" cy="1908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8641" y="3982326"/>
              <a:ext cx="348119" cy="286091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8637" y="3806634"/>
              <a:ext cx="190804" cy="1908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18679" y="5041442"/>
              <a:ext cx="371881" cy="180215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23961" y="4866843"/>
              <a:ext cx="190804" cy="1893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4721" y="5422328"/>
              <a:ext cx="371881" cy="142595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66798" y="5944323"/>
              <a:ext cx="152641" cy="91332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09635" y="5246281"/>
              <a:ext cx="190804" cy="190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9635" y="5763958"/>
              <a:ext cx="190804" cy="190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66519" y="6330238"/>
              <a:ext cx="419404" cy="52740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47760" y="6220802"/>
              <a:ext cx="150482" cy="14795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362" y="9004"/>
              <a:ext cx="28435" cy="448163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3362" y="4481271"/>
              <a:ext cx="190804" cy="1908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0436" y="8636"/>
              <a:ext cx="152641" cy="90827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598" y="902881"/>
              <a:ext cx="190804" cy="190804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3896994"/>
              <a:ext cx="133210" cy="26711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598" y="4149356"/>
              <a:ext cx="190804" cy="18935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0" y="1643761"/>
              <a:ext cx="133210" cy="270357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598" y="1468069"/>
              <a:ext cx="190804" cy="1908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1165" y="3417481"/>
              <a:ext cx="143281" cy="47519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7604" y="3882237"/>
              <a:ext cx="109804" cy="10980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18" y="2166480"/>
              <a:ext cx="114846" cy="452881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197" y="2066036"/>
              <a:ext cx="109804" cy="10980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355" y="9004"/>
              <a:ext cx="233286" cy="510407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879" y="5102999"/>
              <a:ext cx="186118" cy="18611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0B5A-5117-451B-BBB4-BBF0A49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609600"/>
            <a:ext cx="2514600" cy="615553"/>
          </a:xfrm>
        </p:spPr>
        <p:txBody>
          <a:bodyPr/>
          <a:lstStyle/>
          <a:p>
            <a:r>
              <a:rPr lang="en-IN" sz="4000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096E-98BE-4D46-A310-E02E5ED6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15982"/>
            <a:ext cx="7848600" cy="47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304" y="760577"/>
            <a:ext cx="7390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WHAT </a:t>
            </a:r>
            <a:r>
              <a:rPr dirty="0"/>
              <a:t>IS </a:t>
            </a:r>
            <a:r>
              <a:rPr lang="en-IN" dirty="0"/>
              <a:t>FACE RECOGNITION</a:t>
            </a:r>
            <a:r>
              <a:rPr spc="-5" dirty="0"/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304" y="1905000"/>
            <a:ext cx="9645015" cy="4413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• Face Recognition System is physical characteristics </a:t>
            </a:r>
          </a:p>
          <a:p>
            <a:pPr marL="12700" marR="5080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recognition technology, using the inherent physiological </a:t>
            </a:r>
          </a:p>
          <a:p>
            <a:pPr marL="12700" marR="5080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features of humans for ID recognition.</a:t>
            </a:r>
          </a:p>
          <a:p>
            <a:pPr marL="12700" marR="5080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• Two Types:-</a:t>
            </a:r>
          </a:p>
          <a:p>
            <a:pPr marL="927100" marR="5080" lvl="2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* Verification- System compares the given</a:t>
            </a:r>
          </a:p>
          <a:p>
            <a:pPr marL="927100" marR="5080" lvl="2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individual with who they say they are and</a:t>
            </a:r>
          </a:p>
          <a:p>
            <a:pPr marL="927100" marR="5080" lvl="2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gives a Yes or No decision.</a:t>
            </a:r>
          </a:p>
          <a:p>
            <a:pPr marL="927100" marR="5080" lvl="2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* Identification- System compares the given</a:t>
            </a:r>
          </a:p>
          <a:p>
            <a:pPr marL="927100" marR="5080" lvl="2">
              <a:lnSpc>
                <a:spcPct val="11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individual to individuals in the database</a:t>
            </a:r>
            <a:endParaRPr lang="en-IN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5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000"/>
            <a:chOff x="0" y="0"/>
            <a:chExt cx="121926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113" cy="6857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4" y="0"/>
              <a:ext cx="1166025" cy="23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243"/>
              <a:ext cx="218871" cy="660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652"/>
              <a:ext cx="242989" cy="23615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913" y="4867211"/>
              <a:ext cx="975476" cy="1990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644" y="12"/>
              <a:ext cx="417956" cy="512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72036" y="474484"/>
              <a:ext cx="150482" cy="1526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600" y="1539354"/>
              <a:ext cx="189356" cy="190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31524" y="5693765"/>
              <a:ext cx="298805" cy="11545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3077" y="5550839"/>
              <a:ext cx="157683" cy="155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11165" y="4318"/>
              <a:ext cx="305282" cy="1545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6285" y="4866843"/>
              <a:ext cx="189356" cy="189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41163" y="5046484"/>
              <a:ext cx="308165" cy="18021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49036" y="6416281"/>
              <a:ext cx="190804" cy="4316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0304" y="623417"/>
            <a:ext cx="716169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</a:t>
            </a:r>
            <a:r>
              <a:rPr spc="5" dirty="0"/>
              <a:t>O</a:t>
            </a:r>
            <a:r>
              <a:rPr spc="-5" dirty="0"/>
              <a:t>RKI</a:t>
            </a:r>
            <a:r>
              <a:rPr dirty="0"/>
              <a:t>N</a:t>
            </a:r>
            <a:r>
              <a:rPr spc="-5" dirty="0"/>
              <a:t>G</a:t>
            </a:r>
            <a:r>
              <a:rPr lang="en-IN" sz="3200" spc="-5" dirty="0"/>
              <a:t>(face recognition)</a:t>
            </a:r>
            <a:r>
              <a:rPr spc="-5" dirty="0"/>
              <a:t>:-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90599" y="1760103"/>
            <a:ext cx="10210801" cy="3619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1 Detect the face and crop the image to reflect only face . </a:t>
            </a:r>
          </a:p>
          <a:p>
            <a:pPr marL="12700" marR="95885">
              <a:lnSpc>
                <a:spcPct val="10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2 Convert physical feature of face into mathematical vectors using FACE RECOGNITION algorithms.</a:t>
            </a: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3 Compare the feature of test image to Face database with the help of FACE ENCODING.</a:t>
            </a: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4 Display the detail of recognized person. </a:t>
            </a:r>
          </a:p>
        </p:txBody>
      </p:sp>
    </p:spTree>
    <p:extLst>
      <p:ext uri="{BB962C8B-B14F-4D97-AF65-F5344CB8AC3E}">
        <p14:creationId xmlns:p14="http://schemas.microsoft.com/office/powerpoint/2010/main" val="204134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7AFB8-0789-4D2E-BF75-AB9897BD1DCE}"/>
              </a:ext>
            </a:extLst>
          </p:cNvPr>
          <p:cNvSpPr txBox="1"/>
          <p:nvPr/>
        </p:nvSpPr>
        <p:spPr>
          <a:xfrm>
            <a:off x="1981200" y="1066800"/>
            <a:ext cx="8305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Encoding: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API generates face encodings for the face found in the images. A face encoding is basically a way to represent the face using a set of </a:t>
            </a:r>
            <a:r>
              <a:rPr lang="en-US" sz="28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computer-generated measurements. Two different pictures of the same person would have similar encoding and two different people would have totally different encoding.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1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4648" y="2531364"/>
            <a:ext cx="1324356" cy="141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33460" y="4331208"/>
            <a:ext cx="525780" cy="276225"/>
            <a:chOff x="8508492" y="5512308"/>
            <a:chExt cx="525780" cy="276225"/>
          </a:xfrm>
        </p:grpSpPr>
        <p:sp>
          <p:nvSpPr>
            <p:cNvPr id="4" name="object 4"/>
            <p:cNvSpPr/>
            <p:nvPr/>
          </p:nvSpPr>
          <p:spPr>
            <a:xfrm>
              <a:off x="8516112" y="5519928"/>
              <a:ext cx="510540" cy="260985"/>
            </a:xfrm>
            <a:custGeom>
              <a:avLst/>
              <a:gdLst/>
              <a:ahLst/>
              <a:cxnLst/>
              <a:rect l="l" t="t" r="r" b="b"/>
              <a:pathLst>
                <a:path w="510540" h="260985">
                  <a:moveTo>
                    <a:pt x="380238" y="0"/>
                  </a:moveTo>
                  <a:lnTo>
                    <a:pt x="380238" y="65151"/>
                  </a:lnTo>
                  <a:lnTo>
                    <a:pt x="0" y="65151"/>
                  </a:lnTo>
                  <a:lnTo>
                    <a:pt x="0" y="195453"/>
                  </a:lnTo>
                  <a:lnTo>
                    <a:pt x="380238" y="195453"/>
                  </a:lnTo>
                  <a:lnTo>
                    <a:pt x="380238" y="260604"/>
                  </a:lnTo>
                  <a:lnTo>
                    <a:pt x="510540" y="13030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16112" y="5519928"/>
              <a:ext cx="510540" cy="260985"/>
            </a:xfrm>
            <a:custGeom>
              <a:avLst/>
              <a:gdLst/>
              <a:ahLst/>
              <a:cxnLst/>
              <a:rect l="l" t="t" r="r" b="b"/>
              <a:pathLst>
                <a:path w="510540" h="260985">
                  <a:moveTo>
                    <a:pt x="0" y="65151"/>
                  </a:moveTo>
                  <a:lnTo>
                    <a:pt x="380238" y="65151"/>
                  </a:lnTo>
                  <a:lnTo>
                    <a:pt x="380238" y="0"/>
                  </a:lnTo>
                  <a:lnTo>
                    <a:pt x="510540" y="130302"/>
                  </a:lnTo>
                  <a:lnTo>
                    <a:pt x="380238" y="260604"/>
                  </a:lnTo>
                  <a:lnTo>
                    <a:pt x="380238" y="195453"/>
                  </a:lnTo>
                  <a:lnTo>
                    <a:pt x="0" y="195453"/>
                  </a:lnTo>
                  <a:lnTo>
                    <a:pt x="0" y="65151"/>
                  </a:lnTo>
                  <a:close/>
                </a:path>
              </a:pathLst>
            </a:custGeom>
            <a:ln w="15240">
              <a:solidFill>
                <a:srgbClr val="6F9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83179" y="3992879"/>
            <a:ext cx="2098675" cy="1003300"/>
            <a:chOff x="2458211" y="5173979"/>
            <a:chExt cx="2098675" cy="1003300"/>
          </a:xfrm>
        </p:grpSpPr>
        <p:sp>
          <p:nvSpPr>
            <p:cNvPr id="7" name="object 7"/>
            <p:cNvSpPr/>
            <p:nvPr/>
          </p:nvSpPr>
          <p:spPr>
            <a:xfrm>
              <a:off x="2465831" y="5513831"/>
              <a:ext cx="510540" cy="259079"/>
            </a:xfrm>
            <a:custGeom>
              <a:avLst/>
              <a:gdLst/>
              <a:ahLst/>
              <a:cxnLst/>
              <a:rect l="l" t="t" r="r" b="b"/>
              <a:pathLst>
                <a:path w="510539" h="259079">
                  <a:moveTo>
                    <a:pt x="381000" y="0"/>
                  </a:moveTo>
                  <a:lnTo>
                    <a:pt x="381000" y="64770"/>
                  </a:lnTo>
                  <a:lnTo>
                    <a:pt x="0" y="64770"/>
                  </a:lnTo>
                  <a:lnTo>
                    <a:pt x="0" y="194310"/>
                  </a:lnTo>
                  <a:lnTo>
                    <a:pt x="381000" y="194310"/>
                  </a:lnTo>
                  <a:lnTo>
                    <a:pt x="381000" y="259080"/>
                  </a:lnTo>
                  <a:lnTo>
                    <a:pt x="510540" y="12954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5831" y="5513831"/>
              <a:ext cx="510540" cy="259079"/>
            </a:xfrm>
            <a:custGeom>
              <a:avLst/>
              <a:gdLst/>
              <a:ahLst/>
              <a:cxnLst/>
              <a:rect l="l" t="t" r="r" b="b"/>
              <a:pathLst>
                <a:path w="510539" h="259079">
                  <a:moveTo>
                    <a:pt x="0" y="64770"/>
                  </a:moveTo>
                  <a:lnTo>
                    <a:pt x="381000" y="64770"/>
                  </a:lnTo>
                  <a:lnTo>
                    <a:pt x="381000" y="0"/>
                  </a:lnTo>
                  <a:lnTo>
                    <a:pt x="510540" y="129540"/>
                  </a:lnTo>
                  <a:lnTo>
                    <a:pt x="381000" y="259080"/>
                  </a:lnTo>
                  <a:lnTo>
                    <a:pt x="381000" y="194310"/>
                  </a:lnTo>
                  <a:lnTo>
                    <a:pt x="0" y="194310"/>
                  </a:lnTo>
                  <a:lnTo>
                    <a:pt x="0" y="64770"/>
                  </a:lnTo>
                  <a:close/>
                </a:path>
              </a:pathLst>
            </a:custGeom>
            <a:ln w="15240">
              <a:solidFill>
                <a:srgbClr val="6F9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7227" y="5173979"/>
              <a:ext cx="1589531" cy="1002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0379" y="5279135"/>
              <a:ext cx="1440180" cy="856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3135" y="5199887"/>
              <a:ext cx="1487424" cy="900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4648" y="685800"/>
            <a:ext cx="724357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IN" sz="4000" dirty="0"/>
              <a:t>Block diagram :-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3118103" y="4018788"/>
            <a:ext cx="1487805" cy="90106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10820" marR="204470" indent="29718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FACE  D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TECTION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9536" y="3971544"/>
            <a:ext cx="1991995" cy="1015365"/>
            <a:chOff x="734568" y="5152644"/>
            <a:chExt cx="1991995" cy="1015365"/>
          </a:xfrm>
        </p:grpSpPr>
        <p:sp>
          <p:nvSpPr>
            <p:cNvPr id="16" name="object 16"/>
            <p:cNvSpPr/>
            <p:nvPr/>
          </p:nvSpPr>
          <p:spPr>
            <a:xfrm>
              <a:off x="734568" y="5152644"/>
              <a:ext cx="1991868" cy="10150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4627" y="5394960"/>
              <a:ext cx="1030211" cy="5943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4003" y="5192268"/>
              <a:ext cx="1877568" cy="9022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4381" y="4298391"/>
            <a:ext cx="66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IMAGE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58156" y="3992879"/>
            <a:ext cx="1767839" cy="1003300"/>
            <a:chOff x="4933188" y="5173979"/>
            <a:chExt cx="1767839" cy="1003300"/>
          </a:xfrm>
        </p:grpSpPr>
        <p:sp>
          <p:nvSpPr>
            <p:cNvPr id="21" name="object 21"/>
            <p:cNvSpPr/>
            <p:nvPr/>
          </p:nvSpPr>
          <p:spPr>
            <a:xfrm>
              <a:off x="4951476" y="5173979"/>
              <a:ext cx="1732787" cy="10027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3188" y="5279135"/>
              <a:ext cx="1767839" cy="856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7384" y="5199887"/>
              <a:ext cx="1630680" cy="900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10302" y="4172508"/>
            <a:ext cx="141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FEATURE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EXTR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39939" y="3992879"/>
            <a:ext cx="1807845" cy="1003300"/>
            <a:chOff x="7014971" y="5173979"/>
            <a:chExt cx="1807845" cy="1003300"/>
          </a:xfrm>
        </p:grpSpPr>
        <p:sp>
          <p:nvSpPr>
            <p:cNvPr id="26" name="object 26"/>
            <p:cNvSpPr/>
            <p:nvPr/>
          </p:nvSpPr>
          <p:spPr>
            <a:xfrm>
              <a:off x="7051547" y="5173979"/>
              <a:ext cx="1732788" cy="10027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4971" y="5300471"/>
              <a:ext cx="1807464" cy="81384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77455" y="5199887"/>
              <a:ext cx="1630679" cy="900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02424" y="4018788"/>
            <a:ext cx="1630680" cy="90106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93345" marR="79375" indent="448309">
              <a:lnSpc>
                <a:spcPct val="100000"/>
              </a:lnSpc>
              <a:spcBef>
                <a:spcPts val="1435"/>
              </a:spcBef>
            </a:pPr>
            <a:r>
              <a:rPr sz="1700" spc="-55" dirty="0">
                <a:solidFill>
                  <a:srgbClr val="FFFFFF"/>
                </a:solidFill>
                <a:latin typeface="Arial"/>
                <a:cs typeface="Arial"/>
              </a:rPr>
              <a:t>FACE  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RECOG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1700" spc="-45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092184" y="3918203"/>
            <a:ext cx="2478405" cy="1122045"/>
            <a:chOff x="8967216" y="5099303"/>
            <a:chExt cx="2478405" cy="1122045"/>
          </a:xfrm>
        </p:grpSpPr>
        <p:sp>
          <p:nvSpPr>
            <p:cNvPr id="31" name="object 31"/>
            <p:cNvSpPr/>
            <p:nvPr/>
          </p:nvSpPr>
          <p:spPr>
            <a:xfrm>
              <a:off x="8967216" y="5099303"/>
              <a:ext cx="2478024" cy="11216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87256" y="5308091"/>
              <a:ext cx="1836420" cy="762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26652" y="5138927"/>
              <a:ext cx="2363724" cy="1008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77832" y="4206951"/>
            <a:ext cx="1510665" cy="4965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57785">
              <a:lnSpc>
                <a:spcPts val="1850"/>
              </a:lnSpc>
              <a:spcBef>
                <a:spcPts val="165"/>
              </a:spcBef>
            </a:pP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VERIFICATION/  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-60" dirty="0">
                <a:solidFill>
                  <a:srgbClr val="FFFFFF"/>
                </a:solidFill>
                <a:latin typeface="Arial"/>
                <a:cs typeface="Arial"/>
              </a:rPr>
              <a:t>DENT</a:t>
            </a:r>
            <a:r>
              <a:rPr sz="155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FICATI</a:t>
            </a:r>
            <a:r>
              <a:rPr sz="1550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200400" y="2514600"/>
            <a:ext cx="7795259" cy="2092960"/>
            <a:chOff x="3075432" y="3695700"/>
            <a:chExt cx="7795259" cy="2092960"/>
          </a:xfrm>
        </p:grpSpPr>
        <p:sp>
          <p:nvSpPr>
            <p:cNvPr id="36" name="object 36"/>
            <p:cNvSpPr/>
            <p:nvPr/>
          </p:nvSpPr>
          <p:spPr>
            <a:xfrm>
              <a:off x="6566916" y="5519927"/>
              <a:ext cx="510540" cy="260985"/>
            </a:xfrm>
            <a:custGeom>
              <a:avLst/>
              <a:gdLst/>
              <a:ahLst/>
              <a:cxnLst/>
              <a:rect l="l" t="t" r="r" b="b"/>
              <a:pathLst>
                <a:path w="510540" h="260985">
                  <a:moveTo>
                    <a:pt x="380237" y="0"/>
                  </a:moveTo>
                  <a:lnTo>
                    <a:pt x="380237" y="65151"/>
                  </a:lnTo>
                  <a:lnTo>
                    <a:pt x="0" y="65151"/>
                  </a:lnTo>
                  <a:lnTo>
                    <a:pt x="0" y="195453"/>
                  </a:lnTo>
                  <a:lnTo>
                    <a:pt x="380237" y="195453"/>
                  </a:lnTo>
                  <a:lnTo>
                    <a:pt x="380237" y="260604"/>
                  </a:lnTo>
                  <a:lnTo>
                    <a:pt x="510539" y="130302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6916" y="5519927"/>
              <a:ext cx="510540" cy="260985"/>
            </a:xfrm>
            <a:custGeom>
              <a:avLst/>
              <a:gdLst/>
              <a:ahLst/>
              <a:cxnLst/>
              <a:rect l="l" t="t" r="r" b="b"/>
              <a:pathLst>
                <a:path w="510540" h="260985">
                  <a:moveTo>
                    <a:pt x="0" y="65151"/>
                  </a:moveTo>
                  <a:lnTo>
                    <a:pt x="380237" y="65151"/>
                  </a:lnTo>
                  <a:lnTo>
                    <a:pt x="380237" y="0"/>
                  </a:lnTo>
                  <a:lnTo>
                    <a:pt x="510539" y="130302"/>
                  </a:lnTo>
                  <a:lnTo>
                    <a:pt x="380237" y="260604"/>
                  </a:lnTo>
                  <a:lnTo>
                    <a:pt x="380237" y="195453"/>
                  </a:lnTo>
                  <a:lnTo>
                    <a:pt x="0" y="195453"/>
                  </a:lnTo>
                  <a:lnTo>
                    <a:pt x="0" y="65151"/>
                  </a:lnTo>
                  <a:close/>
                </a:path>
              </a:pathLst>
            </a:custGeom>
            <a:ln w="15240">
              <a:solidFill>
                <a:srgbClr val="6F9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77512" y="5513832"/>
              <a:ext cx="510540" cy="259079"/>
            </a:xfrm>
            <a:custGeom>
              <a:avLst/>
              <a:gdLst/>
              <a:ahLst/>
              <a:cxnLst/>
              <a:rect l="l" t="t" r="r" b="b"/>
              <a:pathLst>
                <a:path w="510539" h="259079">
                  <a:moveTo>
                    <a:pt x="381000" y="0"/>
                  </a:moveTo>
                  <a:lnTo>
                    <a:pt x="381000" y="64770"/>
                  </a:lnTo>
                  <a:lnTo>
                    <a:pt x="0" y="64770"/>
                  </a:lnTo>
                  <a:lnTo>
                    <a:pt x="0" y="194310"/>
                  </a:lnTo>
                  <a:lnTo>
                    <a:pt x="381000" y="194310"/>
                  </a:lnTo>
                  <a:lnTo>
                    <a:pt x="381000" y="259080"/>
                  </a:lnTo>
                  <a:lnTo>
                    <a:pt x="510539" y="12954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7512" y="5513832"/>
              <a:ext cx="510540" cy="259079"/>
            </a:xfrm>
            <a:custGeom>
              <a:avLst/>
              <a:gdLst/>
              <a:ahLst/>
              <a:cxnLst/>
              <a:rect l="l" t="t" r="r" b="b"/>
              <a:pathLst>
                <a:path w="510539" h="259079">
                  <a:moveTo>
                    <a:pt x="0" y="64770"/>
                  </a:moveTo>
                  <a:lnTo>
                    <a:pt x="381000" y="64770"/>
                  </a:lnTo>
                  <a:lnTo>
                    <a:pt x="381000" y="0"/>
                  </a:lnTo>
                  <a:lnTo>
                    <a:pt x="510539" y="129540"/>
                  </a:lnTo>
                  <a:lnTo>
                    <a:pt x="381000" y="259080"/>
                  </a:lnTo>
                  <a:lnTo>
                    <a:pt x="381000" y="194310"/>
                  </a:lnTo>
                  <a:lnTo>
                    <a:pt x="0" y="194310"/>
                  </a:lnTo>
                  <a:lnTo>
                    <a:pt x="0" y="64770"/>
                  </a:lnTo>
                  <a:close/>
                </a:path>
              </a:pathLst>
            </a:custGeom>
            <a:ln w="15239">
              <a:solidFill>
                <a:srgbClr val="6F9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5432" y="3712464"/>
              <a:ext cx="1322832" cy="1414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88792" y="3916679"/>
              <a:ext cx="806450" cy="914400"/>
            </a:xfrm>
            <a:custGeom>
              <a:avLst/>
              <a:gdLst/>
              <a:ahLst/>
              <a:cxnLst/>
              <a:rect l="l" t="t" r="r" b="b"/>
              <a:pathLst>
                <a:path w="806450" h="914400">
                  <a:moveTo>
                    <a:pt x="0" y="914400"/>
                  </a:moveTo>
                  <a:lnTo>
                    <a:pt x="806196" y="914400"/>
                  </a:lnTo>
                  <a:lnTo>
                    <a:pt x="80619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5791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45024" y="3695700"/>
              <a:ext cx="1184148" cy="14432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68996" y="3834384"/>
              <a:ext cx="1010411" cy="12283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06184" y="3848100"/>
              <a:ext cx="999744" cy="12222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98664" y="4373880"/>
              <a:ext cx="556260" cy="259079"/>
            </a:xfrm>
            <a:custGeom>
              <a:avLst/>
              <a:gdLst/>
              <a:ahLst/>
              <a:cxnLst/>
              <a:rect l="l" t="t" r="r" b="b"/>
              <a:pathLst>
                <a:path w="556259" h="259079">
                  <a:moveTo>
                    <a:pt x="426719" y="0"/>
                  </a:moveTo>
                  <a:lnTo>
                    <a:pt x="426719" y="64770"/>
                  </a:lnTo>
                  <a:lnTo>
                    <a:pt x="129539" y="64770"/>
                  </a:lnTo>
                  <a:lnTo>
                    <a:pt x="129539" y="0"/>
                  </a:lnTo>
                  <a:lnTo>
                    <a:pt x="0" y="129540"/>
                  </a:lnTo>
                  <a:lnTo>
                    <a:pt x="129539" y="259080"/>
                  </a:lnTo>
                  <a:lnTo>
                    <a:pt x="129539" y="194310"/>
                  </a:lnTo>
                  <a:lnTo>
                    <a:pt x="426719" y="194310"/>
                  </a:lnTo>
                  <a:lnTo>
                    <a:pt x="426719" y="259080"/>
                  </a:lnTo>
                  <a:lnTo>
                    <a:pt x="556259" y="129540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98664" y="4373880"/>
              <a:ext cx="556260" cy="259079"/>
            </a:xfrm>
            <a:custGeom>
              <a:avLst/>
              <a:gdLst/>
              <a:ahLst/>
              <a:cxnLst/>
              <a:rect l="l" t="t" r="r" b="b"/>
              <a:pathLst>
                <a:path w="556259" h="259079">
                  <a:moveTo>
                    <a:pt x="0" y="129540"/>
                  </a:moveTo>
                  <a:lnTo>
                    <a:pt x="129539" y="0"/>
                  </a:lnTo>
                  <a:lnTo>
                    <a:pt x="129539" y="64770"/>
                  </a:lnTo>
                  <a:lnTo>
                    <a:pt x="426719" y="64770"/>
                  </a:lnTo>
                  <a:lnTo>
                    <a:pt x="426719" y="0"/>
                  </a:lnTo>
                  <a:lnTo>
                    <a:pt x="556259" y="129540"/>
                  </a:lnTo>
                  <a:lnTo>
                    <a:pt x="426719" y="259080"/>
                  </a:lnTo>
                  <a:lnTo>
                    <a:pt x="426719" y="194310"/>
                  </a:lnTo>
                  <a:lnTo>
                    <a:pt x="129539" y="194310"/>
                  </a:lnTo>
                  <a:lnTo>
                    <a:pt x="129539" y="259080"/>
                  </a:lnTo>
                  <a:lnTo>
                    <a:pt x="0" y="129540"/>
                  </a:lnTo>
                  <a:close/>
                </a:path>
              </a:pathLst>
            </a:custGeom>
            <a:ln w="15239">
              <a:solidFill>
                <a:srgbClr val="6F9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546335" y="3712464"/>
              <a:ext cx="1324355" cy="1414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750933" y="2278837"/>
            <a:ext cx="1340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105" dirty="0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sz="1800" b="1" spc="-75" dirty="0">
                <a:solidFill>
                  <a:srgbClr val="92D050"/>
                </a:solidFill>
                <a:latin typeface="Arial"/>
                <a:cs typeface="Arial"/>
              </a:rPr>
              <a:t>L</a:t>
            </a:r>
            <a:r>
              <a:rPr sz="1800" b="1" spc="-65" dirty="0">
                <a:solidFill>
                  <a:srgbClr val="92D050"/>
                </a:solidFill>
                <a:latin typeface="Arial"/>
                <a:cs typeface="Arial"/>
              </a:rPr>
              <a:t>V</a:t>
            </a:r>
            <a:r>
              <a:rPr sz="1800" b="1" spc="-100" dirty="0">
                <a:solidFill>
                  <a:srgbClr val="92D050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92D050"/>
                </a:solidFill>
                <a:latin typeface="Arial"/>
                <a:cs typeface="Arial"/>
              </a:rPr>
              <a:t>R</a:t>
            </a:r>
            <a:r>
              <a:rPr sz="1800" b="1" spc="-85" dirty="0">
                <a:solidFill>
                  <a:srgbClr val="92D050"/>
                </a:solidFill>
                <a:latin typeface="Arial"/>
                <a:cs typeface="Arial"/>
              </a:rPr>
              <a:t>I</a:t>
            </a:r>
            <a:r>
              <a:rPr sz="1800" b="1" spc="25" dirty="0">
                <a:solidFill>
                  <a:srgbClr val="92D050"/>
                </a:solidFill>
                <a:latin typeface="Arial"/>
                <a:cs typeface="Arial"/>
              </a:rPr>
              <a:t>N</a:t>
            </a:r>
            <a:r>
              <a:rPr sz="1800" b="1" spc="-105" dirty="0">
                <a:solidFill>
                  <a:srgbClr val="92D05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824" y="831862"/>
            <a:ext cx="6584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50" dirty="0">
                <a:solidFill>
                  <a:srgbClr val="000000"/>
                </a:solidFill>
              </a:rPr>
              <a:t>Warning </a:t>
            </a:r>
            <a:r>
              <a:rPr lang="en-IN" sz="3600" spc="-5" dirty="0">
                <a:solidFill>
                  <a:srgbClr val="000000"/>
                </a:solidFill>
              </a:rPr>
              <a:t>and</a:t>
            </a:r>
            <a:r>
              <a:rPr lang="en-IN" sz="3600" spc="45" dirty="0">
                <a:solidFill>
                  <a:srgbClr val="000000"/>
                </a:solidFill>
              </a:rPr>
              <a:t> </a:t>
            </a:r>
            <a:r>
              <a:rPr lang="en-IN" sz="3600" spc="-5" dirty="0">
                <a:solidFill>
                  <a:srgbClr val="000000"/>
                </a:solidFill>
              </a:rPr>
              <a:t>display:-</a:t>
            </a:r>
            <a:br>
              <a:rPr lang="en-IN" sz="3600" spc="-5" dirty="0">
                <a:solidFill>
                  <a:srgbClr val="000000"/>
                </a:solidFill>
              </a:rPr>
            </a:b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1647" y="2486359"/>
            <a:ext cx="9720529" cy="2575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696595" indent="-571500">
              <a:lnSpc>
                <a:spcPct val="117300"/>
              </a:lnSpc>
              <a:spcBef>
                <a:spcPts val="1155"/>
              </a:spcBef>
              <a:buSzPct val="125000"/>
              <a:buFont typeface="Arial" panose="020B0604020202020204" pitchFamily="34" charset="0"/>
              <a:buChar char="•"/>
              <a:tabLst>
                <a:tab pos="342265" algn="l"/>
                <a:tab pos="5210175" algn="l"/>
              </a:tabLst>
            </a:pPr>
            <a:r>
              <a:rPr lang="en-US" sz="4000" baseline="2314" dirty="0"/>
              <a:t>It displays the coordinates of the eyes.</a:t>
            </a:r>
          </a:p>
          <a:p>
            <a:pPr marL="684530" marR="696595" indent="-571500">
              <a:lnSpc>
                <a:spcPct val="117300"/>
              </a:lnSpc>
              <a:spcBef>
                <a:spcPts val="1155"/>
              </a:spcBef>
              <a:buSzPct val="125000"/>
              <a:buFont typeface="Arial" panose="020B0604020202020204" pitchFamily="34" charset="0"/>
              <a:buChar char="•"/>
              <a:tabLst>
                <a:tab pos="342265" algn="l"/>
                <a:tab pos="5210175" algn="l"/>
              </a:tabLst>
            </a:pPr>
            <a:r>
              <a:rPr lang="en-US" sz="4000" baseline="2314" dirty="0"/>
              <a:t>Which direction eyes are looking i.e. left, right or center.</a:t>
            </a:r>
          </a:p>
          <a:p>
            <a:pPr marL="684530" marR="696595" indent="-571500">
              <a:lnSpc>
                <a:spcPct val="117300"/>
              </a:lnSpc>
              <a:spcBef>
                <a:spcPts val="1155"/>
              </a:spcBef>
              <a:buSzPct val="125000"/>
              <a:buFont typeface="Arial" panose="020B0604020202020204" pitchFamily="34" charset="0"/>
              <a:buChar char="•"/>
              <a:tabLst>
                <a:tab pos="342265" algn="l"/>
                <a:tab pos="5210175" algn="l"/>
              </a:tabLst>
            </a:pPr>
            <a:r>
              <a:rPr lang="en-US" sz="4000" baseline="2314" dirty="0"/>
              <a:t>It also detects blinking of the eyes.</a:t>
            </a:r>
          </a:p>
          <a:p>
            <a:pPr marL="684530" marR="696595" indent="-571500">
              <a:lnSpc>
                <a:spcPct val="117300"/>
              </a:lnSpc>
              <a:spcBef>
                <a:spcPts val="1155"/>
              </a:spcBef>
              <a:buSzPct val="125000"/>
              <a:buFont typeface="Arial" panose="020B0604020202020204" pitchFamily="34" charset="0"/>
              <a:buChar char="•"/>
              <a:tabLst>
                <a:tab pos="342265" algn="l"/>
                <a:tab pos="5210175" algn="l"/>
              </a:tabLst>
            </a:pPr>
            <a:r>
              <a:rPr lang="en-US" sz="4000" baseline="2314" dirty="0"/>
              <a:t>Name of the person if registered otherwise displays unknown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838200"/>
            <a:ext cx="5262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5" dirty="0"/>
              <a:t>System requirement</a:t>
            </a:r>
            <a:r>
              <a:rPr spc="-35" dirty="0"/>
              <a:t>:-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47FF02-7B75-4E72-BCFA-8FBCEB22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151" y="1712284"/>
            <a:ext cx="6914490" cy="17235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Windows 7 or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Webcam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Ram 4gb or above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PyCharm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38B69-A952-4661-A5B4-B6D587A6E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681804"/>
            <a:ext cx="3124200" cy="29663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2191758" cy="685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304" y="1034897"/>
            <a:ext cx="62472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5" dirty="0"/>
              <a:t>Problem statement</a:t>
            </a:r>
            <a:r>
              <a:rPr sz="4800" spc="-5" dirty="0"/>
              <a:t>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304" y="3048000"/>
            <a:ext cx="9401175" cy="108940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lang="en-IN" sz="4800" spc="-135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  How to prevent cheating in online exam?</a:t>
            </a:r>
          </a:p>
          <a:p>
            <a:pPr marL="12700">
              <a:lnSpc>
                <a:spcPct val="100000"/>
              </a:lnSpc>
              <a:spcBef>
                <a:spcPts val="875"/>
              </a:spcBef>
              <a:buSzPct val="125000"/>
              <a:tabLst>
                <a:tab pos="2413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1163-B09E-4A2C-842D-C60E02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08" y="988098"/>
            <a:ext cx="9007932" cy="738664"/>
          </a:xfrm>
        </p:spPr>
        <p:txBody>
          <a:bodyPr/>
          <a:lstStyle/>
          <a:p>
            <a:r>
              <a:rPr lang="en-IN" sz="4800" dirty="0"/>
              <a:t>Solution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1BF2-20C6-44A0-A992-452C8CD6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136102"/>
            <a:ext cx="10515600" cy="3980577"/>
          </a:xfrm>
        </p:spPr>
        <p:txBody>
          <a:bodyPr/>
          <a:lstStyle/>
          <a:p>
            <a:r>
              <a:rPr lang="en-IN" sz="4000" dirty="0"/>
              <a:t>Eye movement tracking system &amp; face-recognition</a:t>
            </a:r>
          </a:p>
          <a:p>
            <a:endParaRPr lang="en-IN" sz="4000" dirty="0"/>
          </a:p>
          <a:p>
            <a:r>
              <a:rPr lang="en-US" sz="40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In this project </a:t>
            </a:r>
            <a:r>
              <a:rPr lang="en-US" sz="4000" spc="-15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lang="en-US" sz="40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are proposing a program in </a:t>
            </a:r>
            <a:r>
              <a:rPr lang="en-US" sz="4000" b="1" u="sng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lang="en-US" sz="40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4000" spc="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lang="en-US" sz="40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identify and track the eye</a:t>
            </a: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 ball movement.</a:t>
            </a:r>
          </a:p>
          <a:p>
            <a:endParaRPr lang="en-US" sz="28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To detect whether the student is looking away from the screen or not and face-recognition</a:t>
            </a:r>
            <a:endParaRPr lang="en-US" sz="2800" dirty="0">
              <a:latin typeface="DejaVu Sans"/>
              <a:cs typeface="DejaVu Sans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86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304" y="760577"/>
            <a:ext cx="560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WHAT </a:t>
            </a:r>
            <a:r>
              <a:rPr dirty="0"/>
              <a:t>IS </a:t>
            </a:r>
            <a:r>
              <a:rPr spc="-5" dirty="0"/>
              <a:t>EYE</a:t>
            </a:r>
            <a:r>
              <a:rPr spc="-125" dirty="0"/>
              <a:t> </a:t>
            </a:r>
            <a:r>
              <a:rPr spc="-5" dirty="0"/>
              <a:t>TRACKING:-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304" y="2302228"/>
            <a:ext cx="964501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1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3600" spc="-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Process </a:t>
            </a:r>
            <a:r>
              <a:rPr sz="3600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of measuring </a:t>
            </a:r>
            <a:r>
              <a:rPr sz="3600" spc="-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where we </a:t>
            </a:r>
            <a:r>
              <a:rPr sz="3600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look, also </a:t>
            </a:r>
            <a:r>
              <a:rPr sz="3600" spc="-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known as </a:t>
            </a:r>
            <a:r>
              <a:rPr sz="3600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our point of gaze. </a:t>
            </a:r>
            <a:r>
              <a:rPr lang="en-IN" sz="3600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       </a:t>
            </a:r>
            <a:r>
              <a:rPr sz="3600" spc="-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measurements are carried out by an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tracker.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584200" marR="462915" indent="-571500">
              <a:lnSpc>
                <a:spcPct val="117300"/>
              </a:lnSpc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Eye </a:t>
            </a:r>
            <a:r>
              <a:rPr sz="3600" spc="-22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tracker, </a:t>
            </a:r>
            <a:r>
              <a:rPr sz="36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records </a:t>
            </a:r>
            <a:r>
              <a:rPr sz="36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the position of the </a:t>
            </a:r>
            <a:r>
              <a:rPr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eyes </a:t>
            </a:r>
            <a:r>
              <a:rPr sz="3600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and the movements they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make.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000"/>
            <a:chOff x="0" y="0"/>
            <a:chExt cx="121926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113" cy="6857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4" y="0"/>
              <a:ext cx="1166025" cy="23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243"/>
              <a:ext cx="218871" cy="660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652"/>
              <a:ext cx="242989" cy="23615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913" y="4867211"/>
              <a:ext cx="975476" cy="1990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644" y="12"/>
              <a:ext cx="417956" cy="512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72036" y="474484"/>
              <a:ext cx="150482" cy="1526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600" y="1539354"/>
              <a:ext cx="189356" cy="190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31524" y="5693765"/>
              <a:ext cx="298805" cy="11545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3077" y="5550839"/>
              <a:ext cx="157683" cy="155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11165" y="4318"/>
              <a:ext cx="305282" cy="1545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6285" y="4866843"/>
              <a:ext cx="189356" cy="189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41163" y="5046484"/>
              <a:ext cx="308165" cy="18021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49036" y="6416281"/>
              <a:ext cx="190804" cy="4316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0304" y="623417"/>
            <a:ext cx="57338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</a:t>
            </a:r>
            <a:r>
              <a:rPr spc="5" dirty="0"/>
              <a:t>O</a:t>
            </a:r>
            <a:r>
              <a:rPr spc="-5" dirty="0"/>
              <a:t>RKI</a:t>
            </a:r>
            <a:r>
              <a:rPr dirty="0"/>
              <a:t>N</a:t>
            </a:r>
            <a:r>
              <a:rPr spc="-5" dirty="0"/>
              <a:t>G</a:t>
            </a:r>
            <a:r>
              <a:rPr lang="en-IN" sz="3600" spc="-5" dirty="0"/>
              <a:t> (eye movement) </a:t>
            </a:r>
            <a:r>
              <a:rPr spc="-5" dirty="0"/>
              <a:t>:-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9599" y="1711487"/>
            <a:ext cx="6849885" cy="3581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Our three-phase feature-based eye gaze tracking approach uses eye features and head pose information to enhance the accuracy</a:t>
            </a:r>
            <a:endParaRPr lang="en-US" sz="24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95885">
              <a:lnSpc>
                <a:spcPct val="10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lang="en-US" sz="24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           </a:t>
            </a: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of the gaze point estimation.</a:t>
            </a:r>
          </a:p>
          <a:p>
            <a:pPr marL="12700" marR="95885">
              <a:lnSpc>
                <a:spcPct val="1074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In Phase 1, we extract the eye region that contains the eye movement information. Then, we detect the iris center and eye corner to find the eye coordinates.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7601214" y="761223"/>
            <a:ext cx="3463290" cy="4916805"/>
            <a:chOff x="7601214" y="761223"/>
            <a:chExt cx="3463290" cy="4916805"/>
          </a:xfrm>
        </p:grpSpPr>
        <p:sp>
          <p:nvSpPr>
            <p:cNvPr id="20" name="object 20"/>
            <p:cNvSpPr/>
            <p:nvPr/>
          </p:nvSpPr>
          <p:spPr>
            <a:xfrm>
              <a:off x="7601214" y="780135"/>
              <a:ext cx="3462849" cy="23948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10754" y="770763"/>
              <a:ext cx="3444240" cy="2357120"/>
            </a:xfrm>
            <a:custGeom>
              <a:avLst/>
              <a:gdLst/>
              <a:ahLst/>
              <a:cxnLst/>
              <a:rect l="l" t="t" r="r" b="b"/>
              <a:pathLst>
                <a:path w="3444240" h="2357120">
                  <a:moveTo>
                    <a:pt x="0" y="0"/>
                  </a:moveTo>
                  <a:lnTo>
                    <a:pt x="3443770" y="0"/>
                  </a:lnTo>
                  <a:lnTo>
                    <a:pt x="3443770" y="2356561"/>
                  </a:lnTo>
                  <a:lnTo>
                    <a:pt x="0" y="2356561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B3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01214" y="3282848"/>
              <a:ext cx="3462849" cy="23948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0754" y="3273475"/>
              <a:ext cx="3444240" cy="2357120"/>
            </a:xfrm>
            <a:custGeom>
              <a:avLst/>
              <a:gdLst/>
              <a:ahLst/>
              <a:cxnLst/>
              <a:rect l="l" t="t" r="r" b="b"/>
              <a:pathLst>
                <a:path w="3444240" h="2357120">
                  <a:moveTo>
                    <a:pt x="0" y="0"/>
                  </a:moveTo>
                  <a:lnTo>
                    <a:pt x="3443770" y="0"/>
                  </a:lnTo>
                  <a:lnTo>
                    <a:pt x="3443770" y="2356561"/>
                  </a:lnTo>
                  <a:lnTo>
                    <a:pt x="0" y="2356561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B3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635" cy="6858000"/>
            <a:chOff x="0" y="0"/>
            <a:chExt cx="121926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113" cy="6857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4" y="0"/>
              <a:ext cx="1166025" cy="23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243"/>
              <a:ext cx="218871" cy="6609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652"/>
              <a:ext cx="242989" cy="23615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913" y="4867211"/>
              <a:ext cx="975476" cy="1990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644" y="12"/>
              <a:ext cx="417956" cy="5122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72036" y="474484"/>
              <a:ext cx="150482" cy="1526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600" y="1539354"/>
              <a:ext cx="189356" cy="190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31524" y="5693765"/>
              <a:ext cx="298805" cy="115451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3077" y="5550839"/>
              <a:ext cx="157683" cy="1558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11165" y="4318"/>
              <a:ext cx="305282" cy="1545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36285" y="4866843"/>
              <a:ext cx="189356" cy="1893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41163" y="5046484"/>
              <a:ext cx="308165" cy="18021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49036" y="6416281"/>
              <a:ext cx="190804" cy="4316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20304" y="623417"/>
            <a:ext cx="716169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</a:t>
            </a:r>
            <a:r>
              <a:rPr spc="5" dirty="0"/>
              <a:t>O</a:t>
            </a:r>
            <a:r>
              <a:rPr spc="-5" dirty="0"/>
              <a:t>RKI</a:t>
            </a:r>
            <a:r>
              <a:rPr dirty="0"/>
              <a:t>N</a:t>
            </a:r>
            <a:r>
              <a:rPr spc="-5" dirty="0"/>
              <a:t>G</a:t>
            </a:r>
            <a:r>
              <a:rPr lang="en-IN" sz="3200" spc="-5" dirty="0"/>
              <a:t>(eye movement)</a:t>
            </a:r>
            <a:r>
              <a:rPr spc="-5" dirty="0"/>
              <a:t>:-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9599" y="1711487"/>
            <a:ext cx="10210801" cy="3198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2 obtains the parameters for the mapping function, which describes the relationship between the eye coordinates and the gaze point on the screen. In Phases 1 and 2, a calibration process computes the mapping from the eye coordinates to the coordinates of the monitor screen. </a:t>
            </a: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endParaRPr lang="en-US" sz="3600" spc="-7" baseline="1157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84200" marR="95885" indent="-571500">
              <a:lnSpc>
                <a:spcPct val="107400"/>
              </a:lnSpc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Phase 3 entails the head pose estimation and gaze point mapping. It combines the eye coordinates and head pose information to obtain the gaze point.</a:t>
            </a:r>
          </a:p>
        </p:txBody>
      </p:sp>
    </p:spTree>
    <p:extLst>
      <p:ext uri="{BB962C8B-B14F-4D97-AF65-F5344CB8AC3E}">
        <p14:creationId xmlns:p14="http://schemas.microsoft.com/office/powerpoint/2010/main" val="9141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7E0-7AC4-4A0E-8F6D-96BCC1CB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34" y="152400"/>
            <a:ext cx="9007932" cy="1908215"/>
          </a:xfrm>
        </p:spPr>
        <p:txBody>
          <a:bodyPr/>
          <a:lstStyle/>
          <a:p>
            <a:r>
              <a:rPr lang="en-US" sz="2200" b="0" i="0" dirty="0">
                <a:solidFill>
                  <a:srgbClr val="051E50"/>
                </a:solidFill>
                <a:effectLst/>
                <a:latin typeface="proxima-nova"/>
              </a:rPr>
              <a:t>The pre-trained facial landmark detector inside the </a:t>
            </a:r>
            <a:r>
              <a:rPr lang="en-US" sz="2200" b="0" i="0" dirty="0" err="1">
                <a:solidFill>
                  <a:srgbClr val="051E50"/>
                </a:solidFill>
                <a:effectLst/>
                <a:latin typeface="proxima-nova"/>
              </a:rPr>
              <a:t>dlib</a:t>
            </a:r>
            <a:r>
              <a:rPr lang="en-US" sz="2200" b="0" i="0" dirty="0">
                <a:solidFill>
                  <a:srgbClr val="051E50"/>
                </a:solidFill>
                <a:effectLst/>
                <a:latin typeface="proxima-nova"/>
              </a:rPr>
              <a:t> library is used to estimate the location of </a:t>
            </a:r>
            <a:r>
              <a:rPr lang="en-US" sz="2200" b="1" i="1" dirty="0">
                <a:solidFill>
                  <a:srgbClr val="051E50"/>
                </a:solidFill>
                <a:effectLst/>
                <a:latin typeface="proxima-nova"/>
              </a:rPr>
              <a:t>68 (x, y)-coordinates</a:t>
            </a:r>
            <a:r>
              <a:rPr lang="en-US" sz="2200" b="0" i="0" dirty="0">
                <a:solidFill>
                  <a:srgbClr val="051E50"/>
                </a:solidFill>
                <a:effectLst/>
                <a:latin typeface="proxima-nova"/>
              </a:rPr>
              <a:t> that map to facial structures on the face.</a:t>
            </a:r>
            <a:br>
              <a:rPr lang="en-US" sz="2200" b="0" i="0" dirty="0">
                <a:solidFill>
                  <a:srgbClr val="051E50"/>
                </a:solidFill>
                <a:effectLst/>
                <a:latin typeface="proxima-nova"/>
              </a:rPr>
            </a:br>
            <a:r>
              <a:rPr lang="en-US" sz="2200" b="0" i="0" dirty="0">
                <a:solidFill>
                  <a:srgbClr val="051E50"/>
                </a:solidFill>
                <a:effectLst/>
                <a:latin typeface="proxima-nova"/>
              </a:rPr>
              <a:t>The indexes of the 68 coordinates can be visualized on the image below:</a:t>
            </a:r>
            <a:br>
              <a:rPr lang="en-US" b="0" i="0" dirty="0">
                <a:solidFill>
                  <a:srgbClr val="051E50"/>
                </a:solidFill>
                <a:effectLst/>
                <a:latin typeface="proxima-nova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FB11-104F-424C-91DE-02B814E1D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77526"/>
            <a:ext cx="5334001" cy="51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228600"/>
            <a:ext cx="3064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/>
              <a:t>Classes used</a:t>
            </a:r>
            <a:endParaRPr sz="44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143000"/>
            <a:ext cx="10210800" cy="5278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25000"/>
              <a:tabLst>
                <a:tab pos="241300" algn="l"/>
              </a:tabLst>
            </a:pPr>
            <a:r>
              <a:rPr kumimoji="0" lang="en-IN" sz="3200" b="0" i="0" u="sng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Gaze tracking</a:t>
            </a:r>
            <a:r>
              <a:rPr kumimoji="0" lang="en-IN" sz="3200" b="0" i="0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:-       </a:t>
            </a:r>
            <a:r>
              <a:rPr lang="en-US" sz="3600" spc="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This class tracks the user's gaze. It provides useful         				       information like the position of the eyes and pupils and 				       allows to know if the eyes are open or closed.</a:t>
            </a: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3200" u="sng" spc="-5" dirty="0">
                <a:latin typeface="Times New Roman"/>
                <a:cs typeface="Times New Roman"/>
              </a:rPr>
              <a:t>Eye</a:t>
            </a:r>
            <a:r>
              <a:rPr sz="3200" u="sng" spc="-60" dirty="0">
                <a:latin typeface="Times New Roman"/>
                <a:cs typeface="Times New Roman"/>
              </a:rPr>
              <a:t> </a:t>
            </a:r>
            <a:r>
              <a:rPr sz="3200" u="sng" spc="-10" dirty="0">
                <a:latin typeface="Times New Roman"/>
                <a:cs typeface="Times New Roman"/>
              </a:rPr>
              <a:t>detect</a:t>
            </a:r>
            <a:r>
              <a:rPr lang="en-IN" sz="3200" u="sng" spc="-10" dirty="0">
                <a:latin typeface="Times New Roman"/>
                <a:cs typeface="Times New Roman"/>
              </a:rPr>
              <a:t>ion</a:t>
            </a:r>
            <a:r>
              <a:rPr sz="3200" spc="-10" dirty="0">
                <a:latin typeface="Times New Roman"/>
                <a:cs typeface="Times New Roman"/>
              </a:rPr>
              <a:t>:-</a:t>
            </a:r>
            <a:r>
              <a:rPr lang="en-IN" sz="3200" spc="-10" dirty="0">
                <a:latin typeface="Times New Roman"/>
                <a:cs typeface="Times New Roman"/>
              </a:rPr>
              <a:t>        </a:t>
            </a:r>
            <a:r>
              <a:rPr lang="en-US" sz="3600" spc="-7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This class creates a new frame to isolate the eye and 				       initiates the pupil detection.</a:t>
            </a:r>
          </a:p>
          <a:p>
            <a:pPr marL="12700" marR="5080">
              <a:lnSpc>
                <a:spcPct val="117300"/>
              </a:lnSpc>
              <a:spcBef>
                <a:spcPts val="1150"/>
              </a:spcBef>
              <a:buSzPct val="125000"/>
              <a:tabLst>
                <a:tab pos="241300" algn="l"/>
              </a:tabLst>
            </a:pPr>
            <a:r>
              <a:rPr lang="en-IN" sz="3200" u="sng" spc="-5" dirty="0">
                <a:latin typeface="Times New Roman"/>
                <a:cs typeface="Times New Roman"/>
              </a:rPr>
              <a:t>Pupil</a:t>
            </a:r>
            <a:r>
              <a:rPr lang="en-IN" sz="3200" u="sng" spc="-60" dirty="0">
                <a:latin typeface="Times New Roman"/>
                <a:cs typeface="Times New Roman"/>
              </a:rPr>
              <a:t> </a:t>
            </a:r>
            <a:r>
              <a:rPr lang="en-IN" sz="3200" u="sng" spc="-10" dirty="0">
                <a:latin typeface="Times New Roman"/>
                <a:cs typeface="Times New Roman"/>
              </a:rPr>
              <a:t>detection</a:t>
            </a:r>
            <a:r>
              <a:rPr lang="en-IN" sz="3200" spc="-10" dirty="0">
                <a:latin typeface="Times New Roman"/>
                <a:cs typeface="Times New Roman"/>
              </a:rPr>
              <a:t>:-      </a:t>
            </a: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This class detects the iris of an eye and estimates the 					       position of the pupil.</a:t>
            </a:r>
          </a:p>
          <a:p>
            <a:pPr marL="12700" marR="5080">
              <a:lnSpc>
                <a:spcPct val="117300"/>
              </a:lnSpc>
              <a:spcBef>
                <a:spcPts val="1150"/>
              </a:spcBef>
              <a:buSzPct val="125000"/>
              <a:tabLst>
                <a:tab pos="241300" algn="l"/>
              </a:tabLst>
            </a:pPr>
            <a:r>
              <a:rPr lang="en-IN" sz="3200" u="sng" spc="-10" dirty="0">
                <a:latin typeface="Times New Roman"/>
                <a:cs typeface="Times New Roman"/>
              </a:rPr>
              <a:t>Calibration</a:t>
            </a:r>
            <a:r>
              <a:rPr lang="en-IN" sz="3200" spc="-10" dirty="0">
                <a:latin typeface="Times New Roman"/>
                <a:cs typeface="Times New Roman"/>
              </a:rPr>
              <a:t>:-            </a:t>
            </a:r>
            <a:r>
              <a:rPr lang="en-US" sz="3600" spc="-7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This class calibrates the pupil detection algorithm by 					       finding the best binarization threshold value for the 					       person and the webcam.</a:t>
            </a:r>
            <a:endParaRPr lang="en-IN" sz="3600" baseline="11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530975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BLOCK  </a:t>
            </a:r>
            <a:r>
              <a:rPr spc="5" dirty="0"/>
              <a:t>D</a:t>
            </a:r>
            <a:r>
              <a:rPr dirty="0"/>
              <a:t>IA</a:t>
            </a:r>
            <a:r>
              <a:rPr spc="5" dirty="0"/>
              <a:t>G</a:t>
            </a:r>
            <a:r>
              <a:rPr spc="-5" dirty="0"/>
              <a:t>RA</a:t>
            </a:r>
            <a:r>
              <a:rPr dirty="0"/>
              <a:t>M</a:t>
            </a:r>
            <a:r>
              <a:rPr spc="-15" dirty="0"/>
              <a:t>:</a:t>
            </a:r>
            <a:r>
              <a:rPr dirty="0"/>
              <a:t>-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9302" y="798294"/>
            <a:ext cx="10975340" cy="5532120"/>
            <a:chOff x="789302" y="798294"/>
            <a:chExt cx="10975340" cy="5532120"/>
          </a:xfrm>
        </p:grpSpPr>
        <p:sp>
          <p:nvSpPr>
            <p:cNvPr id="4" name="object 4"/>
            <p:cNvSpPr/>
            <p:nvPr/>
          </p:nvSpPr>
          <p:spPr>
            <a:xfrm>
              <a:off x="798842" y="845997"/>
              <a:ext cx="6752590" cy="5234940"/>
            </a:xfrm>
            <a:custGeom>
              <a:avLst/>
              <a:gdLst/>
              <a:ahLst/>
              <a:cxnLst/>
              <a:rect l="l" t="t" r="r" b="b"/>
              <a:pathLst>
                <a:path w="6752590" h="5234940">
                  <a:moveTo>
                    <a:pt x="6752513" y="0"/>
                  </a:moveTo>
                  <a:lnTo>
                    <a:pt x="388073" y="0"/>
                  </a:lnTo>
                  <a:lnTo>
                    <a:pt x="367918" y="368"/>
                  </a:lnTo>
                  <a:lnTo>
                    <a:pt x="327240" y="4686"/>
                  </a:lnTo>
                  <a:lnTo>
                    <a:pt x="287642" y="13322"/>
                  </a:lnTo>
                  <a:lnTo>
                    <a:pt x="249123" y="25920"/>
                  </a:lnTo>
                  <a:lnTo>
                    <a:pt x="212039" y="42125"/>
                  </a:lnTo>
                  <a:lnTo>
                    <a:pt x="176758" y="62636"/>
                  </a:lnTo>
                  <a:lnTo>
                    <a:pt x="143992" y="86398"/>
                  </a:lnTo>
                  <a:lnTo>
                    <a:pt x="113753" y="113766"/>
                  </a:lnTo>
                  <a:lnTo>
                    <a:pt x="86398" y="144005"/>
                  </a:lnTo>
                  <a:lnTo>
                    <a:pt x="62636" y="176758"/>
                  </a:lnTo>
                  <a:lnTo>
                    <a:pt x="42113" y="212039"/>
                  </a:lnTo>
                  <a:lnTo>
                    <a:pt x="25920" y="249123"/>
                  </a:lnTo>
                  <a:lnTo>
                    <a:pt x="13322" y="287642"/>
                  </a:lnTo>
                  <a:lnTo>
                    <a:pt x="4673" y="327240"/>
                  </a:lnTo>
                  <a:lnTo>
                    <a:pt x="355" y="367919"/>
                  </a:lnTo>
                  <a:lnTo>
                    <a:pt x="0" y="388086"/>
                  </a:lnTo>
                  <a:lnTo>
                    <a:pt x="0" y="5234406"/>
                  </a:lnTo>
                  <a:lnTo>
                    <a:pt x="6364439" y="5234038"/>
                  </a:lnTo>
                  <a:lnTo>
                    <a:pt x="6405118" y="5231879"/>
                  </a:lnTo>
                  <a:lnTo>
                    <a:pt x="6445072" y="5225402"/>
                  </a:lnTo>
                  <a:lnTo>
                    <a:pt x="6484315" y="5214962"/>
                  </a:lnTo>
                  <a:lnTo>
                    <a:pt x="6522123" y="5200561"/>
                  </a:lnTo>
                  <a:lnTo>
                    <a:pt x="6558483" y="5181841"/>
                  </a:lnTo>
                  <a:lnTo>
                    <a:pt x="6592316" y="5159883"/>
                  </a:lnTo>
                  <a:lnTo>
                    <a:pt x="6624002" y="5134317"/>
                  </a:lnTo>
                  <a:lnTo>
                    <a:pt x="6652437" y="5105527"/>
                  </a:lnTo>
                  <a:lnTo>
                    <a:pt x="6678002" y="5073840"/>
                  </a:lnTo>
                  <a:lnTo>
                    <a:pt x="6700316" y="5040007"/>
                  </a:lnTo>
                  <a:lnTo>
                    <a:pt x="6718681" y="5003647"/>
                  </a:lnTo>
                  <a:lnTo>
                    <a:pt x="6733082" y="4965839"/>
                  </a:lnTo>
                  <a:lnTo>
                    <a:pt x="6743522" y="4926596"/>
                  </a:lnTo>
                  <a:lnTo>
                    <a:pt x="6749999" y="4886642"/>
                  </a:lnTo>
                  <a:lnTo>
                    <a:pt x="6752158" y="4845964"/>
                  </a:lnTo>
                  <a:lnTo>
                    <a:pt x="6752513" y="4845964"/>
                  </a:lnTo>
                  <a:lnTo>
                    <a:pt x="6752513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842" y="845997"/>
              <a:ext cx="6752590" cy="5234940"/>
            </a:xfrm>
            <a:custGeom>
              <a:avLst/>
              <a:gdLst/>
              <a:ahLst/>
              <a:cxnLst/>
              <a:rect l="l" t="t" r="r" b="b"/>
              <a:pathLst>
                <a:path w="6752590" h="5234940">
                  <a:moveTo>
                    <a:pt x="388073" y="0"/>
                  </a:moveTo>
                  <a:lnTo>
                    <a:pt x="6752513" y="0"/>
                  </a:lnTo>
                  <a:lnTo>
                    <a:pt x="6752513" y="4845964"/>
                  </a:lnTo>
                  <a:lnTo>
                    <a:pt x="6752158" y="4845964"/>
                  </a:lnTo>
                  <a:lnTo>
                    <a:pt x="6751802" y="4866119"/>
                  </a:lnTo>
                  <a:lnTo>
                    <a:pt x="6747471" y="4906797"/>
                  </a:lnTo>
                  <a:lnTo>
                    <a:pt x="6738835" y="4946396"/>
                  </a:lnTo>
                  <a:lnTo>
                    <a:pt x="6726237" y="4984927"/>
                  </a:lnTo>
                  <a:lnTo>
                    <a:pt x="6710032" y="5021999"/>
                  </a:lnTo>
                  <a:lnTo>
                    <a:pt x="6689521" y="5057279"/>
                  </a:lnTo>
                  <a:lnTo>
                    <a:pt x="6665760" y="5090045"/>
                  </a:lnTo>
                  <a:lnTo>
                    <a:pt x="6638759" y="5120284"/>
                  </a:lnTo>
                  <a:lnTo>
                    <a:pt x="6608521" y="5147284"/>
                  </a:lnTo>
                  <a:lnTo>
                    <a:pt x="6575755" y="5171401"/>
                  </a:lnTo>
                  <a:lnTo>
                    <a:pt x="6540474" y="5191556"/>
                  </a:lnTo>
                  <a:lnTo>
                    <a:pt x="6503403" y="5208117"/>
                  </a:lnTo>
                  <a:lnTo>
                    <a:pt x="6464871" y="5220716"/>
                  </a:lnTo>
                  <a:lnTo>
                    <a:pt x="6425272" y="5229364"/>
                  </a:lnTo>
                  <a:lnTo>
                    <a:pt x="6384594" y="5233327"/>
                  </a:lnTo>
                  <a:lnTo>
                    <a:pt x="0" y="5234406"/>
                  </a:lnTo>
                  <a:lnTo>
                    <a:pt x="0" y="388086"/>
                  </a:lnTo>
                  <a:lnTo>
                    <a:pt x="2158" y="347408"/>
                  </a:lnTo>
                  <a:lnTo>
                    <a:pt x="8635" y="307441"/>
                  </a:lnTo>
                  <a:lnTo>
                    <a:pt x="19075" y="268198"/>
                  </a:lnTo>
                  <a:lnTo>
                    <a:pt x="33477" y="230403"/>
                  </a:lnTo>
                  <a:lnTo>
                    <a:pt x="51841" y="194043"/>
                  </a:lnTo>
                  <a:lnTo>
                    <a:pt x="74155" y="159842"/>
                  </a:lnTo>
                  <a:lnTo>
                    <a:pt x="99720" y="128524"/>
                  </a:lnTo>
                  <a:lnTo>
                    <a:pt x="128511" y="99720"/>
                  </a:lnTo>
                  <a:lnTo>
                    <a:pt x="159842" y="74168"/>
                  </a:lnTo>
                  <a:lnTo>
                    <a:pt x="194043" y="51841"/>
                  </a:lnTo>
                  <a:lnTo>
                    <a:pt x="230403" y="33477"/>
                  </a:lnTo>
                  <a:lnTo>
                    <a:pt x="268198" y="19088"/>
                  </a:lnTo>
                  <a:lnTo>
                    <a:pt x="307441" y="8636"/>
                  </a:lnTo>
                  <a:lnTo>
                    <a:pt x="347395" y="2159"/>
                  </a:lnTo>
                  <a:lnTo>
                    <a:pt x="388073" y="0"/>
                  </a:lnTo>
                  <a:close/>
                </a:path>
              </a:pathLst>
            </a:custGeom>
            <a:ln w="19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8842" y="807834"/>
              <a:ext cx="6752590" cy="5234940"/>
            </a:xfrm>
            <a:custGeom>
              <a:avLst/>
              <a:gdLst/>
              <a:ahLst/>
              <a:cxnLst/>
              <a:rect l="l" t="t" r="r" b="b"/>
              <a:pathLst>
                <a:path w="6752590" h="5234940">
                  <a:moveTo>
                    <a:pt x="6752513" y="0"/>
                  </a:moveTo>
                  <a:lnTo>
                    <a:pt x="388073" y="0"/>
                  </a:lnTo>
                  <a:lnTo>
                    <a:pt x="367918" y="368"/>
                  </a:lnTo>
                  <a:lnTo>
                    <a:pt x="327240" y="4686"/>
                  </a:lnTo>
                  <a:lnTo>
                    <a:pt x="287642" y="13322"/>
                  </a:lnTo>
                  <a:lnTo>
                    <a:pt x="249123" y="25920"/>
                  </a:lnTo>
                  <a:lnTo>
                    <a:pt x="212039" y="42125"/>
                  </a:lnTo>
                  <a:lnTo>
                    <a:pt x="176758" y="62649"/>
                  </a:lnTo>
                  <a:lnTo>
                    <a:pt x="143992" y="86410"/>
                  </a:lnTo>
                  <a:lnTo>
                    <a:pt x="113753" y="113766"/>
                  </a:lnTo>
                  <a:lnTo>
                    <a:pt x="86398" y="144005"/>
                  </a:lnTo>
                  <a:lnTo>
                    <a:pt x="62636" y="176771"/>
                  </a:lnTo>
                  <a:lnTo>
                    <a:pt x="42113" y="212051"/>
                  </a:lnTo>
                  <a:lnTo>
                    <a:pt x="25920" y="249123"/>
                  </a:lnTo>
                  <a:lnTo>
                    <a:pt x="13322" y="287642"/>
                  </a:lnTo>
                  <a:lnTo>
                    <a:pt x="4673" y="327240"/>
                  </a:lnTo>
                  <a:lnTo>
                    <a:pt x="355" y="367931"/>
                  </a:lnTo>
                  <a:lnTo>
                    <a:pt x="0" y="388086"/>
                  </a:lnTo>
                  <a:lnTo>
                    <a:pt x="0" y="5234406"/>
                  </a:lnTo>
                  <a:lnTo>
                    <a:pt x="6364439" y="5234051"/>
                  </a:lnTo>
                  <a:lnTo>
                    <a:pt x="6405118" y="5231892"/>
                  </a:lnTo>
                  <a:lnTo>
                    <a:pt x="6445072" y="5225402"/>
                  </a:lnTo>
                  <a:lnTo>
                    <a:pt x="6484315" y="5214962"/>
                  </a:lnTo>
                  <a:lnTo>
                    <a:pt x="6522123" y="5200561"/>
                  </a:lnTo>
                  <a:lnTo>
                    <a:pt x="6558483" y="5181841"/>
                  </a:lnTo>
                  <a:lnTo>
                    <a:pt x="6592316" y="5159883"/>
                  </a:lnTo>
                  <a:lnTo>
                    <a:pt x="6624002" y="5134330"/>
                  </a:lnTo>
                  <a:lnTo>
                    <a:pt x="6652437" y="5105527"/>
                  </a:lnTo>
                  <a:lnTo>
                    <a:pt x="6678002" y="5073840"/>
                  </a:lnTo>
                  <a:lnTo>
                    <a:pt x="6700316" y="5040007"/>
                  </a:lnTo>
                  <a:lnTo>
                    <a:pt x="6718681" y="5003647"/>
                  </a:lnTo>
                  <a:lnTo>
                    <a:pt x="6733082" y="4965839"/>
                  </a:lnTo>
                  <a:lnTo>
                    <a:pt x="6743522" y="4926609"/>
                  </a:lnTo>
                  <a:lnTo>
                    <a:pt x="6749999" y="4886642"/>
                  </a:lnTo>
                  <a:lnTo>
                    <a:pt x="6752158" y="4845964"/>
                  </a:lnTo>
                  <a:lnTo>
                    <a:pt x="6752513" y="4845964"/>
                  </a:lnTo>
                  <a:lnTo>
                    <a:pt x="6752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42" y="807834"/>
              <a:ext cx="6752590" cy="5234940"/>
            </a:xfrm>
            <a:custGeom>
              <a:avLst/>
              <a:gdLst/>
              <a:ahLst/>
              <a:cxnLst/>
              <a:rect l="l" t="t" r="r" b="b"/>
              <a:pathLst>
                <a:path w="6752590" h="5234940">
                  <a:moveTo>
                    <a:pt x="388073" y="0"/>
                  </a:moveTo>
                  <a:lnTo>
                    <a:pt x="6752513" y="0"/>
                  </a:lnTo>
                  <a:lnTo>
                    <a:pt x="6752513" y="4845964"/>
                  </a:lnTo>
                  <a:lnTo>
                    <a:pt x="6752158" y="4845964"/>
                  </a:lnTo>
                  <a:lnTo>
                    <a:pt x="6751802" y="4866132"/>
                  </a:lnTo>
                  <a:lnTo>
                    <a:pt x="6747471" y="4906810"/>
                  </a:lnTo>
                  <a:lnTo>
                    <a:pt x="6738835" y="4946408"/>
                  </a:lnTo>
                  <a:lnTo>
                    <a:pt x="6726237" y="4984927"/>
                  </a:lnTo>
                  <a:lnTo>
                    <a:pt x="6710032" y="5022011"/>
                  </a:lnTo>
                  <a:lnTo>
                    <a:pt x="6689521" y="5057279"/>
                  </a:lnTo>
                  <a:lnTo>
                    <a:pt x="6665760" y="5090045"/>
                  </a:lnTo>
                  <a:lnTo>
                    <a:pt x="6638759" y="5120284"/>
                  </a:lnTo>
                  <a:lnTo>
                    <a:pt x="6608521" y="5147284"/>
                  </a:lnTo>
                  <a:lnTo>
                    <a:pt x="6575755" y="5171401"/>
                  </a:lnTo>
                  <a:lnTo>
                    <a:pt x="6540474" y="5191569"/>
                  </a:lnTo>
                  <a:lnTo>
                    <a:pt x="6503403" y="5208130"/>
                  </a:lnTo>
                  <a:lnTo>
                    <a:pt x="6464871" y="5220728"/>
                  </a:lnTo>
                  <a:lnTo>
                    <a:pt x="6425272" y="5229364"/>
                  </a:lnTo>
                  <a:lnTo>
                    <a:pt x="6384594" y="5233327"/>
                  </a:lnTo>
                  <a:lnTo>
                    <a:pt x="0" y="5234406"/>
                  </a:lnTo>
                  <a:lnTo>
                    <a:pt x="0" y="388086"/>
                  </a:lnTo>
                  <a:lnTo>
                    <a:pt x="2158" y="347408"/>
                  </a:lnTo>
                  <a:lnTo>
                    <a:pt x="8635" y="307441"/>
                  </a:lnTo>
                  <a:lnTo>
                    <a:pt x="19075" y="268211"/>
                  </a:lnTo>
                  <a:lnTo>
                    <a:pt x="33477" y="230403"/>
                  </a:lnTo>
                  <a:lnTo>
                    <a:pt x="51841" y="194043"/>
                  </a:lnTo>
                  <a:lnTo>
                    <a:pt x="74155" y="159842"/>
                  </a:lnTo>
                  <a:lnTo>
                    <a:pt x="99720" y="128524"/>
                  </a:lnTo>
                  <a:lnTo>
                    <a:pt x="128511" y="99720"/>
                  </a:lnTo>
                  <a:lnTo>
                    <a:pt x="159842" y="74168"/>
                  </a:lnTo>
                  <a:lnTo>
                    <a:pt x="194043" y="51841"/>
                  </a:lnTo>
                  <a:lnTo>
                    <a:pt x="230403" y="33489"/>
                  </a:lnTo>
                  <a:lnTo>
                    <a:pt x="268198" y="19088"/>
                  </a:lnTo>
                  <a:lnTo>
                    <a:pt x="307441" y="8648"/>
                  </a:lnTo>
                  <a:lnTo>
                    <a:pt x="347395" y="2171"/>
                  </a:lnTo>
                  <a:lnTo>
                    <a:pt x="388073" y="0"/>
                  </a:lnTo>
                  <a:close/>
                </a:path>
              </a:pathLst>
            </a:custGeom>
            <a:ln w="19079">
              <a:solidFill>
                <a:srgbClr val="3C96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882" y="2027885"/>
              <a:ext cx="6112078" cy="2796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6278" y="2176195"/>
              <a:ext cx="3997794" cy="41540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7933</TotalTime>
  <Words>715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Carlito</vt:lpstr>
      <vt:lpstr>DejaVu Sans</vt:lpstr>
      <vt:lpstr>proxima-nova</vt:lpstr>
      <vt:lpstr>Times New Roman</vt:lpstr>
      <vt:lpstr>Office Theme</vt:lpstr>
      <vt:lpstr>Prevent Cheating in online exam </vt:lpstr>
      <vt:lpstr>Problem statement:-</vt:lpstr>
      <vt:lpstr>Solution :-</vt:lpstr>
      <vt:lpstr>WHAT IS EYE TRACKING:-</vt:lpstr>
      <vt:lpstr>WORKING (eye movement) :-</vt:lpstr>
      <vt:lpstr>WORKING(eye movement):-</vt:lpstr>
      <vt:lpstr>The pre-trained facial landmark detector inside the dlib library is used to estimate the location of 68 (x, y)-coordinates that map to facial structures on the face. The indexes of the 68 coordinates can be visualized on the image below: </vt:lpstr>
      <vt:lpstr>Classes used</vt:lpstr>
      <vt:lpstr>BLOCK  DIAGRAM:-</vt:lpstr>
      <vt:lpstr>Flow chart</vt:lpstr>
      <vt:lpstr>WHAT IS FACE RECOGNITION:-</vt:lpstr>
      <vt:lpstr>WORKING(face recognition):-</vt:lpstr>
      <vt:lpstr>PowerPoint Presentation</vt:lpstr>
      <vt:lpstr>Block diagram :-</vt:lpstr>
      <vt:lpstr>Warning and display:- </vt:lpstr>
      <vt:lpstr>System requirement:-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movement detector</dc:title>
  <cp:lastModifiedBy>nikhil verma</cp:lastModifiedBy>
  <cp:revision>12</cp:revision>
  <dcterms:created xsi:type="dcterms:W3CDTF">2021-12-19T18:34:35Z</dcterms:created>
  <dcterms:modified xsi:type="dcterms:W3CDTF">2022-06-23T11:08:06Z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Impress</vt:lpwstr>
  </property>
  <property fmtid="{D5CDD505-2E9C-101B-9397-08002B2CF9AE}" pid="4" name="LastSaved">
    <vt:filetime>2021-12-19T00:00:00Z</vt:filetime>
  </property>
</Properties>
</file>