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77" r:id="rId4"/>
    <p:sldId id="257" r:id="rId5"/>
    <p:sldId id="278" r:id="rId6"/>
    <p:sldId id="283" r:id="rId7"/>
    <p:sldId id="276" r:id="rId8"/>
    <p:sldId id="282" r:id="rId9"/>
    <p:sldId id="284" r:id="rId10"/>
    <p:sldId id="285" r:id="rId11"/>
    <p:sldId id="286" r:id="rId12"/>
    <p:sldId id="280" r:id="rId13"/>
    <p:sldId id="266" r:id="rId14"/>
    <p:sldId id="267" r:id="rId15"/>
    <p:sldId id="268" r:id="rId16"/>
    <p:sldId id="269" r:id="rId17"/>
    <p:sldId id="270" r:id="rId18"/>
    <p:sldId id="271" r:id="rId19"/>
    <p:sldId id="287" r:id="rId20"/>
    <p:sldId id="288" r:id="rId21"/>
    <p:sldId id="289" r:id="rId22"/>
    <p:sldId id="290" r:id="rId23"/>
    <p:sldId id="272" r:id="rId24"/>
    <p:sldId id="281" r:id="rId25"/>
    <p:sldId id="26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EB1060-BE1E-4D7E-B579-904831D42213}"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5FF47-D451-472C-AA73-2939203AB0E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B1060-BE1E-4D7E-B579-904831D42213}"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5FF47-D451-472C-AA73-2939203AB0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B1060-BE1E-4D7E-B579-904831D42213}"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5FF47-D451-472C-AA73-2939203AB0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B1060-BE1E-4D7E-B579-904831D42213}"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5FF47-D451-472C-AA73-2939203AB0E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EB1060-BE1E-4D7E-B579-904831D42213}" type="datetimeFigureOut">
              <a:rPr lang="en-US" smtClean="0"/>
              <a:pPr/>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5FF47-D451-472C-AA73-2939203AB0E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EB1060-BE1E-4D7E-B579-904831D42213}" type="datetimeFigureOut">
              <a:rPr lang="en-US" smtClean="0"/>
              <a:pPr/>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5FF47-D451-472C-AA73-2939203AB0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EB1060-BE1E-4D7E-B579-904831D42213}" type="datetimeFigureOut">
              <a:rPr lang="en-US" smtClean="0"/>
              <a:pPr/>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D5FF47-D451-472C-AA73-2939203AB0E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EB1060-BE1E-4D7E-B579-904831D42213}" type="datetimeFigureOut">
              <a:rPr lang="en-US" smtClean="0"/>
              <a:pPr/>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D5FF47-D451-472C-AA73-2939203AB0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B1060-BE1E-4D7E-B579-904831D42213}" type="datetimeFigureOut">
              <a:rPr lang="en-US" smtClean="0"/>
              <a:pPr/>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D5FF47-D451-472C-AA73-2939203AB0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B1060-BE1E-4D7E-B579-904831D42213}" type="datetimeFigureOut">
              <a:rPr lang="en-US" smtClean="0"/>
              <a:pPr/>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5FF47-D451-472C-AA73-2939203AB0E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B1060-BE1E-4D7E-B579-904831D42213}" type="datetimeFigureOut">
              <a:rPr lang="en-US" smtClean="0"/>
              <a:pPr/>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5FF47-D451-472C-AA73-2939203AB0E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EB1060-BE1E-4D7E-B579-904831D42213}" type="datetimeFigureOut">
              <a:rPr lang="en-US" smtClean="0"/>
              <a:pPr/>
              <a:t>12/1/2019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5FF47-D451-472C-AA73-2939203AB0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ideo" Target="file:///D:\Amrita\CEN\1st%20semster\Embedded%20system\project%20work%201st%20semster\presentation%20ppt\FSAB9000.MP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1n_KjpMfVT0" TargetMode="External"/><Relationship Id="rId2" Type="http://schemas.openxmlformats.org/officeDocument/2006/relationships/hyperlink" Target="https://howtomechatronics.com/tutorials/arduino/arduino-robot-car-wireless-control-using-hc-05-bluetooth-nrf24l01-and-hc-12-transceiver-modules/" TargetMode="External"/><Relationship Id="rId1" Type="http://schemas.openxmlformats.org/officeDocument/2006/relationships/slideLayout" Target="../slideLayouts/slideLayout2.xml"/><Relationship Id="rId4" Type="http://schemas.openxmlformats.org/officeDocument/2006/relationships/hyperlink" Target="https://howtomechatronics.com/projects/arduino-radar-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upathy\Desktop\amrita.jpg"/>
          <p:cNvPicPr>
            <a:picLocks noChangeAspect="1" noChangeArrowheads="1"/>
          </p:cNvPicPr>
          <p:nvPr/>
        </p:nvPicPr>
        <p:blipFill>
          <a:blip r:embed="rId2" cstate="print"/>
          <a:srcRect/>
          <a:stretch>
            <a:fillRect/>
          </a:stretch>
        </p:blipFill>
        <p:spPr bwMode="auto">
          <a:xfrm>
            <a:off x="3505200" y="457200"/>
            <a:ext cx="2278405" cy="2286000"/>
          </a:xfrm>
          <a:prstGeom prst="rect">
            <a:avLst/>
          </a:prstGeom>
          <a:noFill/>
        </p:spPr>
      </p:pic>
      <p:sp>
        <p:nvSpPr>
          <p:cNvPr id="5" name="TextBox 4"/>
          <p:cNvSpPr txBox="1"/>
          <p:nvPr/>
        </p:nvSpPr>
        <p:spPr>
          <a:xfrm>
            <a:off x="990600" y="3276600"/>
            <a:ext cx="7239000" cy="1200329"/>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DESIGN A RC MODEL WITH ULTRASONIC OBSTACLE DETECTION AND AVOIDENCE RADAR SYSTEM</a:t>
            </a:r>
          </a:p>
        </p:txBody>
      </p:sp>
      <p:sp>
        <p:nvSpPr>
          <p:cNvPr id="6" name="TextBox 5"/>
          <p:cNvSpPr txBox="1"/>
          <p:nvPr/>
        </p:nvSpPr>
        <p:spPr>
          <a:xfrm>
            <a:off x="5988282" y="5257800"/>
            <a:ext cx="2241318" cy="584775"/>
          </a:xfrm>
          <a:prstGeom prst="rect">
            <a:avLst/>
          </a:prstGeom>
          <a:noFill/>
        </p:spPr>
        <p:txBody>
          <a:bodyPr wrap="none" rtlCol="0">
            <a:spAutoFit/>
          </a:bodyPr>
          <a:lstStyle/>
          <a:p>
            <a:pPr algn="r"/>
            <a:r>
              <a:rPr lang="en-US" sz="1600" dirty="0" smtClean="0">
                <a:latin typeface="Times New Roman" panose="02020603050405020304" pitchFamily="18" charset="0"/>
                <a:cs typeface="Times New Roman" panose="02020603050405020304" pitchFamily="18" charset="0"/>
              </a:rPr>
              <a:t>PRANAVAN BUPATHY</a:t>
            </a:r>
          </a:p>
          <a:p>
            <a:pPr algn="ctr"/>
            <a:r>
              <a:rPr lang="en-US" sz="1600" dirty="0" smtClean="0">
                <a:latin typeface="Times New Roman" panose="02020603050405020304" pitchFamily="18" charset="0"/>
                <a:cs typeface="Times New Roman" panose="02020603050405020304" pitchFamily="18" charset="0"/>
              </a:rPr>
              <a:t>CB.EN.P2CEN19001 </a:t>
            </a:r>
            <a:endParaRPr lang="en-US"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549732" y="4995446"/>
            <a:ext cx="1146468" cy="307777"/>
          </a:xfrm>
          <a:prstGeom prst="rect">
            <a:avLst/>
          </a:prstGeom>
          <a:noFill/>
        </p:spPr>
        <p:txBody>
          <a:bodyPr wrap="none" rtlCol="0">
            <a:spAutoFit/>
          </a:bodyPr>
          <a:lstStyle/>
          <a:p>
            <a:pPr algn="ctr"/>
            <a:r>
              <a:rPr lang="en-US" sz="1400" dirty="0" smtClean="0">
                <a:latin typeface="Times New Roman" panose="02020603050405020304" pitchFamily="18" charset="0"/>
                <a:cs typeface="Times New Roman" panose="02020603050405020304" pitchFamily="18" charset="0"/>
              </a:rPr>
              <a:t>Submitted by</a:t>
            </a:r>
            <a:endParaRPr lang="en-US" sz="1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105400" y="5791200"/>
            <a:ext cx="3886200" cy="523220"/>
          </a:xfrm>
          <a:prstGeom prst="rect">
            <a:avLst/>
          </a:prstGeom>
          <a:noFill/>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Guide</a:t>
            </a:r>
          </a:p>
          <a:p>
            <a:pPr algn="ctr"/>
            <a:r>
              <a:rPr lang="en-US" sz="1400" dirty="0" smtClean="0">
                <a:latin typeface="Times New Roman" panose="02020603050405020304" pitchFamily="18" charset="0"/>
                <a:cs typeface="Times New Roman" panose="02020603050405020304" pitchFamily="18" charset="0"/>
              </a:rPr>
              <a:t>Research Associate Mr. SAJITH VARIYAR V.V</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Geared Motors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000" dirty="0" smtClean="0">
                <a:latin typeface="Times New Roman" pitchFamily="18" charset="0"/>
                <a:cs typeface="Times New Roman" pitchFamily="18" charset="0"/>
              </a:rPr>
              <a:t>Geared motor are driving device used to move the rover in which it has geared setup to rotate at varying speed.</a:t>
            </a:r>
          </a:p>
          <a:p>
            <a:r>
              <a:rPr lang="en-IN" sz="2000" dirty="0" smtClean="0">
                <a:latin typeface="Times New Roman" pitchFamily="18" charset="0"/>
                <a:cs typeface="Times New Roman" pitchFamily="18" charset="0"/>
              </a:rPr>
              <a:t>According to the input voltage the speed of the motor is set and it can vary from 0 – 12v.</a:t>
            </a:r>
          </a:p>
          <a:p>
            <a:r>
              <a:rPr lang="en-IN" sz="2000" dirty="0" smtClean="0">
                <a:latin typeface="Times New Roman" pitchFamily="18" charset="0"/>
                <a:cs typeface="Times New Roman" pitchFamily="18" charset="0"/>
              </a:rPr>
              <a:t>The motor can rotate at 120rpm with full voltage .</a:t>
            </a:r>
          </a:p>
          <a:p>
            <a:r>
              <a:rPr lang="en-IN" sz="2000" dirty="0" smtClean="0">
                <a:latin typeface="Times New Roman" pitchFamily="18" charset="0"/>
                <a:cs typeface="Times New Roman" pitchFamily="18" charset="0"/>
              </a:rPr>
              <a:t>Voltage are passed through driver then driver control the voltage and passes the voltage to particular motor.</a:t>
            </a:r>
            <a:endParaRPr lang="en-US" sz="2000" dirty="0">
              <a:latin typeface="Times New Roman" pitchFamily="18" charset="0"/>
              <a:cs typeface="Times New Roman" pitchFamily="18" charset="0"/>
            </a:endParaRPr>
          </a:p>
        </p:txBody>
      </p:sp>
      <p:sp>
        <p:nvSpPr>
          <p:cNvPr id="36866" name="AutoShape 2" descr="Image result for geared motor arduin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6868" name="Picture 4" descr="Image result for geared motor arduino"/>
          <p:cNvPicPr>
            <a:picLocks noChangeAspect="1" noChangeArrowheads="1"/>
          </p:cNvPicPr>
          <p:nvPr/>
        </p:nvPicPr>
        <p:blipFill>
          <a:blip r:embed="rId2"/>
          <a:srcRect/>
          <a:stretch>
            <a:fillRect/>
          </a:stretch>
        </p:blipFill>
        <p:spPr bwMode="auto">
          <a:xfrm>
            <a:off x="3581400" y="4343400"/>
            <a:ext cx="2057400" cy="20574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Bluetooth Module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000" dirty="0" smtClean="0">
                <a:latin typeface="Times New Roman" pitchFamily="18" charset="0"/>
                <a:cs typeface="Times New Roman" pitchFamily="18" charset="0"/>
              </a:rPr>
              <a:t>H-05 module is an easy to use Bluetooth (serial port protocol) module used for transparent wireless setup.</a:t>
            </a:r>
          </a:p>
          <a:p>
            <a:r>
              <a:rPr lang="en-IN" sz="2000" dirty="0" smtClean="0">
                <a:latin typeface="Times New Roman" pitchFamily="18" charset="0"/>
                <a:cs typeface="Times New Roman" pitchFamily="18" charset="0"/>
              </a:rPr>
              <a:t>It can be used as slave and master according to the application or need.</a:t>
            </a:r>
          </a:p>
          <a:p>
            <a:r>
              <a:rPr lang="en-IN" sz="2000" dirty="0" smtClean="0">
                <a:latin typeface="Times New Roman" pitchFamily="18" charset="0"/>
                <a:cs typeface="Times New Roman" pitchFamily="18" charset="0"/>
              </a:rPr>
              <a:t>This Bluetooth module is v2.0 with 2.4Ghz radio transceiver.</a:t>
            </a:r>
          </a:p>
          <a:p>
            <a:r>
              <a:rPr lang="en-IN" sz="2000" dirty="0" smtClean="0">
                <a:latin typeface="Times New Roman" pitchFamily="18" charset="0"/>
                <a:cs typeface="Times New Roman" pitchFamily="18" charset="0"/>
              </a:rPr>
              <a:t>Module has </a:t>
            </a:r>
            <a:r>
              <a:rPr lang="en-IN" sz="2000" dirty="0" err="1" smtClean="0">
                <a:latin typeface="Times New Roman" pitchFamily="18" charset="0"/>
                <a:cs typeface="Times New Roman" pitchFamily="18" charset="0"/>
              </a:rPr>
              <a:t>Tx</a:t>
            </a:r>
            <a:r>
              <a:rPr lang="en-IN" sz="2000" dirty="0" smtClean="0">
                <a:latin typeface="Times New Roman" pitchFamily="18" charset="0"/>
                <a:cs typeface="Times New Roman" pitchFamily="18" charset="0"/>
              </a:rPr>
              <a:t> transmission ,Rx </a:t>
            </a:r>
            <a:r>
              <a:rPr lang="en-IN" sz="2000" dirty="0" err="1" smtClean="0">
                <a:latin typeface="Times New Roman" pitchFamily="18" charset="0"/>
                <a:cs typeface="Times New Roman" pitchFamily="18" charset="0"/>
              </a:rPr>
              <a:t>Recieving</a:t>
            </a:r>
            <a:r>
              <a:rPr lang="en-IN" sz="2000" dirty="0" smtClean="0">
                <a:latin typeface="Times New Roman" pitchFamily="18" charset="0"/>
                <a:cs typeface="Times New Roman" pitchFamily="18" charset="0"/>
              </a:rPr>
              <a:t> pin ,</a:t>
            </a:r>
            <a:r>
              <a:rPr lang="en-IN" sz="2000" dirty="0" err="1" smtClean="0">
                <a:latin typeface="Times New Roman" pitchFamily="18" charset="0"/>
                <a:cs typeface="Times New Roman" pitchFamily="18" charset="0"/>
              </a:rPr>
              <a:t>vcc</a:t>
            </a:r>
            <a:r>
              <a:rPr lang="en-IN" sz="2000" dirty="0" smtClean="0">
                <a:latin typeface="Times New Roman" pitchFamily="18" charset="0"/>
                <a:cs typeface="Times New Roman" pitchFamily="18" charset="0"/>
              </a:rPr>
              <a:t> , </a:t>
            </a:r>
            <a:r>
              <a:rPr lang="en-IN" sz="2000" dirty="0" err="1" smtClean="0">
                <a:latin typeface="Times New Roman" pitchFamily="18" charset="0"/>
                <a:cs typeface="Times New Roman" pitchFamily="18" charset="0"/>
              </a:rPr>
              <a:t>gnd</a:t>
            </a:r>
            <a:r>
              <a:rPr lang="en-IN" sz="2000" dirty="0" smtClean="0">
                <a:latin typeface="Times New Roman" pitchFamily="18" charset="0"/>
                <a:cs typeface="Times New Roman" pitchFamily="18" charset="0"/>
              </a:rPr>
              <a:t> which are connected through </a:t>
            </a:r>
            <a:r>
              <a:rPr lang="en-IN" sz="2000" dirty="0" err="1" smtClean="0">
                <a:latin typeface="Times New Roman" pitchFamily="18" charset="0"/>
                <a:cs typeface="Times New Roman" pitchFamily="18" charset="0"/>
              </a:rPr>
              <a:t>Arduino</a:t>
            </a:r>
            <a:r>
              <a:rPr lang="en-IN"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37890" name="Picture 2" descr="https://wiki.eprolabs.com/images/thumb/3/38/HC-05.jpg/250px-HC-05.jpg"/>
          <p:cNvPicPr>
            <a:picLocks noChangeAspect="1" noChangeArrowheads="1"/>
          </p:cNvPicPr>
          <p:nvPr/>
        </p:nvPicPr>
        <p:blipFill>
          <a:blip r:embed="rId2"/>
          <a:srcRect/>
          <a:stretch>
            <a:fillRect/>
          </a:stretch>
        </p:blipFill>
        <p:spPr bwMode="auto">
          <a:xfrm>
            <a:off x="3352800" y="3962400"/>
            <a:ext cx="2381250" cy="200025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Architecture and flow diagram</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3038120" y="4343400"/>
            <a:ext cx="1981200" cy="838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Times New Roman" panose="02020603050405020304" pitchFamily="18" charset="0"/>
                <a:cs typeface="Times New Roman" panose="02020603050405020304" pitchFamily="18" charset="0"/>
              </a:rPr>
              <a:t>Ardiuno</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uno</a:t>
            </a:r>
            <a:r>
              <a:rPr lang="en-US" sz="2000" dirty="0" smtClean="0">
                <a:solidFill>
                  <a:schemeClr val="tx1"/>
                </a:solidFill>
                <a:latin typeface="Times New Roman" panose="02020603050405020304" pitchFamily="18" charset="0"/>
                <a:cs typeface="Times New Roman" panose="02020603050405020304" pitchFamily="18" charset="0"/>
              </a:rPr>
              <a:t> microcontroller</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6924320" y="1600200"/>
            <a:ext cx="1143000" cy="914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User mobile phone</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6162320" y="3657600"/>
            <a:ext cx="1524000" cy="914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Bluetooth module</a:t>
            </a:r>
          </a:p>
        </p:txBody>
      </p:sp>
      <p:cxnSp>
        <p:nvCxnSpPr>
          <p:cNvPr id="9" name="Straight Arrow Connector 8"/>
          <p:cNvCxnSpPr/>
          <p:nvPr/>
        </p:nvCxnSpPr>
        <p:spPr>
          <a:xfrm flipH="1">
            <a:off x="5171720" y="42672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5486400"/>
            <a:ext cx="1524000" cy="762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Motor driver</a:t>
            </a:r>
          </a:p>
        </p:txBody>
      </p:sp>
      <p:cxnSp>
        <p:nvCxnSpPr>
          <p:cNvPr id="14" name="Straight Arrow Connector 13"/>
          <p:cNvCxnSpPr/>
          <p:nvPr/>
        </p:nvCxnSpPr>
        <p:spPr>
          <a:xfrm flipH="1" flipV="1">
            <a:off x="5029200" y="5334000"/>
            <a:ext cx="762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953000" y="5486400"/>
            <a:ext cx="762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410200" y="5105400"/>
            <a:ext cx="300083" cy="369332"/>
          </a:xfrm>
          <a:prstGeom prst="rect">
            <a:avLst/>
          </a:prstGeom>
        </p:spPr>
        <p:txBody>
          <a:bodyPr wrap="none">
            <a:spAutoFit/>
          </a:bodyPr>
          <a:lstStyle/>
          <a:p>
            <a:pPr algn="ctr"/>
            <a:r>
              <a:rPr lang="en-IN"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p:sp>
        <p:nvSpPr>
          <p:cNvPr id="17" name="Rectangle 16"/>
          <p:cNvSpPr/>
          <p:nvPr/>
        </p:nvSpPr>
        <p:spPr>
          <a:xfrm>
            <a:off x="4800600" y="5715000"/>
            <a:ext cx="646331" cy="369332"/>
          </a:xfrm>
          <a:prstGeom prst="rect">
            <a:avLst/>
          </a:prstGeom>
        </p:spPr>
        <p:txBody>
          <a:bodyPr wrap="none">
            <a:spAutoFit/>
          </a:bodyPr>
          <a:lstStyle/>
          <a:p>
            <a:pPr algn="ctr"/>
            <a:r>
              <a:rPr lang="en-IN" dirty="0" smtClean="0">
                <a:latin typeface="Times New Roman" panose="02020603050405020304" pitchFamily="18" charset="0"/>
                <a:cs typeface="Times New Roman" panose="02020603050405020304" pitchFamily="18" charset="0"/>
              </a:rPr>
              <a:t>1023</a:t>
            </a:r>
            <a:endParaRPr lang="en-US" dirty="0">
              <a:latin typeface="Times New Roman" panose="02020603050405020304" pitchFamily="18" charset="0"/>
              <a:cs typeface="Times New Roman" panose="02020603050405020304" pitchFamily="18" charset="0"/>
            </a:endParaRPr>
          </a:p>
        </p:txBody>
      </p:sp>
      <p:cxnSp>
        <p:nvCxnSpPr>
          <p:cNvPr id="18" name="Straight Arrow Connector 17"/>
          <p:cNvCxnSpPr/>
          <p:nvPr/>
        </p:nvCxnSpPr>
        <p:spPr>
          <a:xfrm flipH="1">
            <a:off x="6848120" y="2667000"/>
            <a:ext cx="228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076720" y="2819400"/>
            <a:ext cx="2024913" cy="923330"/>
          </a:xfrm>
          <a:prstGeom prst="rect">
            <a:avLst/>
          </a:prstGeom>
        </p:spPr>
        <p:txBody>
          <a:bodyPr wrap="none">
            <a:spAutoFit/>
          </a:bodyPr>
          <a:lstStyle/>
          <a:p>
            <a:pPr algn="ctr"/>
            <a:r>
              <a:rPr lang="en-US" dirty="0" smtClean="0">
                <a:latin typeface="Times New Roman" panose="02020603050405020304" pitchFamily="18" charset="0"/>
                <a:cs typeface="Times New Roman" panose="02020603050405020304" pitchFamily="18" charset="0"/>
              </a:rPr>
              <a:t>User input</a:t>
            </a:r>
          </a:p>
          <a:p>
            <a:pPr algn="ctr"/>
            <a:r>
              <a:rPr lang="en-IN" dirty="0" smtClean="0">
                <a:latin typeface="Times New Roman" panose="02020603050405020304" pitchFamily="18" charset="0"/>
                <a:cs typeface="Times New Roman" panose="02020603050405020304" pitchFamily="18" charset="0"/>
              </a:rPr>
              <a:t>In form of analogue</a:t>
            </a:r>
          </a:p>
          <a:p>
            <a:pPr algn="ctr"/>
            <a:r>
              <a:rPr lang="en-IN" dirty="0" smtClean="0">
                <a:latin typeface="Times New Roman" panose="02020603050405020304" pitchFamily="18" charset="0"/>
                <a:cs typeface="Times New Roman" panose="02020603050405020304" pitchFamily="18" charset="0"/>
              </a:rPr>
              <a:t>signal </a:t>
            </a:r>
            <a:endParaRPr lang="en-US" dirty="0">
              <a:latin typeface="Times New Roman" panose="02020603050405020304" pitchFamily="18" charset="0"/>
              <a:cs typeface="Times New Roman" panose="02020603050405020304" pitchFamily="18" charset="0"/>
            </a:endParaRPr>
          </a:p>
        </p:txBody>
      </p:sp>
      <p:sp>
        <p:nvSpPr>
          <p:cNvPr id="20" name="Rectangle 19"/>
          <p:cNvSpPr/>
          <p:nvPr/>
        </p:nvSpPr>
        <p:spPr>
          <a:xfrm>
            <a:off x="904520" y="3200400"/>
            <a:ext cx="1981200" cy="533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Ultrasonic radar </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21" name="Straight Arrow Connector 20"/>
          <p:cNvCxnSpPr/>
          <p:nvPr/>
        </p:nvCxnSpPr>
        <p:spPr>
          <a:xfrm>
            <a:off x="2047520" y="3886200"/>
            <a:ext cx="762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flipH="1" flipV="1">
            <a:off x="7620000" y="5334000"/>
            <a:ext cx="304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696200" y="59436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24800" y="4648200"/>
            <a:ext cx="1066800" cy="533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Motor A</a:t>
            </a:r>
          </a:p>
        </p:txBody>
      </p:sp>
      <p:sp>
        <p:nvSpPr>
          <p:cNvPr id="29" name="Rectangle 28"/>
          <p:cNvSpPr/>
          <p:nvPr/>
        </p:nvSpPr>
        <p:spPr>
          <a:xfrm>
            <a:off x="8077200" y="6096000"/>
            <a:ext cx="9144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Motor B</a:t>
            </a:r>
          </a:p>
        </p:txBody>
      </p:sp>
      <p:sp>
        <p:nvSpPr>
          <p:cNvPr id="30" name="Rectangle 29"/>
          <p:cNvSpPr/>
          <p:nvPr/>
        </p:nvSpPr>
        <p:spPr>
          <a:xfrm>
            <a:off x="7467600" y="5040868"/>
            <a:ext cx="415499" cy="369332"/>
          </a:xfrm>
          <a:prstGeom prst="rect">
            <a:avLst/>
          </a:prstGeom>
        </p:spPr>
        <p:txBody>
          <a:bodyPr wrap="none">
            <a:spAutoFit/>
          </a:bodyPr>
          <a:lstStyle/>
          <a:p>
            <a:pPr algn="ctr"/>
            <a:r>
              <a:rPr lang="en-IN" dirty="0" smtClean="0">
                <a:latin typeface="Times New Roman" panose="02020603050405020304" pitchFamily="18" charset="0"/>
                <a:cs typeface="Times New Roman" panose="02020603050405020304" pitchFamily="18" charset="0"/>
              </a:rPr>
              <a:t>0v</a:t>
            </a:r>
            <a:endParaRPr lang="en-US" dirty="0">
              <a:latin typeface="Times New Roman" panose="02020603050405020304" pitchFamily="18" charset="0"/>
              <a:cs typeface="Times New Roman" panose="02020603050405020304" pitchFamily="18" charset="0"/>
            </a:endParaRPr>
          </a:p>
        </p:txBody>
      </p:sp>
      <p:sp>
        <p:nvSpPr>
          <p:cNvPr id="31" name="Rectangle 30"/>
          <p:cNvSpPr/>
          <p:nvPr/>
        </p:nvSpPr>
        <p:spPr>
          <a:xfrm>
            <a:off x="7620001" y="5345668"/>
            <a:ext cx="1066799" cy="369332"/>
          </a:xfrm>
          <a:prstGeom prst="rect">
            <a:avLst/>
          </a:prstGeom>
        </p:spPr>
        <p:txBody>
          <a:bodyPr wrap="square">
            <a:spAutoFit/>
          </a:bodyPr>
          <a:lstStyle/>
          <a:p>
            <a:pPr algn="ctr"/>
            <a:r>
              <a:rPr lang="en-IN" dirty="0" smtClean="0">
                <a:latin typeface="Times New Roman" panose="02020603050405020304" pitchFamily="18" charset="0"/>
                <a:cs typeface="Times New Roman" panose="02020603050405020304" pitchFamily="18" charset="0"/>
              </a:rPr>
              <a:t>12v</a:t>
            </a:r>
            <a:endParaRPr lang="en-US" dirty="0">
              <a:latin typeface="Times New Roman" panose="02020603050405020304" pitchFamily="18" charset="0"/>
              <a:cs typeface="Times New Roman" panose="02020603050405020304" pitchFamily="18" charset="0"/>
            </a:endParaRPr>
          </a:p>
        </p:txBody>
      </p:sp>
      <p:sp>
        <p:nvSpPr>
          <p:cNvPr id="32" name="Rectangle 31"/>
          <p:cNvSpPr/>
          <p:nvPr/>
        </p:nvSpPr>
        <p:spPr>
          <a:xfrm>
            <a:off x="7467600" y="5715000"/>
            <a:ext cx="914400" cy="369332"/>
          </a:xfrm>
          <a:prstGeom prst="rect">
            <a:avLst/>
          </a:prstGeom>
        </p:spPr>
        <p:txBody>
          <a:bodyPr wrap="square">
            <a:spAutoFit/>
          </a:bodyPr>
          <a:lstStyle/>
          <a:p>
            <a:pPr algn="ctr"/>
            <a:r>
              <a:rPr lang="en-IN" dirty="0" smtClean="0">
                <a:latin typeface="Times New Roman" panose="02020603050405020304" pitchFamily="18" charset="0"/>
                <a:cs typeface="Times New Roman" panose="02020603050405020304" pitchFamily="18" charset="0"/>
              </a:rPr>
              <a:t>0v </a:t>
            </a:r>
            <a:endParaRPr lang="en-US" dirty="0">
              <a:latin typeface="Times New Roman" panose="02020603050405020304" pitchFamily="18" charset="0"/>
              <a:cs typeface="Times New Roman" panose="02020603050405020304" pitchFamily="18" charset="0"/>
            </a:endParaRPr>
          </a:p>
        </p:txBody>
      </p:sp>
      <p:sp>
        <p:nvSpPr>
          <p:cNvPr id="33" name="Rectangle 32"/>
          <p:cNvSpPr/>
          <p:nvPr/>
        </p:nvSpPr>
        <p:spPr>
          <a:xfrm>
            <a:off x="7162800" y="6019800"/>
            <a:ext cx="1066799" cy="369332"/>
          </a:xfrm>
          <a:prstGeom prst="rect">
            <a:avLst/>
          </a:prstGeom>
        </p:spPr>
        <p:txBody>
          <a:bodyPr wrap="square">
            <a:spAutoFit/>
          </a:bodyPr>
          <a:lstStyle/>
          <a:p>
            <a:pPr algn="ctr"/>
            <a:r>
              <a:rPr lang="en-IN" dirty="0" smtClean="0">
                <a:latin typeface="Times New Roman" panose="02020603050405020304" pitchFamily="18" charset="0"/>
                <a:cs typeface="Times New Roman" panose="02020603050405020304" pitchFamily="18" charset="0"/>
              </a:rPr>
              <a:t>12v</a:t>
            </a:r>
            <a:endParaRPr lang="en-US" dirty="0">
              <a:latin typeface="Times New Roman" panose="02020603050405020304" pitchFamily="18" charset="0"/>
              <a:cs typeface="Times New Roman" panose="02020603050405020304" pitchFamily="18" charset="0"/>
            </a:endParaRPr>
          </a:p>
        </p:txBody>
      </p:sp>
      <p:sp>
        <p:nvSpPr>
          <p:cNvPr id="34" name="Rectangle 33"/>
          <p:cNvSpPr/>
          <p:nvPr/>
        </p:nvSpPr>
        <p:spPr>
          <a:xfrm>
            <a:off x="4800600" y="3733800"/>
            <a:ext cx="1295400" cy="646331"/>
          </a:xfrm>
          <a:prstGeom prst="rect">
            <a:avLst/>
          </a:prstGeom>
        </p:spPr>
        <p:txBody>
          <a:bodyPr wrap="square">
            <a:spAutoFit/>
          </a:bodyPr>
          <a:lstStyle/>
          <a:p>
            <a:pPr algn="ctr"/>
            <a:r>
              <a:rPr lang="en-IN" dirty="0" smtClean="0">
                <a:latin typeface="Times New Roman" panose="02020603050405020304" pitchFamily="18" charset="0"/>
                <a:cs typeface="Times New Roman" panose="02020603050405020304" pitchFamily="18" charset="0"/>
              </a:rPr>
              <a:t>analogue</a:t>
            </a:r>
          </a:p>
          <a:p>
            <a:pPr algn="ctr"/>
            <a:r>
              <a:rPr lang="en-IN" dirty="0" smtClean="0">
                <a:latin typeface="Times New Roman" panose="02020603050405020304" pitchFamily="18" charset="0"/>
                <a:cs typeface="Times New Roman" panose="02020603050405020304" pitchFamily="18" charset="0"/>
              </a:rPr>
              <a:t>signal </a:t>
            </a:r>
            <a:endParaRPr lang="en-US"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5943600" y="5029200"/>
            <a:ext cx="1410964" cy="369332"/>
          </a:xfrm>
          <a:prstGeom prst="rect">
            <a:avLst/>
          </a:prstGeom>
          <a:noFill/>
        </p:spPr>
        <p:txBody>
          <a:bodyPr wrap="none" rtlCol="0">
            <a:spAutoFit/>
          </a:bodyPr>
          <a:lstStyle/>
          <a:p>
            <a:r>
              <a:rPr lang="en-IN" dirty="0" err="1" smtClean="0"/>
              <a:t>EnA</a:t>
            </a:r>
            <a:r>
              <a:rPr lang="en-IN" dirty="0" smtClean="0"/>
              <a:t>  IN1  IN2</a:t>
            </a:r>
            <a:endParaRPr lang="en-US" dirty="0"/>
          </a:p>
        </p:txBody>
      </p:sp>
      <p:sp>
        <p:nvSpPr>
          <p:cNvPr id="26" name="TextBox 25"/>
          <p:cNvSpPr txBox="1"/>
          <p:nvPr/>
        </p:nvSpPr>
        <p:spPr>
          <a:xfrm>
            <a:off x="5943600" y="6324600"/>
            <a:ext cx="1402948" cy="369332"/>
          </a:xfrm>
          <a:prstGeom prst="rect">
            <a:avLst/>
          </a:prstGeom>
          <a:noFill/>
        </p:spPr>
        <p:txBody>
          <a:bodyPr wrap="none" rtlCol="0">
            <a:spAutoFit/>
          </a:bodyPr>
          <a:lstStyle/>
          <a:p>
            <a:r>
              <a:rPr lang="en-IN" dirty="0" err="1" smtClean="0"/>
              <a:t>EnB</a:t>
            </a:r>
            <a:r>
              <a:rPr lang="en-IN" dirty="0" smtClean="0"/>
              <a:t>  IN3  IN4</a:t>
            </a:r>
            <a:endParaRPr lang="en-US" dirty="0"/>
          </a:p>
        </p:txBody>
      </p:sp>
      <p:sp>
        <p:nvSpPr>
          <p:cNvPr id="27" name="TextBox 26"/>
          <p:cNvSpPr txBox="1"/>
          <p:nvPr/>
        </p:nvSpPr>
        <p:spPr>
          <a:xfrm>
            <a:off x="3429000" y="1828800"/>
            <a:ext cx="3510385" cy="369332"/>
          </a:xfrm>
          <a:prstGeom prst="rect">
            <a:avLst/>
          </a:prstGeom>
          <a:noFill/>
        </p:spPr>
        <p:txBody>
          <a:bodyPr wrap="none" rtlCol="0">
            <a:spAutoFit/>
          </a:bodyPr>
          <a:lstStyle/>
          <a:p>
            <a:r>
              <a:rPr lang="en-IN" dirty="0" smtClean="0"/>
              <a:t>(</a:t>
            </a:r>
            <a:r>
              <a:rPr lang="en-IN" dirty="0" err="1" smtClean="0"/>
              <a:t>Forward,Backward,Left,Right,Stop</a:t>
            </a:r>
            <a:r>
              <a:rPr lang="en-IN" dirty="0" smtClean="0"/>
              <a:t>)</a:t>
            </a:r>
            <a:endParaRPr lang="en-US" dirty="0"/>
          </a:p>
        </p:txBody>
      </p:sp>
      <p:sp>
        <p:nvSpPr>
          <p:cNvPr id="35" name="Rectangle 34"/>
          <p:cNvSpPr/>
          <p:nvPr/>
        </p:nvSpPr>
        <p:spPr>
          <a:xfrm>
            <a:off x="914400" y="4191000"/>
            <a:ext cx="1295400" cy="646331"/>
          </a:xfrm>
          <a:prstGeom prst="rect">
            <a:avLst/>
          </a:prstGeom>
        </p:spPr>
        <p:txBody>
          <a:bodyPr wrap="square">
            <a:spAutoFit/>
          </a:bodyPr>
          <a:lstStyle/>
          <a:p>
            <a:pPr algn="ctr"/>
            <a:r>
              <a:rPr lang="en-IN" dirty="0" smtClean="0">
                <a:latin typeface="Times New Roman" panose="02020603050405020304" pitchFamily="18" charset="0"/>
                <a:cs typeface="Times New Roman" panose="02020603050405020304" pitchFamily="18" charset="0"/>
              </a:rPr>
              <a:t>analogue</a:t>
            </a:r>
          </a:p>
          <a:p>
            <a:pPr algn="ctr"/>
            <a:r>
              <a:rPr lang="en-IN" dirty="0" smtClean="0">
                <a:latin typeface="Times New Roman" panose="02020603050405020304" pitchFamily="18" charset="0"/>
                <a:cs typeface="Times New Roman" panose="02020603050405020304" pitchFamily="18" charset="0"/>
              </a:rPr>
              <a:t>signal </a:t>
            </a:r>
            <a:endParaRPr lang="en-US"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2514600" y="3886200"/>
            <a:ext cx="1040093" cy="369332"/>
          </a:xfrm>
          <a:prstGeom prst="rect">
            <a:avLst/>
          </a:prstGeom>
          <a:noFill/>
        </p:spPr>
        <p:txBody>
          <a:bodyPr wrap="none" rtlCol="0">
            <a:spAutoFit/>
          </a:bodyPr>
          <a:lstStyle/>
          <a:p>
            <a:r>
              <a:rPr lang="en-IN" dirty="0" smtClean="0"/>
              <a:t>Distance </a:t>
            </a:r>
            <a:endParaRPr lang="en-US" dirty="0"/>
          </a:p>
        </p:txBody>
      </p:sp>
      <p:cxnSp>
        <p:nvCxnSpPr>
          <p:cNvPr id="38" name="Straight Arrow Connector 37"/>
          <p:cNvCxnSpPr/>
          <p:nvPr/>
        </p:nvCxnSpPr>
        <p:spPr>
          <a:xfrm rot="16200000" flipV="1">
            <a:off x="2514600" y="2895600"/>
            <a:ext cx="1524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09600" y="2438400"/>
            <a:ext cx="1981200" cy="533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latin typeface="Times New Roman" panose="02020603050405020304" pitchFamily="18" charset="0"/>
                <a:cs typeface="Times New Roman" panose="02020603050405020304" pitchFamily="18" charset="0"/>
              </a:rPr>
              <a:t>Servo Motor</a:t>
            </a: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IN" dirty="0" smtClean="0">
                <a:latin typeface="Times New Roman" panose="02020603050405020304" pitchFamily="18" charset="0"/>
                <a:cs typeface="Times New Roman" panose="02020603050405020304" pitchFamily="18" charset="0"/>
              </a:rPr>
              <a:t>Model</a:t>
            </a:r>
            <a:endParaRPr lang="en-US"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457200" y="1600200"/>
            <a:ext cx="8229600" cy="4525963"/>
          </a:xfrm>
        </p:spPr>
        <p:txBody>
          <a:bodyPr>
            <a:normAutofit/>
          </a:bodyPr>
          <a:lstStyle/>
          <a:p>
            <a:pPr>
              <a:buNone/>
            </a:pPr>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pPr>
              <a:buNone/>
            </a:pPr>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pPr>
              <a:buNone/>
            </a:pPr>
            <a:r>
              <a:rPr lang="en-IN"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6" name="Picture 5" descr="image 1.jpg"/>
          <p:cNvPicPr>
            <a:picLocks noChangeAspect="1"/>
          </p:cNvPicPr>
          <p:nvPr/>
        </p:nvPicPr>
        <p:blipFill>
          <a:blip r:embed="rId2" cstate="print"/>
          <a:stretch>
            <a:fillRect/>
          </a:stretch>
        </p:blipFill>
        <p:spPr>
          <a:xfrm>
            <a:off x="2209800" y="1981200"/>
            <a:ext cx="4788103" cy="379098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IN" dirty="0" smtClean="0">
                <a:latin typeface="Times New Roman" panose="02020603050405020304" pitchFamily="18" charset="0"/>
                <a:cs typeface="Times New Roman" panose="02020603050405020304" pitchFamily="18" charset="0"/>
              </a:rPr>
              <a:t>Android Application </a:t>
            </a:r>
            <a:endParaRPr lang="en-US" dirty="0">
              <a:latin typeface="Times New Roman" panose="02020603050405020304" pitchFamily="18" charset="0"/>
              <a:cs typeface="Times New Roman" panose="02020603050405020304" pitchFamily="18" charset="0"/>
            </a:endParaRPr>
          </a:p>
        </p:txBody>
      </p:sp>
      <p:pic>
        <p:nvPicPr>
          <p:cNvPr id="15361" name="Picture 1"/>
          <p:cNvPicPr>
            <a:picLocks noChangeAspect="1" noChangeArrowheads="1"/>
          </p:cNvPicPr>
          <p:nvPr/>
        </p:nvPicPr>
        <p:blipFill>
          <a:blip r:embed="rId2"/>
          <a:srcRect/>
          <a:stretch>
            <a:fillRect/>
          </a:stretch>
        </p:blipFill>
        <p:spPr bwMode="auto">
          <a:xfrm>
            <a:off x="3238500" y="1600200"/>
            <a:ext cx="28575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Circuit Diagram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000" dirty="0" smtClean="0">
                <a:latin typeface="Times New Roman" pitchFamily="18" charset="0"/>
                <a:cs typeface="Times New Roman" pitchFamily="18" charset="0"/>
              </a:rPr>
              <a:t>Android app , code , </a:t>
            </a:r>
            <a:r>
              <a:rPr lang="en-IN" sz="2000" dirty="0" err="1" smtClean="0">
                <a:latin typeface="Times New Roman" pitchFamily="18" charset="0"/>
                <a:cs typeface="Times New Roman" pitchFamily="18" charset="0"/>
              </a:rPr>
              <a:t>Fritzing</a:t>
            </a:r>
            <a:r>
              <a:rPr lang="en-IN" sz="2000" dirty="0" smtClean="0">
                <a:latin typeface="Times New Roman" pitchFamily="18" charset="0"/>
                <a:cs typeface="Times New Roman" pitchFamily="18" charset="0"/>
              </a:rPr>
              <a:t> diagram are</a:t>
            </a:r>
          </a:p>
          <a:p>
            <a:r>
              <a:rPr lang="en-IN" sz="2000" dirty="0" smtClean="0">
                <a:latin typeface="Times New Roman" pitchFamily="18" charset="0"/>
                <a:cs typeface="Times New Roman" pitchFamily="18" charset="0"/>
              </a:rPr>
              <a:t>The following images and code are taken from the reference[1] and the testing is done and following error to be rectified.</a:t>
            </a:r>
          </a:p>
          <a:p>
            <a:pPr>
              <a:buNone/>
            </a:pPr>
            <a:endParaRPr lang="en-US" sz="2000" dirty="0">
              <a:latin typeface="Times New Roman" pitchFamily="18" charset="0"/>
              <a:cs typeface="Times New Roman" pitchFamily="18" charset="0"/>
            </a:endParaRPr>
          </a:p>
        </p:txBody>
      </p:sp>
      <p:pic>
        <p:nvPicPr>
          <p:cNvPr id="4" name="Picture 3" descr="connection arduino rover bluetooth.JPG"/>
          <p:cNvPicPr>
            <a:picLocks noChangeAspect="1"/>
          </p:cNvPicPr>
          <p:nvPr/>
        </p:nvPicPr>
        <p:blipFill>
          <a:blip r:embed="rId2"/>
          <a:stretch>
            <a:fillRect/>
          </a:stretch>
        </p:blipFill>
        <p:spPr>
          <a:xfrm>
            <a:off x="1295400" y="2971800"/>
            <a:ext cx="6629400" cy="3588883"/>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0" y="304800"/>
            <a:ext cx="6934200" cy="769441"/>
          </a:xfrm>
          <a:prstGeom prst="rect">
            <a:avLst/>
          </a:prstGeom>
          <a:noFill/>
        </p:spPr>
        <p:txBody>
          <a:bodyPr wrap="square" rtlCol="0">
            <a:spAutoFit/>
          </a:bodyPr>
          <a:lstStyle/>
          <a:p>
            <a:pPr algn="ctr"/>
            <a:r>
              <a:rPr lang="en-IN" sz="4400" dirty="0" smtClean="0">
                <a:latin typeface="Times New Roman" pitchFamily="18" charset="0"/>
                <a:cs typeface="Times New Roman" pitchFamily="18" charset="0"/>
              </a:rPr>
              <a:t>Code used</a:t>
            </a:r>
            <a:endParaRPr lang="en-US" sz="4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914400" y="1157287"/>
            <a:ext cx="4267200" cy="53959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981200" y="228600"/>
            <a:ext cx="4895850" cy="640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371600" y="123825"/>
            <a:ext cx="3914775" cy="673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76325" y="171450"/>
            <a:ext cx="6991350" cy="6515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602163"/>
          </a:xfrm>
        </p:spPr>
        <p:txBody>
          <a:bodyPr>
            <a:noAutofit/>
          </a:bodyPr>
          <a:lstStyle/>
          <a:p>
            <a:pPr marL="457200" indent="-457200" algn="just"/>
            <a:endParaRPr lang="en-US" sz="2000" dirty="0" smtClean="0">
              <a:latin typeface="Times New Roman" panose="02020603050405020304" pitchFamily="18" charset="0"/>
              <a:cs typeface="Times New Roman" panose="02020603050405020304" pitchFamily="18" charset="0"/>
            </a:endParaRPr>
          </a:p>
          <a:p>
            <a:pPr marL="457200" indent="-457200" algn="just"/>
            <a:r>
              <a:rPr lang="en-US" sz="2000" dirty="0" smtClean="0">
                <a:latin typeface="Times New Roman" panose="02020603050405020304" pitchFamily="18" charset="0"/>
                <a:cs typeface="Times New Roman" panose="02020603050405020304" pitchFamily="18" charset="0"/>
              </a:rPr>
              <a:t>This project is aimed at designing a small scale RC model car which is controlled by microcontroller and the movement of the RC is controlled through  Bluetooth connected phone interface.</a:t>
            </a:r>
          </a:p>
          <a:p>
            <a:pPr marL="457200" indent="-457200" algn="just"/>
            <a:r>
              <a:rPr lang="en-US" sz="2000" dirty="0" smtClean="0">
                <a:latin typeface="Times New Roman" panose="02020603050405020304" pitchFamily="18" charset="0"/>
                <a:cs typeface="Times New Roman" panose="02020603050405020304" pitchFamily="18" charset="0"/>
              </a:rPr>
              <a:t>A phone virtual joystick will be used by the user  to control the movement of the RC model.</a:t>
            </a:r>
          </a:p>
          <a:p>
            <a:pPr marL="457200" indent="-457200" algn="just"/>
            <a:r>
              <a:rPr lang="en-US" sz="2000" dirty="0" smtClean="0">
                <a:latin typeface="Times New Roman" panose="02020603050405020304" pitchFamily="18" charset="0"/>
                <a:cs typeface="Times New Roman" panose="02020603050405020304" pitchFamily="18" charset="0"/>
              </a:rPr>
              <a:t>In addition to this system, the RC is mounted with ultrasonic sensor on the top of the RC</a:t>
            </a:r>
          </a:p>
          <a:p>
            <a:pPr marL="457200" indent="-457200" algn="just"/>
            <a:r>
              <a:rPr lang="en-US" sz="2000" dirty="0" smtClean="0">
                <a:latin typeface="Times New Roman" panose="02020603050405020304" pitchFamily="18" charset="0"/>
                <a:cs typeface="Times New Roman" panose="02020603050405020304" pitchFamily="18" charset="0"/>
              </a:rPr>
              <a:t>The ultrasonic sensor acts as the Radar system that help to detect the near by object with help of that detection the RC is prevented from collision from the near by object during the control of the RC car. This acts as a safety system that helps to save the RC car from collision.</a:t>
            </a:r>
          </a:p>
        </p:txBody>
      </p:sp>
      <p:sp>
        <p:nvSpPr>
          <p:cNvPr id="5" name="Title 1"/>
          <p:cNvSpPr>
            <a:spLocks noGrp="1"/>
          </p:cNvSpPr>
          <p:nvPr>
            <p:ph type="title"/>
          </p:nvPr>
        </p:nvSpPr>
        <p:spPr>
          <a:xfrm>
            <a:off x="457200" y="274638"/>
            <a:ext cx="8229600" cy="1143000"/>
          </a:xfrm>
        </p:spPr>
        <p:txBody>
          <a:bodyPr/>
          <a:lstStyle/>
          <a:p>
            <a:r>
              <a:rPr lang="en-US" dirty="0" smtClean="0">
                <a:latin typeface="Times New Roman" panose="02020603050405020304" pitchFamily="18" charset="0"/>
                <a:cs typeface="Times New Roman" panose="02020603050405020304" pitchFamily="18" charset="0"/>
              </a:rPr>
              <a:t>OBJECTIVE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847725" y="600075"/>
            <a:ext cx="7448550" cy="565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55207" y="304800"/>
            <a:ext cx="8433585" cy="624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20236" y="304800"/>
            <a:ext cx="8903527" cy="624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Demonstration Video</a:t>
            </a:r>
            <a:endParaRPr lang="en-US" dirty="0">
              <a:latin typeface="Times New Roman" pitchFamily="18" charset="0"/>
              <a:cs typeface="Times New Roman" pitchFamily="18" charset="0"/>
            </a:endParaRPr>
          </a:p>
        </p:txBody>
      </p:sp>
      <p:pic>
        <p:nvPicPr>
          <p:cNvPr id="5" name="FSAB9000.MP4">
            <a:hlinkClick r:id="" action="ppaction://media"/>
          </p:cNvPr>
          <p:cNvPicPr>
            <a:picLocks noRot="1" noChangeAspect="1"/>
          </p:cNvPicPr>
          <p:nvPr>
            <a:videoFile r:link="rId1"/>
          </p:nvPr>
        </p:nvPicPr>
        <p:blipFill>
          <a:blip r:embed="rId3"/>
          <a:stretch>
            <a:fillRect/>
          </a:stretch>
        </p:blipFill>
        <p:spPr>
          <a:xfrm>
            <a:off x="1066800" y="1485900"/>
            <a:ext cx="7086600" cy="4610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mute="1">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667000"/>
            <a:ext cx="8229600" cy="1143000"/>
          </a:xfrm>
        </p:spPr>
        <p:txBody>
          <a:bodyPr/>
          <a:lstStyle/>
          <a:p>
            <a:r>
              <a:rPr lang="en-IN" dirty="0" smtClean="0">
                <a:latin typeface="Times New Roman" pitchFamily="18" charset="0"/>
                <a:cs typeface="Times New Roman" pitchFamily="18" charset="0"/>
              </a:rPr>
              <a:t>THANK YOU</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References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US" sz="2000" dirty="0" smtClean="0">
                <a:hlinkClick r:id="rId2"/>
              </a:rPr>
              <a:t>https://howtomechatronics.com/tutorials/arduino/arduino-robot-car-wireless-control-using-hc-05-bluetooth-nrf24l01-and-hc-12-transceiver-modules/</a:t>
            </a:r>
            <a:endParaRPr lang="en-US" sz="2000" dirty="0" smtClean="0">
              <a:latin typeface="Times New Roman" panose="02020603050405020304" pitchFamily="18" charset="0"/>
              <a:cs typeface="Times New Roman" panose="02020603050405020304" pitchFamily="18" charset="0"/>
              <a:hlinkClick r:id="rId3"/>
            </a:endParaRPr>
          </a:p>
          <a:p>
            <a:pPr marL="514350" indent="-514350" algn="just">
              <a:buFont typeface="+mj-lt"/>
              <a:buAutoNum type="arabicPeriod"/>
            </a:pPr>
            <a:r>
              <a:rPr lang="en-US" sz="2000" dirty="0" smtClean="0">
                <a:latin typeface="Times New Roman" panose="02020603050405020304" pitchFamily="18" charset="0"/>
                <a:cs typeface="Times New Roman" panose="02020603050405020304" pitchFamily="18" charset="0"/>
                <a:hlinkClick r:id="rId3"/>
              </a:rPr>
              <a:t>https://www.youtube.com/watch?v=1n_KjpMfVT0</a:t>
            </a:r>
            <a:endParaRPr lang="en-US" sz="2000"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000" dirty="0" smtClean="0">
                <a:hlinkClick r:id="rId4"/>
              </a:rPr>
              <a:t>https://howtomechatronics.com/projects/arduino-radar-project/</a:t>
            </a:r>
            <a:endParaRPr lang="en-US" sz="2000" dirty="0" smtClean="0"/>
          </a:p>
          <a:p>
            <a:pPr marL="514350" indent="-514350" algn="just">
              <a:buFont typeface="+mj-lt"/>
              <a:buAutoNum type="arabicPeriod"/>
            </a:pPr>
            <a:r>
              <a:rPr lang="en-IN" sz="2000" dirty="0" err="1" smtClean="0">
                <a:latin typeface="Times New Roman" panose="02020603050405020304" pitchFamily="18" charset="0"/>
                <a:cs typeface="Times New Roman" panose="02020603050405020304" pitchFamily="18" charset="0"/>
              </a:rPr>
              <a:t>Arduino</a:t>
            </a:r>
            <a:r>
              <a:rPr lang="en-IN" sz="2000" dirty="0" smtClean="0">
                <a:latin typeface="Times New Roman" panose="02020603050405020304" pitchFamily="18" charset="0"/>
                <a:cs typeface="Times New Roman" panose="02020603050405020304" pitchFamily="18" charset="0"/>
              </a:rPr>
              <a:t> IDE – Example code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SCOPE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10000"/>
              </a:lnSpc>
            </a:pPr>
            <a:r>
              <a:rPr lang="en-US" sz="2000" dirty="0" smtClean="0">
                <a:latin typeface="Times New Roman" panose="02020603050405020304" pitchFamily="18" charset="0"/>
                <a:cs typeface="Times New Roman" panose="02020603050405020304" pitchFamily="18" charset="0"/>
              </a:rPr>
              <a:t>In real life the autonomous cars have such systems which help the control system to learn about the environment and with that information the cars are driven safely </a:t>
            </a:r>
          </a:p>
          <a:p>
            <a:pPr algn="just">
              <a:lnSpc>
                <a:spcPct val="110000"/>
              </a:lnSpc>
            </a:pPr>
            <a:r>
              <a:rPr lang="en-US" sz="2000" dirty="0" smtClean="0">
                <a:latin typeface="Times New Roman" panose="02020603050405020304" pitchFamily="18" charset="0"/>
                <a:cs typeface="Times New Roman" panose="02020603050405020304" pitchFamily="18" charset="0"/>
              </a:rPr>
              <a:t>This system helps the autonomous car with the safety measures by detecting the  nearby cars and by helping to maintain distance in heavy traffic situation.</a:t>
            </a:r>
          </a:p>
          <a:p>
            <a:pPr algn="just">
              <a:lnSpc>
                <a:spcPct val="110000"/>
              </a:lnSpc>
            </a:pPr>
            <a:r>
              <a:rPr lang="en-US" sz="2000" dirty="0" smtClean="0">
                <a:latin typeface="Times New Roman" panose="02020603050405020304" pitchFamily="18" charset="0"/>
                <a:cs typeface="Times New Roman" panose="02020603050405020304" pitchFamily="18" charset="0"/>
              </a:rPr>
              <a:t>The idea of this project is to replicate and replace the autonomous car with sensors as it is used in real autonomous car LIDAR system for best results.</a:t>
            </a:r>
          </a:p>
          <a:p>
            <a:pPr algn="just">
              <a:lnSpc>
                <a:spcPct val="110000"/>
              </a:lnSpc>
            </a:pPr>
            <a:r>
              <a:rPr lang="en-US" sz="2000" dirty="0" smtClean="0">
                <a:latin typeface="Times New Roman" panose="02020603050405020304" pitchFamily="18" charset="0"/>
                <a:cs typeface="Times New Roman" panose="02020603050405020304" pitchFamily="18" charset="0"/>
              </a:rPr>
              <a:t>This can act as a breakthrough in technology showing the future way of transportation system and resources that will be available in future.</a:t>
            </a:r>
          </a:p>
          <a:p>
            <a:pPr algn="just">
              <a:lnSpc>
                <a:spcPct val="110000"/>
              </a:lnSpc>
            </a:pPr>
            <a:r>
              <a:rPr lang="en-US" sz="2000" dirty="0" smtClean="0">
                <a:latin typeface="Times New Roman" panose="02020603050405020304" pitchFamily="18" charset="0"/>
                <a:cs typeface="Times New Roman" panose="02020603050405020304" pitchFamily="18" charset="0"/>
              </a:rPr>
              <a:t>This system helps to improve the performance of the autonomous car system and by AI it improves the performance of the vehicle movement.</a:t>
            </a:r>
          </a:p>
          <a:p>
            <a:pPr algn="just">
              <a:lnSpc>
                <a:spcPct val="110000"/>
              </a:lnSpc>
              <a:buNone/>
            </a:pPr>
            <a:endParaRPr lang="en-US" sz="2000" dirty="0" smtClean="0">
              <a:latin typeface="Times New Roman" panose="02020603050405020304" pitchFamily="18" charset="0"/>
              <a:cs typeface="Times New Roman" panose="02020603050405020304" pitchFamily="18" charset="0"/>
            </a:endParaRPr>
          </a:p>
          <a:p>
            <a:pPr algn="just">
              <a:lnSpc>
                <a:spcPct val="11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20000"/>
              </a:lnSpc>
            </a:pPr>
            <a:r>
              <a:rPr lang="en-US" sz="2000" dirty="0" smtClean="0">
                <a:latin typeface="Times New Roman" panose="02020603050405020304" pitchFamily="18" charset="0"/>
                <a:cs typeface="Times New Roman" panose="02020603050405020304" pitchFamily="18" charset="0"/>
              </a:rPr>
              <a:t>In today's world where everything is evolved by AI, the automotive field has also seen advancements with new automation techniques.</a:t>
            </a:r>
          </a:p>
          <a:p>
            <a:pPr algn="just">
              <a:lnSpc>
                <a:spcPct val="120000"/>
              </a:lnSpc>
            </a:pPr>
            <a:r>
              <a:rPr lang="en-US" sz="2000" dirty="0" smtClean="0">
                <a:latin typeface="Times New Roman" panose="02020603050405020304" pitchFamily="18" charset="0"/>
                <a:cs typeface="Times New Roman" panose="02020603050405020304" pitchFamily="18" charset="0"/>
              </a:rPr>
              <a:t>One of such endeavours is the autonomous car which has evolved over the years, trying to get getting better everyday.</a:t>
            </a:r>
          </a:p>
          <a:p>
            <a:pPr algn="just">
              <a:lnSpc>
                <a:spcPct val="120000"/>
              </a:lnSpc>
            </a:pPr>
            <a:r>
              <a:rPr lang="en-US" sz="2000" dirty="0" smtClean="0">
                <a:latin typeface="Times New Roman" panose="02020603050405020304" pitchFamily="18" charset="0"/>
                <a:cs typeface="Times New Roman" panose="02020603050405020304" pitchFamily="18" charset="0"/>
              </a:rPr>
              <a:t>With this inspiration, this topic aims to showcase those functionalities in a  small scale RC model.</a:t>
            </a:r>
          </a:p>
          <a:p>
            <a:pPr algn="just">
              <a:lnSpc>
                <a:spcPct val="120000"/>
              </a:lnSpc>
            </a:pPr>
            <a:r>
              <a:rPr lang="en-US" sz="2000" dirty="0" smtClean="0">
                <a:latin typeface="Times New Roman" panose="02020603050405020304" pitchFamily="18" charset="0"/>
                <a:cs typeface="Times New Roman" panose="02020603050405020304" pitchFamily="18" charset="0"/>
              </a:rPr>
              <a:t>Another innovation is the use of microcontrollers, which are reliable and useful to do the work in an efficient way.</a:t>
            </a:r>
          </a:p>
          <a:p>
            <a:pPr algn="just">
              <a:lnSpc>
                <a:spcPct val="120000"/>
              </a:lnSpc>
            </a:pPr>
            <a:r>
              <a:rPr lang="en-US" sz="2000" dirty="0" smtClean="0">
                <a:latin typeface="Times New Roman" panose="02020603050405020304" pitchFamily="18" charset="0"/>
                <a:cs typeface="Times New Roman" panose="02020603050405020304" pitchFamily="18" charset="0"/>
              </a:rPr>
              <a:t>The idea of the project is to use </a:t>
            </a:r>
            <a:r>
              <a:rPr lang="en-US" sz="2000" dirty="0" err="1">
                <a:latin typeface="Times New Roman" panose="02020603050405020304" pitchFamily="18" charset="0"/>
                <a:cs typeface="Times New Roman" panose="02020603050405020304" pitchFamily="18" charset="0"/>
              </a:rPr>
              <a:t>A</a:t>
            </a:r>
            <a:r>
              <a:rPr lang="en-US" sz="2000" dirty="0" err="1" smtClean="0">
                <a:latin typeface="Times New Roman" panose="02020603050405020304" pitchFamily="18" charset="0"/>
                <a:cs typeface="Times New Roman" panose="02020603050405020304" pitchFamily="18" charset="0"/>
              </a:rPr>
              <a:t>rduino</a:t>
            </a:r>
            <a:r>
              <a:rPr lang="en-US" sz="2000" dirty="0" smtClean="0">
                <a:latin typeface="Times New Roman" panose="02020603050405020304" pitchFamily="18" charset="0"/>
                <a:cs typeface="Times New Roman" panose="02020603050405020304" pitchFamily="18" charset="0"/>
              </a:rPr>
              <a:t> as the microcontroller and program it to demonstrate the system.</a:t>
            </a:r>
          </a:p>
          <a:p>
            <a:pPr algn="just">
              <a:lnSpc>
                <a:spcPct val="12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Hardware and Software Requirement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24000"/>
            <a:ext cx="8229600" cy="4953000"/>
          </a:xfrm>
        </p:spPr>
        <p:txBody>
          <a:bodyPr>
            <a:noAutofit/>
          </a:bodyPr>
          <a:lstStyle/>
          <a:p>
            <a:r>
              <a:rPr lang="en-US" sz="2000" dirty="0" err="1" smtClean="0">
                <a:latin typeface="Times New Roman" panose="02020603050405020304" pitchFamily="18" charset="0"/>
                <a:cs typeface="Times New Roman" panose="02020603050405020304" pitchFamily="18" charset="0"/>
              </a:rPr>
              <a:t>Arduino</a:t>
            </a:r>
            <a:r>
              <a:rPr lang="en-US" sz="2000" dirty="0" smtClean="0">
                <a:latin typeface="Times New Roman" panose="02020603050405020304" pitchFamily="18" charset="0"/>
                <a:cs typeface="Times New Roman" panose="02020603050405020304" pitchFamily="18" charset="0"/>
              </a:rPr>
              <a:t> UNO  </a:t>
            </a:r>
          </a:p>
          <a:p>
            <a:r>
              <a:rPr lang="en-US" sz="2000" dirty="0" smtClean="0">
                <a:latin typeface="Times New Roman" panose="02020603050405020304" pitchFamily="18" charset="0"/>
                <a:cs typeface="Times New Roman" panose="02020603050405020304" pitchFamily="18" charset="0"/>
              </a:rPr>
              <a:t>Male and female jumper wires</a:t>
            </a:r>
          </a:p>
          <a:p>
            <a:r>
              <a:rPr lang="en-US" sz="2000" dirty="0" smtClean="0">
                <a:latin typeface="Times New Roman" panose="02020603050405020304" pitchFamily="18" charset="0"/>
                <a:cs typeface="Times New Roman" panose="02020603050405020304" pitchFamily="18" charset="0"/>
              </a:rPr>
              <a:t>Servo motor</a:t>
            </a:r>
          </a:p>
          <a:p>
            <a:r>
              <a:rPr lang="en-US" sz="2000" dirty="0" smtClean="0">
                <a:latin typeface="Times New Roman" panose="02020603050405020304" pitchFamily="18" charset="0"/>
                <a:cs typeface="Times New Roman" panose="02020603050405020304" pitchFamily="18" charset="0"/>
              </a:rPr>
              <a:t>Ultrasonic sensor</a:t>
            </a:r>
          </a:p>
          <a:p>
            <a:r>
              <a:rPr lang="en-US" sz="2000" dirty="0" smtClean="0">
                <a:latin typeface="Times New Roman" panose="02020603050405020304" pitchFamily="18" charset="0"/>
                <a:cs typeface="Times New Roman" panose="02020603050405020304" pitchFamily="18" charset="0"/>
              </a:rPr>
              <a:t>RC car chassis </a:t>
            </a:r>
          </a:p>
          <a:p>
            <a:r>
              <a:rPr lang="en-US" sz="2000" dirty="0" smtClean="0">
                <a:latin typeface="Times New Roman" panose="02020603050405020304" pitchFamily="18" charset="0"/>
                <a:cs typeface="Times New Roman" panose="02020603050405020304" pitchFamily="18" charset="0"/>
              </a:rPr>
              <a:t>RC wheel</a:t>
            </a:r>
          </a:p>
          <a:p>
            <a:r>
              <a:rPr lang="en-US" sz="2000" dirty="0" smtClean="0">
                <a:latin typeface="Times New Roman" panose="02020603050405020304" pitchFamily="18" charset="0"/>
                <a:cs typeface="Times New Roman" panose="02020603050405020304" pitchFamily="18" charset="0"/>
              </a:rPr>
              <a:t>Motor driver </a:t>
            </a:r>
          </a:p>
          <a:p>
            <a:r>
              <a:rPr lang="en-US" sz="2000" dirty="0" smtClean="0">
                <a:latin typeface="Times New Roman" panose="02020603050405020304" pitchFamily="18" charset="0"/>
                <a:cs typeface="Times New Roman" panose="02020603050405020304" pitchFamily="18" charset="0"/>
              </a:rPr>
              <a:t>Geared motor</a:t>
            </a:r>
          </a:p>
          <a:p>
            <a:r>
              <a:rPr lang="en-US" sz="2000" dirty="0" smtClean="0">
                <a:latin typeface="Times New Roman" panose="02020603050405020304" pitchFamily="18" charset="0"/>
                <a:cs typeface="Times New Roman" panose="02020603050405020304" pitchFamily="18" charset="0"/>
              </a:rPr>
              <a:t>Battery </a:t>
            </a:r>
          </a:p>
          <a:p>
            <a:r>
              <a:rPr lang="en-US" sz="2000" dirty="0" smtClean="0">
                <a:latin typeface="Times New Roman" panose="02020603050405020304" pitchFamily="18" charset="0"/>
                <a:cs typeface="Times New Roman" panose="02020603050405020304" pitchFamily="18" charset="0"/>
              </a:rPr>
              <a:t>Bluetooth module</a:t>
            </a:r>
          </a:p>
          <a:p>
            <a:r>
              <a:rPr lang="en-US" sz="2000" dirty="0" err="1" smtClean="0">
                <a:latin typeface="Times New Roman" panose="02020603050405020304" pitchFamily="18" charset="0"/>
                <a:cs typeface="Times New Roman" panose="02020603050405020304" pitchFamily="18" charset="0"/>
              </a:rPr>
              <a:t>Arduino</a:t>
            </a:r>
            <a:r>
              <a:rPr lang="en-US" sz="2000" dirty="0" smtClean="0">
                <a:latin typeface="Times New Roman" panose="02020603050405020304" pitchFamily="18" charset="0"/>
                <a:cs typeface="Times New Roman" panose="02020603050405020304" pitchFamily="18" charset="0"/>
              </a:rPr>
              <a:t> IDE software </a:t>
            </a:r>
          </a:p>
          <a:p>
            <a:pPr>
              <a:lnSpc>
                <a:spcPct val="150000"/>
              </a:lnSpc>
            </a:pPr>
            <a:r>
              <a:rPr lang="en-IN" sz="2000" dirty="0" smtClean="0">
                <a:latin typeface="Times New Roman" panose="02020603050405020304" pitchFamily="18" charset="0"/>
                <a:cs typeface="Times New Roman" panose="02020603050405020304" pitchFamily="18" charset="0"/>
              </a:rPr>
              <a:t>App created from MIT app Inventor</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Times New Roman" pitchFamily="18" charset="0"/>
                <a:cs typeface="Times New Roman" pitchFamily="18" charset="0"/>
              </a:rPr>
              <a:t>Arduino</a:t>
            </a:r>
            <a:r>
              <a:rPr lang="en-IN" dirty="0" smtClean="0">
                <a:latin typeface="Times New Roman" pitchFamily="18" charset="0"/>
                <a:cs typeface="Times New Roman" pitchFamily="18" charset="0"/>
              </a:rPr>
              <a:t>-Uno</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000" dirty="0" err="1" smtClean="0">
                <a:latin typeface="Times New Roman" pitchFamily="18" charset="0"/>
                <a:cs typeface="Times New Roman" pitchFamily="18" charset="0"/>
              </a:rPr>
              <a:t>Arduino</a:t>
            </a:r>
            <a:r>
              <a:rPr lang="en-IN" sz="2000" dirty="0" smtClean="0">
                <a:latin typeface="Times New Roman" pitchFamily="18" charset="0"/>
                <a:cs typeface="Times New Roman" pitchFamily="18" charset="0"/>
              </a:rPr>
              <a:t> are microcontroller which is programmed by open source software and there are different types of </a:t>
            </a:r>
            <a:r>
              <a:rPr lang="en-IN" sz="2000" dirty="0" err="1" smtClean="0">
                <a:latin typeface="Times New Roman" pitchFamily="18" charset="0"/>
                <a:cs typeface="Times New Roman" pitchFamily="18" charset="0"/>
              </a:rPr>
              <a:t>arduino</a:t>
            </a:r>
            <a:r>
              <a:rPr lang="en-IN" sz="2000" dirty="0" smtClean="0">
                <a:latin typeface="Times New Roman" pitchFamily="18" charset="0"/>
                <a:cs typeface="Times New Roman" pitchFamily="18" charset="0"/>
              </a:rPr>
              <a:t> board available in market.</a:t>
            </a:r>
          </a:p>
          <a:p>
            <a:r>
              <a:rPr lang="en-IN" sz="2000" dirty="0" smtClean="0">
                <a:latin typeface="Times New Roman" pitchFamily="18" charset="0"/>
                <a:cs typeface="Times New Roman" pitchFamily="18" charset="0"/>
              </a:rPr>
              <a:t>It is equipped with analogue and digital pin which may be interfaced with various expansion board.</a:t>
            </a:r>
          </a:p>
          <a:p>
            <a:r>
              <a:rPr lang="en-IN" sz="2000" dirty="0" err="1" smtClean="0">
                <a:latin typeface="Times New Roman" pitchFamily="18" charset="0"/>
                <a:cs typeface="Times New Roman" pitchFamily="18" charset="0"/>
              </a:rPr>
              <a:t>Arduino</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uno</a:t>
            </a:r>
            <a:r>
              <a:rPr lang="en-IN" sz="2000" dirty="0" smtClean="0">
                <a:latin typeface="Times New Roman" pitchFamily="18" charset="0"/>
                <a:cs typeface="Times New Roman" pitchFamily="18" charset="0"/>
              </a:rPr>
              <a:t> is used as microcontroller in this project.</a:t>
            </a:r>
          </a:p>
          <a:p>
            <a:r>
              <a:rPr lang="en-IN" sz="2000" dirty="0" smtClean="0">
                <a:latin typeface="Times New Roman" pitchFamily="18" charset="0"/>
                <a:cs typeface="Times New Roman" pitchFamily="18" charset="0"/>
              </a:rPr>
              <a:t>Design of </a:t>
            </a:r>
            <a:r>
              <a:rPr lang="en-IN" sz="2000" dirty="0" err="1" smtClean="0">
                <a:latin typeface="Times New Roman" pitchFamily="18" charset="0"/>
                <a:cs typeface="Times New Roman" pitchFamily="18" charset="0"/>
              </a:rPr>
              <a:t>arduino</a:t>
            </a:r>
            <a:r>
              <a:rPr lang="en-IN" sz="2000" dirty="0" smtClean="0">
                <a:latin typeface="Times New Roman" pitchFamily="18" charset="0"/>
                <a:cs typeface="Times New Roman" pitchFamily="18" charset="0"/>
              </a:rPr>
              <a:t> looks as shown in figure below</a:t>
            </a:r>
          </a:p>
          <a:p>
            <a:endParaRPr lang="en-US" sz="2000" dirty="0">
              <a:latin typeface="Times New Roman" pitchFamily="18" charset="0"/>
              <a:cs typeface="Times New Roman" pitchFamily="18" charset="0"/>
            </a:endParaRPr>
          </a:p>
        </p:txBody>
      </p:sp>
      <p:pic>
        <p:nvPicPr>
          <p:cNvPr id="34818" name="Picture 2" descr="https://upload.wikimedia.org/wikipedia/commons/9/9d/UnoConnections.jpg"/>
          <p:cNvPicPr>
            <a:picLocks noChangeAspect="1" noChangeArrowheads="1"/>
          </p:cNvPicPr>
          <p:nvPr/>
        </p:nvPicPr>
        <p:blipFill>
          <a:blip r:embed="rId2"/>
          <a:srcRect/>
          <a:stretch>
            <a:fillRect/>
          </a:stretch>
        </p:blipFill>
        <p:spPr bwMode="auto">
          <a:xfrm>
            <a:off x="2888105" y="4191000"/>
            <a:ext cx="3207895" cy="2286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ULTRASONIC SEONSOR AS RADAR</a:t>
            </a:r>
            <a:endParaRPr lang="en-US" dirty="0"/>
          </a:p>
        </p:txBody>
      </p:sp>
      <p:sp>
        <p:nvSpPr>
          <p:cNvPr id="3" name="Content Placeholder 2"/>
          <p:cNvSpPr>
            <a:spLocks noGrp="1"/>
          </p:cNvSpPr>
          <p:nvPr>
            <p:ph idx="1"/>
          </p:nvPr>
        </p:nvSpPr>
        <p:spPr/>
        <p:txBody>
          <a:bodyPr>
            <a:normAutofit/>
          </a:bodyPr>
          <a:lstStyle/>
          <a:p>
            <a:r>
              <a:rPr lang="en-IN" sz="2000" dirty="0" smtClean="0">
                <a:latin typeface="Times New Roman" pitchFamily="18" charset="0"/>
                <a:cs typeface="Times New Roman" pitchFamily="18" charset="0"/>
              </a:rPr>
              <a:t>RADAR (Radio detection and ranging) it is a detection system that uses radio waves to determine the range, angle, velocity of objects.</a:t>
            </a:r>
          </a:p>
          <a:p>
            <a:r>
              <a:rPr lang="en-IN" sz="2000" dirty="0" smtClean="0">
                <a:latin typeface="Times New Roman" pitchFamily="18" charset="0"/>
                <a:cs typeface="Times New Roman" pitchFamily="18" charset="0"/>
              </a:rPr>
              <a:t>Application are to detect aircraft, ship, spacecraft, guided missiles.</a:t>
            </a:r>
          </a:p>
          <a:p>
            <a:r>
              <a:rPr lang="en-IN" sz="2000" dirty="0" smtClean="0">
                <a:latin typeface="Times New Roman" pitchFamily="18" charset="0"/>
                <a:cs typeface="Times New Roman" pitchFamily="18" charset="0"/>
              </a:rPr>
              <a:t> The working of a radar system : It passes radio signal towards the object and the signal hits the object and signal is reflected back. With the time interval the distance of the object is calculated.</a:t>
            </a:r>
          </a:p>
          <a:p>
            <a:r>
              <a:rPr lang="en-IN" sz="2000" dirty="0" smtClean="0">
                <a:latin typeface="Times New Roman" pitchFamily="18" charset="0"/>
                <a:cs typeface="Times New Roman" pitchFamily="18" charset="0"/>
              </a:rPr>
              <a:t>Ultrasonic sensor function in the same way and the obstacle is detected by the sensor and with the input the vehicle is programmed to stop and avoid collision.</a:t>
            </a: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p:txBody>
      </p:sp>
      <p:pic>
        <p:nvPicPr>
          <p:cNvPr id="4" name="Picture 3" descr="radar.jpg"/>
          <p:cNvPicPr>
            <a:picLocks noChangeAspect="1"/>
          </p:cNvPicPr>
          <p:nvPr/>
        </p:nvPicPr>
        <p:blipFill>
          <a:blip r:embed="rId2" cstate="print"/>
          <a:stretch>
            <a:fillRect/>
          </a:stretch>
        </p:blipFill>
        <p:spPr>
          <a:xfrm>
            <a:off x="5334000" y="4724400"/>
            <a:ext cx="2514600" cy="1809750"/>
          </a:xfrm>
          <a:prstGeom prst="rect">
            <a:avLst/>
          </a:prstGeom>
        </p:spPr>
      </p:pic>
      <p:pic>
        <p:nvPicPr>
          <p:cNvPr id="1026" name="Picture 2" descr="Image result for autonomous car radar"/>
          <p:cNvPicPr>
            <a:picLocks noChangeAspect="1" noChangeArrowheads="1"/>
          </p:cNvPicPr>
          <p:nvPr/>
        </p:nvPicPr>
        <p:blipFill>
          <a:blip r:embed="rId3" cstate="print"/>
          <a:srcRect/>
          <a:stretch>
            <a:fillRect/>
          </a:stretch>
        </p:blipFill>
        <p:spPr bwMode="auto">
          <a:xfrm>
            <a:off x="2667000" y="4694875"/>
            <a:ext cx="1676400" cy="18583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H-Bridge Motor Driver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000" dirty="0" smtClean="0">
                <a:latin typeface="Times New Roman" pitchFamily="18" charset="0"/>
                <a:cs typeface="Times New Roman" pitchFamily="18" charset="0"/>
              </a:rPr>
              <a:t>An H-Bridge motor driver is an electronic circuit that switches the polarity of a voltage applied.</a:t>
            </a:r>
          </a:p>
          <a:p>
            <a:r>
              <a:rPr lang="en-IN" sz="2000" dirty="0" smtClean="0">
                <a:latin typeface="Times New Roman" pitchFamily="18" charset="0"/>
                <a:cs typeface="Times New Roman" pitchFamily="18" charset="0"/>
              </a:rPr>
              <a:t>This helps to control the rover to steer right , left and move forward and backward.</a:t>
            </a:r>
          </a:p>
          <a:p>
            <a:r>
              <a:rPr lang="en-IN" sz="2000" dirty="0" smtClean="0">
                <a:latin typeface="Times New Roman" pitchFamily="18" charset="0"/>
                <a:cs typeface="Times New Roman" pitchFamily="18" charset="0"/>
              </a:rPr>
              <a:t>By varying and polarising the motor we are able to control the rover</a:t>
            </a:r>
          </a:p>
          <a:p>
            <a:r>
              <a:rPr lang="en-IN" sz="2000" dirty="0" smtClean="0">
                <a:latin typeface="Times New Roman" pitchFamily="18" charset="0"/>
                <a:cs typeface="Times New Roman" pitchFamily="18" charset="0"/>
              </a:rPr>
              <a:t>Circuit of H-Bridge looks as shown below</a:t>
            </a:r>
            <a:endParaRPr lang="en-US" sz="2000" dirty="0">
              <a:latin typeface="Times New Roman" pitchFamily="18" charset="0"/>
              <a:cs typeface="Times New Roman" pitchFamily="18" charset="0"/>
            </a:endParaRPr>
          </a:p>
        </p:txBody>
      </p:sp>
      <p:pic>
        <p:nvPicPr>
          <p:cNvPr id="1026" name="Picture 2" descr="Image result for motor driver h bridge l293d app controlled rover"/>
          <p:cNvPicPr>
            <a:picLocks noChangeAspect="1" noChangeArrowheads="1"/>
          </p:cNvPicPr>
          <p:nvPr/>
        </p:nvPicPr>
        <p:blipFill>
          <a:blip r:embed="rId2"/>
          <a:srcRect/>
          <a:stretch>
            <a:fillRect/>
          </a:stretch>
        </p:blipFill>
        <p:spPr bwMode="auto">
          <a:xfrm>
            <a:off x="4953000" y="3657600"/>
            <a:ext cx="2743200" cy="2743200"/>
          </a:xfrm>
          <a:prstGeom prst="rect">
            <a:avLst/>
          </a:prstGeom>
          <a:noFill/>
        </p:spPr>
      </p:pic>
      <p:pic>
        <p:nvPicPr>
          <p:cNvPr id="1028" name="Picture 4" descr="https://upload.wikimedia.org/wikipedia/commons/thumb/d/d4/H_bridge.svg/310px-H_bridge.svg.png"/>
          <p:cNvPicPr>
            <a:picLocks noChangeAspect="1" noChangeArrowheads="1"/>
          </p:cNvPicPr>
          <p:nvPr/>
        </p:nvPicPr>
        <p:blipFill>
          <a:blip r:embed="rId3"/>
          <a:srcRect/>
          <a:stretch>
            <a:fillRect/>
          </a:stretch>
        </p:blipFill>
        <p:spPr bwMode="auto">
          <a:xfrm>
            <a:off x="704850" y="4114800"/>
            <a:ext cx="2952750" cy="1809751"/>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Servo Motor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000" dirty="0" smtClean="0">
                <a:latin typeface="Times New Roman" pitchFamily="18" charset="0"/>
                <a:cs typeface="Times New Roman" pitchFamily="18" charset="0"/>
              </a:rPr>
              <a:t>Servo motor is an electrical device which can rotate or push an object with great precision.</a:t>
            </a:r>
          </a:p>
          <a:p>
            <a:r>
              <a:rPr lang="en-IN" sz="2000" dirty="0" smtClean="0">
                <a:latin typeface="Times New Roman" pitchFamily="18" charset="0"/>
                <a:cs typeface="Times New Roman" pitchFamily="18" charset="0"/>
              </a:rPr>
              <a:t>This helps to rotate the ultrasonic sensor to 180 degree which helps to detect object around the rover and it helps to replicate the functionality of radar system.</a:t>
            </a:r>
          </a:p>
          <a:p>
            <a:r>
              <a:rPr lang="en-IN" sz="2000" dirty="0" smtClean="0">
                <a:latin typeface="Times New Roman" pitchFamily="18" charset="0"/>
                <a:cs typeface="Times New Roman" pitchFamily="18" charset="0"/>
              </a:rPr>
              <a:t>It works with Pulse Width Modulation which is rotation is controlled by the duration of applied pulse to its control pin</a:t>
            </a:r>
          </a:p>
          <a:p>
            <a:r>
              <a:rPr lang="en-IN" sz="2000" dirty="0" smtClean="0">
                <a:latin typeface="Times New Roman" pitchFamily="18" charset="0"/>
                <a:cs typeface="Times New Roman" pitchFamily="18" charset="0"/>
              </a:rPr>
              <a:t>The yellow wire is connected to </a:t>
            </a:r>
            <a:r>
              <a:rPr lang="en-IN" sz="2000" dirty="0" err="1" smtClean="0">
                <a:latin typeface="Times New Roman" pitchFamily="18" charset="0"/>
                <a:cs typeface="Times New Roman" pitchFamily="18" charset="0"/>
              </a:rPr>
              <a:t>arduino</a:t>
            </a:r>
            <a:r>
              <a:rPr lang="en-IN" sz="2000" dirty="0" smtClean="0">
                <a:latin typeface="Times New Roman" pitchFamily="18" charset="0"/>
                <a:cs typeface="Times New Roman" pitchFamily="18" charset="0"/>
              </a:rPr>
              <a:t> input pin and red for 5v and brown is connected to ground.</a:t>
            </a:r>
            <a:endParaRPr lang="en-US" sz="2000" dirty="0">
              <a:latin typeface="Times New Roman" pitchFamily="18" charset="0"/>
              <a:cs typeface="Times New Roman" pitchFamily="18" charset="0"/>
            </a:endParaRPr>
          </a:p>
        </p:txBody>
      </p:sp>
      <p:sp>
        <p:nvSpPr>
          <p:cNvPr id="35842" name="AutoShape 2" descr="Servo Mo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Servo Mo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6" name="AutoShape 6" descr="Image result for servo mo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8" name="AutoShape 8" descr="Image result for servo mo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50" name="Picture 10" descr="Image result for servo motor"/>
          <p:cNvPicPr>
            <a:picLocks noChangeAspect="1" noChangeArrowheads="1"/>
          </p:cNvPicPr>
          <p:nvPr/>
        </p:nvPicPr>
        <p:blipFill>
          <a:blip r:embed="rId2" cstate="print"/>
          <a:srcRect/>
          <a:stretch>
            <a:fillRect/>
          </a:stretch>
        </p:blipFill>
        <p:spPr bwMode="auto">
          <a:xfrm>
            <a:off x="3733800" y="4876800"/>
            <a:ext cx="1676400" cy="16764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988</Words>
  <Application>WPS Presentation</Application>
  <PresentationFormat>On-screen Show (4:3)</PresentationFormat>
  <Paragraphs>118</Paragraphs>
  <Slides>25</Slides>
  <Notes>0</Notes>
  <HiddenSlides>0</HiddenSlides>
  <MMClips>1</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OBJECTIVE</vt:lpstr>
      <vt:lpstr>SCOPE</vt:lpstr>
      <vt:lpstr>INTRODUCTION</vt:lpstr>
      <vt:lpstr>Hardware and Software Requirement</vt:lpstr>
      <vt:lpstr>Arduino-Uno</vt:lpstr>
      <vt:lpstr>ULTRASONIC SEONSOR AS RADAR</vt:lpstr>
      <vt:lpstr>H-Bridge Motor Driver</vt:lpstr>
      <vt:lpstr>Servo Motor</vt:lpstr>
      <vt:lpstr>Geared Motors</vt:lpstr>
      <vt:lpstr>Bluetooth Module</vt:lpstr>
      <vt:lpstr>Architecture and flow diagram</vt:lpstr>
      <vt:lpstr>Model</vt:lpstr>
      <vt:lpstr>Android Application </vt:lpstr>
      <vt:lpstr>Circuit Diagram</vt:lpstr>
      <vt:lpstr>Slide 16</vt:lpstr>
      <vt:lpstr>Slide 17</vt:lpstr>
      <vt:lpstr>Slide 18</vt:lpstr>
      <vt:lpstr>Slide 19</vt:lpstr>
      <vt:lpstr>Slide 20</vt:lpstr>
      <vt:lpstr>Slide 21</vt:lpstr>
      <vt:lpstr>Slide 22</vt:lpstr>
      <vt:lpstr>Demonstration Video</vt:lpstr>
      <vt:lpstr>THANK YOU</vt:lpstr>
      <vt:lpstr>References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bupathy 2014</dc:creator>
  <cp:lastModifiedBy>Pranavan Bupathy</cp:lastModifiedBy>
  <cp:revision>51</cp:revision>
  <dcterms:created xsi:type="dcterms:W3CDTF">2019-10-12T10:02:00Z</dcterms:created>
  <dcterms:modified xsi:type="dcterms:W3CDTF">2019-12-01T15:48:29Z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