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8E4E45-3722-4556-850D-DA9789815DC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B4FB74-56BA-45DF-BC71-6894D871D5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88211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100AC"/>
                </a:solidFill>
                <a:latin typeface="Arial Rounded MT Bold" pitchFamily="34" charset="0"/>
              </a:rPr>
              <a:t>Presentation on</a:t>
            </a:r>
            <a:br>
              <a:rPr lang="en-US" sz="4000" b="1" dirty="0">
                <a:solidFill>
                  <a:srgbClr val="0100AC"/>
                </a:solidFill>
                <a:latin typeface="Arial Rounded MT Bold" pitchFamily="34" charset="0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Mini</a:t>
            </a:r>
            <a:r>
              <a:rPr lang="en-US" sz="4000" b="1" dirty="0">
                <a:solidFill>
                  <a:srgbClr val="0100AC"/>
                </a:solidFill>
                <a:latin typeface="Arial Rounded MT Bold" pitchFamily="34" charset="0"/>
              </a:rPr>
              <a:t> Project</a:t>
            </a:r>
            <a:br>
              <a:rPr lang="en-US" sz="4000" b="1" dirty="0">
                <a:solidFill>
                  <a:srgbClr val="0100AC"/>
                </a:solidFill>
                <a:latin typeface="Arial Rounded MT Bold" pitchFamily="34" charset="0"/>
              </a:rPr>
            </a:br>
            <a:r>
              <a:rPr lang="en-US" sz="4000" b="1" dirty="0">
                <a:solidFill>
                  <a:srgbClr val="0100AC"/>
                </a:solidFill>
                <a:latin typeface="Arial Rounded MT Bold" pitchFamily="34" charset="0"/>
              </a:rPr>
              <a:t>Authentication using Facial</a:t>
            </a:r>
            <a:r>
              <a:rPr lang="en-US" sz="4000" b="1" spc="330" dirty="0">
                <a:solidFill>
                  <a:srgbClr val="0100AC"/>
                </a:solidFill>
                <a:latin typeface="Arial Rounded MT Bold" pitchFamily="34" charset="0"/>
              </a:rPr>
              <a:t> </a:t>
            </a:r>
            <a:r>
              <a:rPr lang="en-US" sz="4000" b="1" spc="-10" dirty="0">
                <a:solidFill>
                  <a:srgbClr val="0000CD"/>
                </a:solidFill>
                <a:latin typeface="Arial Rounded MT Bold" pitchFamily="34" charset="0"/>
              </a:rPr>
              <a:t>Recognition</a:t>
            </a:r>
            <a:endParaRPr lang="en-US" sz="4000" b="1" dirty="0">
              <a:latin typeface="Arial Rounded MT Bold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92080" y="4042461"/>
            <a:ext cx="3851920" cy="882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spcBef>
                <a:spcPts val="100"/>
              </a:spcBef>
            </a:pPr>
            <a:r>
              <a:rPr lang="en-US" sz="1800" b="1" dirty="0">
                <a:latin typeface="Calibri"/>
                <a:cs typeface="Calibri"/>
              </a:rPr>
              <a:t>Presented</a:t>
            </a:r>
            <a:r>
              <a:rPr lang="en-US" sz="1800" b="1" spc="11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by</a:t>
            </a:r>
            <a:r>
              <a:rPr lang="en-US" sz="1800" b="1" spc="10" dirty="0">
                <a:latin typeface="Calibri"/>
                <a:cs typeface="Calibri"/>
              </a:rPr>
              <a:t> </a:t>
            </a:r>
            <a:r>
              <a:rPr lang="en-US" sz="1800" b="1" spc="-50" dirty="0">
                <a:latin typeface="Calibri"/>
                <a:cs typeface="Calibri"/>
              </a:rPr>
              <a:t>:</a:t>
            </a:r>
          </a:p>
          <a:p>
            <a:pPr marL="12696">
              <a:spcBef>
                <a:spcPts val="100"/>
              </a:spcBef>
            </a:pPr>
            <a:r>
              <a:rPr lang="en-US" sz="1800" b="1" spc="-50" dirty="0">
                <a:latin typeface="Calibri"/>
                <a:cs typeface="Calibri"/>
              </a:rPr>
              <a:t>                      </a:t>
            </a:r>
            <a:r>
              <a:rPr lang="en-US" sz="1800" b="1" spc="-50" dirty="0" err="1">
                <a:latin typeface="Calibri"/>
                <a:cs typeface="Calibri"/>
              </a:rPr>
              <a:t>Avadhoot</a:t>
            </a:r>
            <a:r>
              <a:rPr lang="en-US" sz="1800" b="1" spc="-50" dirty="0">
                <a:latin typeface="Calibri"/>
                <a:cs typeface="Calibri"/>
              </a:rPr>
              <a:t> </a:t>
            </a:r>
            <a:r>
              <a:rPr lang="en-US" sz="1800" b="1" spc="-50" dirty="0" err="1">
                <a:latin typeface="Calibri"/>
                <a:cs typeface="Calibri"/>
              </a:rPr>
              <a:t>Khandagale</a:t>
            </a:r>
            <a:r>
              <a:rPr lang="en-US" sz="1800" b="1" spc="-50" dirty="0">
                <a:latin typeface="Calibri"/>
                <a:cs typeface="Calibri"/>
              </a:rPr>
              <a:t> MD56</a:t>
            </a:r>
          </a:p>
          <a:p>
            <a:pPr marL="12696">
              <a:spcBef>
                <a:spcPts val="100"/>
              </a:spcBef>
            </a:pPr>
            <a:r>
              <a:rPr lang="en-US" sz="1800" b="1" spc="-50" dirty="0">
                <a:latin typeface="Calibri"/>
                <a:cs typeface="Calibri"/>
              </a:rPr>
              <a:t>                      </a:t>
            </a:r>
            <a:r>
              <a:rPr lang="en-US" sz="1800" b="1" spc="-50" dirty="0" err="1">
                <a:latin typeface="Calibri"/>
                <a:cs typeface="Calibri"/>
              </a:rPr>
              <a:t>Pranav</a:t>
            </a:r>
            <a:r>
              <a:rPr lang="en-US" sz="1800" b="1" spc="-50" dirty="0">
                <a:latin typeface="Calibri"/>
                <a:cs typeface="Calibri"/>
              </a:rPr>
              <a:t> </a:t>
            </a:r>
            <a:r>
              <a:rPr lang="en-US" sz="1800" b="1" spc="-50" dirty="0" err="1">
                <a:latin typeface="Calibri"/>
                <a:cs typeface="Calibri"/>
              </a:rPr>
              <a:t>Bankar</a:t>
            </a:r>
            <a:r>
              <a:rPr lang="en-US" sz="1800" b="1" spc="-50" dirty="0">
                <a:latin typeface="Calibri"/>
                <a:cs typeface="Calibri"/>
              </a:rPr>
              <a:t>  MD63</a:t>
            </a:r>
          </a:p>
          <a:p>
            <a:pPr marL="12696">
              <a:spcBef>
                <a:spcPts val="100"/>
              </a:spcBef>
            </a:pPr>
            <a:r>
              <a:rPr lang="en-US" sz="1800" b="1" spc="-50" dirty="0">
                <a:latin typeface="Calibri"/>
                <a:cs typeface="Calibri"/>
              </a:rPr>
              <a:t>                      Prasad </a:t>
            </a:r>
            <a:r>
              <a:rPr lang="en-US" sz="1800" b="1" spc="-50" dirty="0" err="1">
                <a:latin typeface="Calibri"/>
                <a:cs typeface="Calibri"/>
              </a:rPr>
              <a:t>Darekar</a:t>
            </a:r>
            <a:r>
              <a:rPr lang="en-US" sz="1800" b="1" spc="-50" dirty="0">
                <a:latin typeface="Calibri"/>
                <a:cs typeface="Calibri"/>
              </a:rPr>
              <a:t>  MD66</a:t>
            </a:r>
            <a:endParaRPr lang="en-US" sz="1800" b="1" dirty="0">
              <a:latin typeface="Calibri"/>
              <a:cs typeface="Calibri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92080" y="5445224"/>
            <a:ext cx="431946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spcBef>
                <a:spcPts val="100"/>
              </a:spcBef>
            </a:pPr>
            <a:r>
              <a:rPr lang="en-US" sz="1800" b="1" dirty="0">
                <a:latin typeface="Calibri"/>
                <a:cs typeface="Calibri"/>
              </a:rPr>
              <a:t>Guided </a:t>
            </a:r>
            <a:r>
              <a:rPr lang="en-US" sz="1800" b="1" spc="11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by</a:t>
            </a:r>
            <a:r>
              <a:rPr lang="en-US" sz="1800" b="1" spc="10" dirty="0">
                <a:latin typeface="Calibri"/>
                <a:cs typeface="Calibri"/>
              </a:rPr>
              <a:t> </a:t>
            </a:r>
            <a:r>
              <a:rPr lang="en-US" sz="1800" b="1" spc="-50" dirty="0">
                <a:latin typeface="Calibri"/>
                <a:cs typeface="Calibri"/>
              </a:rPr>
              <a:t>:</a:t>
            </a:r>
          </a:p>
          <a:p>
            <a:pPr marL="12696">
              <a:spcBef>
                <a:spcPts val="100"/>
              </a:spcBef>
            </a:pPr>
            <a:r>
              <a:rPr lang="en-US" sz="1800" b="1" spc="-50" dirty="0">
                <a:latin typeface="Calibri"/>
                <a:cs typeface="Calibri"/>
              </a:rPr>
              <a:t>                  Prof. </a:t>
            </a:r>
            <a:r>
              <a:rPr lang="en-US" sz="1800" b="1" spc="-50" dirty="0" err="1">
                <a:latin typeface="Calibri"/>
                <a:cs typeface="Calibri"/>
              </a:rPr>
              <a:t>Mrutyunjay</a:t>
            </a:r>
            <a:r>
              <a:rPr lang="en-US" sz="1800" b="1" spc="-50" dirty="0">
                <a:latin typeface="Calibri"/>
                <a:cs typeface="Calibri"/>
              </a:rPr>
              <a:t> Kumar</a:t>
            </a:r>
            <a:endParaRPr lang="en-US" sz="1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5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48680"/>
            <a:ext cx="9143999" cy="15121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pPr algn="ctr"/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34888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Face recognition authentication offers a secure and convenient method of identity verification.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It finds applications in diverse industries and sectors.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Continued research and responsible implementation are key for its advancement and ethical use.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076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0768"/>
            <a:ext cx="9144000" cy="28951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456238" y="1628800"/>
            <a:ext cx="6492026" cy="4201765"/>
          </a:xfrm>
          <a:prstGeom prst="rect">
            <a:avLst/>
          </a:prstGeom>
        </p:spPr>
        <p:txBody>
          <a:bodyPr vert="horz" wrap="square" lIns="0" tIns="71729" rIns="0" bIns="0" rtlCol="0">
            <a:spAutoFit/>
          </a:bodyPr>
          <a:lstStyle/>
          <a:p>
            <a:pPr marL="393680" indent="-342900" algn="l">
              <a:spcBef>
                <a:spcPts val="565"/>
              </a:spcBef>
              <a:buFont typeface="Arial" pitchFamily="34" charset="0"/>
              <a:buChar char="•"/>
              <a:tabLst>
                <a:tab pos="258983" algn="l"/>
              </a:tabLst>
            </a:pPr>
            <a:r>
              <a:rPr spc="-10" dirty="0" smtClean="0">
                <a:latin typeface="Arial Black" pitchFamily="34" charset="0"/>
                <a:cs typeface="Calibri"/>
              </a:rPr>
              <a:t>Introduction</a:t>
            </a:r>
            <a:endParaRPr lang="en-US" spc="-10" dirty="0" smtClean="0">
              <a:latin typeface="Arial Black" pitchFamily="34" charset="0"/>
              <a:cs typeface="Calibri"/>
            </a:endParaRPr>
          </a:p>
          <a:p>
            <a:pPr marL="393680" indent="-342900" algn="l">
              <a:spcBef>
                <a:spcPts val="565"/>
              </a:spcBef>
              <a:buFont typeface="Arial" pitchFamily="34" charset="0"/>
              <a:buChar char="•"/>
              <a:tabLst>
                <a:tab pos="258983" algn="l"/>
              </a:tabLst>
            </a:pPr>
            <a:r>
              <a:rPr lang="en-US" dirty="0">
                <a:latin typeface="Arial Black" pitchFamily="34" charset="0"/>
              </a:rPr>
              <a:t>Traditional Authentication </a:t>
            </a:r>
            <a:r>
              <a:rPr lang="en-US" dirty="0" smtClean="0">
                <a:latin typeface="Arial Black" pitchFamily="34" charset="0"/>
              </a:rPr>
              <a:t>Methods</a:t>
            </a:r>
            <a:endParaRPr dirty="0">
              <a:latin typeface="Arial Black" pitchFamily="34" charset="0"/>
              <a:cs typeface="Calibri"/>
            </a:endParaRPr>
          </a:p>
          <a:p>
            <a:pPr marL="400029" indent="-342900" algn="l">
              <a:spcBef>
                <a:spcPts val="380"/>
              </a:spcBef>
              <a:buFont typeface="Arial" pitchFamily="34" charset="0"/>
              <a:buChar char="•"/>
              <a:tabLst>
                <a:tab pos="259619" algn="l"/>
              </a:tabLst>
            </a:pPr>
            <a:r>
              <a:rPr dirty="0">
                <a:latin typeface="Arial Black" pitchFamily="34" charset="0"/>
                <a:cs typeface="Calibri"/>
              </a:rPr>
              <a:t>How</a:t>
            </a:r>
            <a:r>
              <a:rPr spc="110" dirty="0">
                <a:latin typeface="Arial Black" pitchFamily="34" charset="0"/>
                <a:cs typeface="Calibri"/>
              </a:rPr>
              <a:t> </a:t>
            </a:r>
            <a:r>
              <a:rPr dirty="0">
                <a:latin typeface="Arial Black" pitchFamily="34" charset="0"/>
                <a:cs typeface="Calibri"/>
              </a:rPr>
              <a:t>it</a:t>
            </a:r>
            <a:r>
              <a:rPr spc="70" dirty="0">
                <a:latin typeface="Arial Black" pitchFamily="34" charset="0"/>
                <a:cs typeface="Calibri"/>
              </a:rPr>
              <a:t> </a:t>
            </a:r>
            <a:r>
              <a:rPr spc="-10" dirty="0" smtClean="0">
                <a:latin typeface="Arial Black" pitchFamily="34" charset="0"/>
                <a:cs typeface="Calibri"/>
              </a:rPr>
              <a:t>works</a:t>
            </a:r>
            <a:endParaRPr lang="en-US" spc="-10" dirty="0" smtClean="0">
              <a:latin typeface="Arial Black" pitchFamily="34" charset="0"/>
              <a:cs typeface="Calibri"/>
            </a:endParaRPr>
          </a:p>
          <a:p>
            <a:pPr marL="400029" indent="-342900" algn="l">
              <a:spcBef>
                <a:spcPts val="380"/>
              </a:spcBef>
              <a:buFont typeface="Arial" pitchFamily="34" charset="0"/>
              <a:buChar char="•"/>
              <a:tabLst>
                <a:tab pos="259619" algn="l"/>
              </a:tabLst>
            </a:pPr>
            <a:r>
              <a:rPr lang="en-US" b="1" dirty="0">
                <a:latin typeface="Arial Black" pitchFamily="34" charset="0"/>
              </a:rPr>
              <a:t>Benefits of Face Recognition Authentication</a:t>
            </a:r>
          </a:p>
          <a:p>
            <a:pPr marL="400029" indent="-342900" algn="l">
              <a:spcBef>
                <a:spcPts val="380"/>
              </a:spcBef>
              <a:buFont typeface="Arial" pitchFamily="34" charset="0"/>
              <a:buChar char="•"/>
              <a:tabLst>
                <a:tab pos="259619" algn="l"/>
              </a:tabLst>
            </a:pPr>
            <a:r>
              <a:rPr lang="en-US" b="1" dirty="0">
                <a:latin typeface="Arial Black" pitchFamily="34" charset="0"/>
              </a:rPr>
              <a:t>Real-World </a:t>
            </a:r>
            <a:r>
              <a:rPr lang="en-US" b="1" dirty="0" smtClean="0">
                <a:latin typeface="Arial Black" pitchFamily="34" charset="0"/>
              </a:rPr>
              <a:t>Applications</a:t>
            </a:r>
          </a:p>
          <a:p>
            <a:pPr marL="400029" indent="-342900" algn="l">
              <a:spcBef>
                <a:spcPts val="380"/>
              </a:spcBef>
              <a:buFont typeface="Arial" pitchFamily="34" charset="0"/>
              <a:buChar char="•"/>
              <a:tabLst>
                <a:tab pos="259619" algn="l"/>
              </a:tabLst>
            </a:pPr>
            <a:r>
              <a:rPr lang="en-US" b="1" dirty="0">
                <a:latin typeface="Arial Black" pitchFamily="34" charset="0"/>
              </a:rPr>
              <a:t>Challenges and </a:t>
            </a:r>
            <a:r>
              <a:rPr lang="en-US" b="1" dirty="0" smtClean="0">
                <a:latin typeface="Arial Black" pitchFamily="34" charset="0"/>
              </a:rPr>
              <a:t>Limitations</a:t>
            </a:r>
          </a:p>
          <a:p>
            <a:pPr marL="400029" indent="-342900" algn="l">
              <a:spcBef>
                <a:spcPts val="380"/>
              </a:spcBef>
              <a:buFont typeface="Arial" pitchFamily="34" charset="0"/>
              <a:buChar char="•"/>
              <a:tabLst>
                <a:tab pos="259619" algn="l"/>
              </a:tabLst>
            </a:pPr>
            <a:r>
              <a:rPr lang="en-US" b="1" dirty="0">
                <a:latin typeface="Arial Black" pitchFamily="34" charset="0"/>
              </a:rPr>
              <a:t>Future Developments and Ethical </a:t>
            </a:r>
            <a:r>
              <a:rPr lang="en-US" b="1" dirty="0" smtClean="0">
                <a:latin typeface="Arial Black" pitchFamily="34" charset="0"/>
              </a:rPr>
              <a:t>Considerations</a:t>
            </a:r>
          </a:p>
          <a:p>
            <a:pPr marL="400029" indent="-342900" algn="l">
              <a:spcBef>
                <a:spcPts val="380"/>
              </a:spcBef>
              <a:buFont typeface="Arial" pitchFamily="34" charset="0"/>
              <a:buChar char="•"/>
              <a:tabLst>
                <a:tab pos="259619" algn="l"/>
              </a:tabLst>
            </a:pPr>
            <a:r>
              <a:rPr spc="-10" dirty="0" smtClean="0">
                <a:latin typeface="Arial Black" pitchFamily="34" charset="0"/>
                <a:cs typeface="Calibri"/>
              </a:rPr>
              <a:t>Conclusion</a:t>
            </a:r>
            <a:endParaRPr dirty="0">
              <a:latin typeface="Arial Black" pitchFamily="34" charset="0"/>
              <a:cs typeface="Calibri"/>
            </a:endParaRPr>
          </a:p>
          <a:p>
            <a:pPr marL="12696" algn="l">
              <a:spcBef>
                <a:spcPts val="415"/>
              </a:spcBef>
              <a:tabLst>
                <a:tab pos="316114" algn="l"/>
              </a:tabLst>
            </a:pPr>
            <a:endParaRPr dirty="0">
              <a:latin typeface="Calibri"/>
              <a:cs typeface="Calibri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899592" y="254475"/>
            <a:ext cx="7092280" cy="687983"/>
          </a:xfrm>
          <a:prstGeom prst="rect">
            <a:avLst/>
          </a:prstGeom>
        </p:spPr>
        <p:txBody>
          <a:bodyPr vert="horz" wrap="square" lIns="0" tIns="71729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 algn="ctr">
              <a:spcBef>
                <a:spcPts val="415"/>
              </a:spcBef>
              <a:tabLst>
                <a:tab pos="316114" algn="l"/>
              </a:tabLst>
            </a:pPr>
            <a:r>
              <a:rPr lang="en-US" sz="4000" b="1" spc="50" dirty="0">
                <a:solidFill>
                  <a:srgbClr val="0705AE"/>
                </a:solidFill>
                <a:latin typeface="Arial Rounded MT Bold" pitchFamily="34" charset="0"/>
              </a:rPr>
              <a:t>Outline</a:t>
            </a:r>
            <a:endParaRPr lang="en-US" sz="4000" b="1" dirty="0">
              <a:latin typeface="Arial Rounded MT 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55418" y="764705"/>
            <a:ext cx="9199418" cy="1512167"/>
          </a:xfrm>
        </p:spPr>
        <p:txBody>
          <a:bodyPr>
            <a:normAutofit/>
          </a:bodyPr>
          <a:lstStyle/>
          <a:p>
            <a:pPr algn="ctr"/>
            <a:r>
              <a:rPr lang="en-US" sz="4000" spc="-10" dirty="0">
                <a:solidFill>
                  <a:srgbClr val="0300AF"/>
                </a:solidFill>
                <a:latin typeface="Arial Rounded MT Bold" pitchFamily="34" charset="0"/>
              </a:rPr>
              <a:t>Introduction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348880"/>
            <a:ext cx="74168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Arial Rounded MT Bold" pitchFamily="34" charset="0"/>
              </a:rPr>
              <a:t>Authentication is a critical aspect of secure systems, ensuring that only authorized individuals gain access to sensitive information or resources. </a:t>
            </a:r>
            <a:endParaRPr lang="en-US" sz="2000" dirty="0" smtClean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Rounded MT Bold" pitchFamily="34" charset="0"/>
              </a:rPr>
              <a:t>Traditional </a:t>
            </a:r>
            <a:r>
              <a:rPr lang="en-US" sz="2000" dirty="0">
                <a:latin typeface="Arial Rounded MT Bold" pitchFamily="34" charset="0"/>
              </a:rPr>
              <a:t>authentication </a:t>
            </a:r>
            <a:r>
              <a:rPr lang="en-US" sz="2000" dirty="0" smtClean="0">
                <a:latin typeface="Arial Rounded MT Bold" pitchFamily="34" charset="0"/>
              </a:rPr>
              <a:t>methods such as passwords, PINs, and fingerprint recognition have their limitations in terms of security and </a:t>
            </a:r>
            <a:r>
              <a:rPr lang="en-US" sz="2000" dirty="0">
                <a:latin typeface="Arial Rounded MT Bold" pitchFamily="34" charset="0"/>
              </a:rPr>
              <a:t>convenience. </a:t>
            </a:r>
            <a:endParaRPr lang="en-US" sz="2000" dirty="0" smtClean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Rounded MT Bold" pitchFamily="34" charset="0"/>
              </a:rPr>
              <a:t>Face </a:t>
            </a:r>
            <a:r>
              <a:rPr lang="en-US" sz="2000" dirty="0">
                <a:latin typeface="Arial Rounded MT Bold" pitchFamily="34" charset="0"/>
              </a:rPr>
              <a:t>recognition technology offers a promising solution by leveraging the unique facial features of individuals for authentication. </a:t>
            </a:r>
          </a:p>
        </p:txBody>
      </p:sp>
    </p:spTree>
    <p:extLst>
      <p:ext uri="{BB962C8B-B14F-4D97-AF65-F5344CB8AC3E}">
        <p14:creationId xmlns:p14="http://schemas.microsoft.com/office/powerpoint/2010/main" val="42808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64705"/>
            <a:ext cx="9144000" cy="15121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Traditional Authentication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348880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Traditional authentication methods such as passwords, PINs, and ID cards have limitation.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They are vulnerable to theft, loss, and unauthorized access.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2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764705"/>
            <a:ext cx="5970494" cy="1512167"/>
          </a:xfrm>
        </p:spPr>
        <p:txBody>
          <a:bodyPr>
            <a:normAutofit/>
          </a:bodyPr>
          <a:lstStyle/>
          <a:p>
            <a:pPr algn="ctr"/>
            <a:r>
              <a:rPr lang="en-US" sz="4000" spc="-10" dirty="0" smtClean="0">
                <a:solidFill>
                  <a:srgbClr val="0300AF"/>
                </a:solidFill>
                <a:latin typeface="Arial Rounded MT Bold" pitchFamily="34" charset="0"/>
              </a:rPr>
              <a:t>How does it work?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348880"/>
            <a:ext cx="7704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Face recognition involves several key steps:</a:t>
            </a:r>
          </a:p>
          <a:p>
            <a:endParaRPr lang="en-US" b="1" dirty="0"/>
          </a:p>
          <a:p>
            <a:endParaRPr lang="en-US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Face detection: Locating and extracting faces from images or     video.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Arial Rounded MT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 Rounded MT Bold" pitchFamily="34" charset="0"/>
              </a:rPr>
              <a:t> Face alignment: Aligning the detected faces for consistency.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Arial Rounded MT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 Rounded MT Bold" pitchFamily="34" charset="0"/>
              </a:rPr>
              <a:t> Feature extraction: Extracting distinctive facial features.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Arial Rounded MT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 Rounded MT Bold" pitchFamily="34" charset="0"/>
              </a:rPr>
              <a:t> Matching and verification: Comparing the extracted features with stored templates to verify identity.</a:t>
            </a:r>
          </a:p>
          <a:p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0788" y="548680"/>
            <a:ext cx="6621651" cy="1512167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Benefits of Face Recognition Authentication</a:t>
            </a:r>
          </a:p>
          <a:p>
            <a:pPr algn="ctr"/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348880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Face recognition authentication offers several advantages: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High accuracy: Face recognition algorithms can achieve high accuracy rates.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Convenience: Users can authenticate themselves by simply looking at a camera.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Non-intrusive: No physical contact is required for authentication.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Difficult to forge: Facial features are unique and difficult to replicate.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48681"/>
            <a:ext cx="9144000" cy="10801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Real-World Applications</a:t>
            </a:r>
          </a:p>
          <a:p>
            <a:pPr algn="ctr"/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1556792"/>
            <a:ext cx="77048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Face recognition authentication finds applications in various industries and sectors:</a:t>
            </a:r>
          </a:p>
          <a:p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Banking and finance: Secure access to accounts and transactions.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Airports and border control: Enhanced security and faster passenger processing.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Law enforcement and surveillance: Identify suspects and enhance public safety.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Mobile devices and smart homes: Secure unlocking and personalized experiences.</a:t>
            </a:r>
          </a:p>
        </p:txBody>
      </p:sp>
    </p:spTree>
    <p:extLst>
      <p:ext uri="{BB962C8B-B14F-4D97-AF65-F5344CB8AC3E}">
        <p14:creationId xmlns:p14="http://schemas.microsoft.com/office/powerpoint/2010/main" val="12121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0788" y="548680"/>
            <a:ext cx="6621651" cy="15121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Challenges and Limitations</a:t>
            </a:r>
          </a:p>
          <a:p>
            <a:pPr algn="ctr"/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34888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Face recognition authentication faces certain challenges and limitations: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Privacy concerns: Collection and storage of facial data raise privacy issues.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Variability in appearances: Lighting conditions and facial expressions can affect accuracy.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Demographic biases: Face recognition algorithms may exhibit biases based on ethnicity or gender.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430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548680"/>
            <a:ext cx="7488832" cy="15121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Future Developments and Ethical Considerations</a:t>
            </a:r>
          </a:p>
          <a:p>
            <a:pPr algn="ctr"/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348880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Future developments in face recognition authentication may include improved accuracy and enhanced privacy protection.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Ethical considerations include ensuring consent, addressing biases, and protecting user data.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076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42</TotalTime>
  <Words>452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7</cp:revision>
  <dcterms:created xsi:type="dcterms:W3CDTF">2023-05-20T04:58:00Z</dcterms:created>
  <dcterms:modified xsi:type="dcterms:W3CDTF">2023-05-20T11:34:59Z</dcterms:modified>
</cp:coreProperties>
</file>