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5" r:id="rId2"/>
    <p:sldMasterId id="2147483748" r:id="rId3"/>
  </p:sldMasterIdLst>
  <p:sldIdLst>
    <p:sldId id="256" r:id="rId4"/>
    <p:sldId id="266" r:id="rId5"/>
    <p:sldId id="271" r:id="rId6"/>
    <p:sldId id="280" r:id="rId7"/>
    <p:sldId id="257" r:id="rId8"/>
    <p:sldId id="270" r:id="rId9"/>
    <p:sldId id="269" r:id="rId10"/>
    <p:sldId id="268" r:id="rId11"/>
    <p:sldId id="267" r:id="rId12"/>
    <p:sldId id="284" r:id="rId13"/>
    <p:sldId id="272" r:id="rId14"/>
    <p:sldId id="265" r:id="rId15"/>
    <p:sldId id="283" r:id="rId16"/>
    <p:sldId id="281" r:id="rId17"/>
    <p:sldId id="262" r:id="rId18"/>
    <p:sldId id="279" r:id="rId19"/>
    <p:sldId id="278" r:id="rId20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bhawsar" userId="e93d98b4d4d077c0" providerId="LiveId" clId="{3609082F-C7A8-4752-B602-D1D8C13F1B31}"/>
    <pc:docChg chg="modSld">
      <pc:chgData name="pranav bhawsar" userId="e93d98b4d4d077c0" providerId="LiveId" clId="{3609082F-C7A8-4752-B602-D1D8C13F1B31}" dt="2023-10-22T14:03:20.524" v="29" actId="20577"/>
      <pc:docMkLst>
        <pc:docMk/>
      </pc:docMkLst>
      <pc:sldChg chg="modSp mod">
        <pc:chgData name="pranav bhawsar" userId="e93d98b4d4d077c0" providerId="LiveId" clId="{3609082F-C7A8-4752-B602-D1D8C13F1B31}" dt="2023-10-22T14:03:20.524" v="29" actId="20577"/>
        <pc:sldMkLst>
          <pc:docMk/>
          <pc:sldMk cId="524948341" sldId="269"/>
        </pc:sldMkLst>
        <pc:spChg chg="mod">
          <ac:chgData name="pranav bhawsar" userId="e93d98b4d4d077c0" providerId="LiveId" clId="{3609082F-C7A8-4752-B602-D1D8C13F1B31}" dt="2023-10-22T14:03:20.524" v="29" actId="20577"/>
          <ac:spMkLst>
            <pc:docMk/>
            <pc:sldMk cId="524948341" sldId="269"/>
            <ac:spMk id="5" creationId="{1F25CA2A-2362-FE59-DCBA-97CFEA140FE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D813F-50B8-45CA-923A-EDB670033061}" type="doc">
      <dgm:prSet loTypeId="urn:microsoft.com/office/officeart/2005/8/layout/cycle6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291E9-A82A-41B8-A4A4-B9DA7CC7DAAA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Business Understanding</a:t>
          </a:r>
          <a:endParaRPr lang="en-US" b="1" dirty="0"/>
        </a:p>
      </dgm:t>
    </dgm:pt>
    <dgm:pt modelId="{B9B3B50B-6418-47B7-9B20-76AA129A960F}" type="parTrans" cxnId="{F6E07850-65C5-4421-B26C-7F55487245E0}">
      <dgm:prSet/>
      <dgm:spPr/>
      <dgm:t>
        <a:bodyPr/>
        <a:lstStyle/>
        <a:p>
          <a:endParaRPr lang="en-US"/>
        </a:p>
      </dgm:t>
    </dgm:pt>
    <dgm:pt modelId="{AA3F6B74-B51B-4D99-8E36-A8F20B0C8C05}" type="sibTrans" cxnId="{F6E07850-65C5-4421-B26C-7F55487245E0}">
      <dgm:prSet/>
      <dgm:spPr>
        <a:ln w="57150"/>
      </dgm:spPr>
      <dgm:t>
        <a:bodyPr/>
        <a:lstStyle/>
        <a:p>
          <a:endParaRPr lang="en-US"/>
        </a:p>
      </dgm:t>
    </dgm:pt>
    <dgm:pt modelId="{2B18511F-D380-47A8-A2A4-7BC19F1CF569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Collection</a:t>
          </a:r>
        </a:p>
        <a:p>
          <a:r>
            <a: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(LOADING)</a:t>
          </a:r>
          <a:endParaRPr lang="en-US" b="1" dirty="0"/>
        </a:p>
      </dgm:t>
    </dgm:pt>
    <dgm:pt modelId="{D27E7A1A-7ED5-4603-B323-CDE8AFAF95B0}" type="parTrans" cxnId="{37C1F83E-E479-40BE-AC1F-EBB1B8AA40E3}">
      <dgm:prSet/>
      <dgm:spPr/>
      <dgm:t>
        <a:bodyPr/>
        <a:lstStyle/>
        <a:p>
          <a:endParaRPr lang="en-US"/>
        </a:p>
      </dgm:t>
    </dgm:pt>
    <dgm:pt modelId="{F3E7945C-1BC1-4324-9B69-7350922033E6}" type="sibTrans" cxnId="{37C1F83E-E479-40BE-AC1F-EBB1B8AA40E3}">
      <dgm:prSet/>
      <dgm:spPr>
        <a:ln w="38100"/>
      </dgm:spPr>
      <dgm:t>
        <a:bodyPr/>
        <a:lstStyle/>
        <a:p>
          <a:endParaRPr lang="en-US"/>
        </a:p>
      </dgm:t>
    </dgm:pt>
    <dgm:pt modelId="{C0B8290E-0765-4BBF-BF47-F6187D5B7874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Cleaning</a:t>
          </a:r>
          <a:endParaRPr lang="en-US" b="1" dirty="0"/>
        </a:p>
      </dgm:t>
    </dgm:pt>
    <dgm:pt modelId="{4178EECC-08AB-4B18-B904-EAFD10E5C2F8}" type="parTrans" cxnId="{CB48F4C1-F86D-4475-8C4A-E9BD27FD2805}">
      <dgm:prSet/>
      <dgm:spPr/>
      <dgm:t>
        <a:bodyPr/>
        <a:lstStyle/>
        <a:p>
          <a:endParaRPr lang="en-US"/>
        </a:p>
      </dgm:t>
    </dgm:pt>
    <dgm:pt modelId="{638F9C23-442E-4989-8A88-9A495C7017EF}" type="sibTrans" cxnId="{CB48F4C1-F86D-4475-8C4A-E9BD27FD2805}">
      <dgm:prSet/>
      <dgm:spPr>
        <a:ln w="38100"/>
      </dgm:spPr>
      <dgm:t>
        <a:bodyPr/>
        <a:lstStyle/>
        <a:p>
          <a:endParaRPr lang="en-US"/>
        </a:p>
      </dgm:t>
    </dgm:pt>
    <dgm:pt modelId="{F4D14846-78BB-4853-8035-95FD98EB8672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Analysis</a:t>
          </a:r>
          <a:endParaRPr lang="en-US" b="1" dirty="0"/>
        </a:p>
      </dgm:t>
    </dgm:pt>
    <dgm:pt modelId="{26FA2F87-7FD2-4BF3-8C05-8989C1C547FA}" type="parTrans" cxnId="{76C80623-8F3D-44EA-A776-A1DDFFD51DFE}">
      <dgm:prSet/>
      <dgm:spPr/>
      <dgm:t>
        <a:bodyPr/>
        <a:lstStyle/>
        <a:p>
          <a:endParaRPr lang="en-US"/>
        </a:p>
      </dgm:t>
    </dgm:pt>
    <dgm:pt modelId="{25F8A2D9-A1CD-4056-A56D-94D585A0DF7E}" type="sibTrans" cxnId="{76C80623-8F3D-44EA-A776-A1DDFFD51DFE}">
      <dgm:prSet/>
      <dgm:spPr>
        <a:ln w="38100"/>
      </dgm:spPr>
      <dgm:t>
        <a:bodyPr/>
        <a:lstStyle/>
        <a:p>
          <a:endParaRPr lang="en-US"/>
        </a:p>
      </dgm:t>
    </dgm:pt>
    <dgm:pt modelId="{89193681-FFB8-4B4B-93EA-A1B101EFDA6F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Visualization</a:t>
          </a:r>
          <a:endParaRPr lang="en-US" b="1" dirty="0"/>
        </a:p>
      </dgm:t>
    </dgm:pt>
    <dgm:pt modelId="{CC5C3815-38F0-460E-880C-200886F785FF}" type="parTrans" cxnId="{F500FA98-6E29-4AB6-8354-C9AB2A45015C}">
      <dgm:prSet/>
      <dgm:spPr/>
      <dgm:t>
        <a:bodyPr/>
        <a:lstStyle/>
        <a:p>
          <a:endParaRPr lang="en-US"/>
        </a:p>
      </dgm:t>
    </dgm:pt>
    <dgm:pt modelId="{BE2ADD46-EA4D-4F02-83A8-9218D4674380}" type="sibTrans" cxnId="{F500FA98-6E29-4AB6-8354-C9AB2A45015C}">
      <dgm:prSet/>
      <dgm:spPr>
        <a:ln w="38100"/>
      </dgm:spPr>
      <dgm:t>
        <a:bodyPr/>
        <a:lstStyle/>
        <a:p>
          <a:endParaRPr lang="en-US"/>
        </a:p>
      </dgm:t>
    </dgm:pt>
    <dgm:pt modelId="{C2BC965C-EE74-42AE-823E-3AD5AD348609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Insights</a:t>
          </a:r>
        </a:p>
      </dgm:t>
    </dgm:pt>
    <dgm:pt modelId="{F128C439-DA0B-4347-8D36-D279B1D8C67F}" type="parTrans" cxnId="{2802644E-8627-4B6E-A6B9-8C24D2EF540F}">
      <dgm:prSet/>
      <dgm:spPr/>
      <dgm:t>
        <a:bodyPr/>
        <a:lstStyle/>
        <a:p>
          <a:endParaRPr lang="en-US"/>
        </a:p>
      </dgm:t>
    </dgm:pt>
    <dgm:pt modelId="{B783E6CD-50B5-44D1-A8A0-77877A61EFA5}" type="sibTrans" cxnId="{2802644E-8627-4B6E-A6B9-8C24D2EF540F}">
      <dgm:prSet/>
      <dgm:spPr>
        <a:ln w="38100"/>
      </dgm:spPr>
      <dgm:t>
        <a:bodyPr/>
        <a:lstStyle/>
        <a:p>
          <a:endParaRPr lang="en-US"/>
        </a:p>
      </dgm:t>
    </dgm:pt>
    <dgm:pt modelId="{277A2003-A10F-4FE1-BAD6-DCF4AA6447A5}" type="pres">
      <dgm:prSet presAssocID="{BB1D813F-50B8-45CA-923A-EDB670033061}" presName="cycle" presStyleCnt="0">
        <dgm:presLayoutVars>
          <dgm:dir/>
          <dgm:resizeHandles val="exact"/>
        </dgm:presLayoutVars>
      </dgm:prSet>
      <dgm:spPr/>
    </dgm:pt>
    <dgm:pt modelId="{CED923EC-7C8A-4BDB-AF5A-55CC2E5FA7A6}" type="pres">
      <dgm:prSet presAssocID="{E11291E9-A82A-41B8-A4A4-B9DA7CC7DAAA}" presName="node" presStyleLbl="node1" presStyleIdx="0" presStyleCnt="6">
        <dgm:presLayoutVars>
          <dgm:bulletEnabled val="1"/>
        </dgm:presLayoutVars>
      </dgm:prSet>
      <dgm:spPr/>
    </dgm:pt>
    <dgm:pt modelId="{BB11F464-2F3F-4F41-B7B4-B4424D41E373}" type="pres">
      <dgm:prSet presAssocID="{E11291E9-A82A-41B8-A4A4-B9DA7CC7DAAA}" presName="spNode" presStyleCnt="0"/>
      <dgm:spPr/>
    </dgm:pt>
    <dgm:pt modelId="{AD6A3C52-7A99-4E1D-BB57-DA42357BF825}" type="pres">
      <dgm:prSet presAssocID="{AA3F6B74-B51B-4D99-8E36-A8F20B0C8C05}" presName="sibTrans" presStyleLbl="sibTrans1D1" presStyleIdx="0" presStyleCnt="6"/>
      <dgm:spPr/>
    </dgm:pt>
    <dgm:pt modelId="{675F7FD2-AF34-4453-B839-43B038AF1A1E}" type="pres">
      <dgm:prSet presAssocID="{2B18511F-D380-47A8-A2A4-7BC19F1CF569}" presName="node" presStyleLbl="node1" presStyleIdx="1" presStyleCnt="6">
        <dgm:presLayoutVars>
          <dgm:bulletEnabled val="1"/>
        </dgm:presLayoutVars>
      </dgm:prSet>
      <dgm:spPr/>
    </dgm:pt>
    <dgm:pt modelId="{984AAB8B-224E-42D9-87E6-532A0A54E821}" type="pres">
      <dgm:prSet presAssocID="{2B18511F-D380-47A8-A2A4-7BC19F1CF569}" presName="spNode" presStyleCnt="0"/>
      <dgm:spPr/>
    </dgm:pt>
    <dgm:pt modelId="{A87076FF-B297-4A0A-B707-3EB4B4FB75C9}" type="pres">
      <dgm:prSet presAssocID="{F3E7945C-1BC1-4324-9B69-7350922033E6}" presName="sibTrans" presStyleLbl="sibTrans1D1" presStyleIdx="1" presStyleCnt="6"/>
      <dgm:spPr/>
    </dgm:pt>
    <dgm:pt modelId="{DE7995C7-528F-432A-9DC9-50E71EB8685C}" type="pres">
      <dgm:prSet presAssocID="{C0B8290E-0765-4BBF-BF47-F6187D5B7874}" presName="node" presStyleLbl="node1" presStyleIdx="2" presStyleCnt="6">
        <dgm:presLayoutVars>
          <dgm:bulletEnabled val="1"/>
        </dgm:presLayoutVars>
      </dgm:prSet>
      <dgm:spPr/>
    </dgm:pt>
    <dgm:pt modelId="{E9F34741-994A-48EB-89C9-A324C2C0281D}" type="pres">
      <dgm:prSet presAssocID="{C0B8290E-0765-4BBF-BF47-F6187D5B7874}" presName="spNode" presStyleCnt="0"/>
      <dgm:spPr/>
    </dgm:pt>
    <dgm:pt modelId="{CCB20F75-D688-4623-985A-16EB88DC230B}" type="pres">
      <dgm:prSet presAssocID="{638F9C23-442E-4989-8A88-9A495C7017EF}" presName="sibTrans" presStyleLbl="sibTrans1D1" presStyleIdx="2" presStyleCnt="6"/>
      <dgm:spPr/>
    </dgm:pt>
    <dgm:pt modelId="{6A221253-B212-4BC7-B573-169CE8B3ED61}" type="pres">
      <dgm:prSet presAssocID="{F4D14846-78BB-4853-8035-95FD98EB8672}" presName="node" presStyleLbl="node1" presStyleIdx="3" presStyleCnt="6">
        <dgm:presLayoutVars>
          <dgm:bulletEnabled val="1"/>
        </dgm:presLayoutVars>
      </dgm:prSet>
      <dgm:spPr/>
    </dgm:pt>
    <dgm:pt modelId="{643F944A-2963-4104-881C-6D8E91B2E800}" type="pres">
      <dgm:prSet presAssocID="{F4D14846-78BB-4853-8035-95FD98EB8672}" presName="spNode" presStyleCnt="0"/>
      <dgm:spPr/>
    </dgm:pt>
    <dgm:pt modelId="{E9226FB2-AFB2-458C-A0EE-BE429E7D31B2}" type="pres">
      <dgm:prSet presAssocID="{25F8A2D9-A1CD-4056-A56D-94D585A0DF7E}" presName="sibTrans" presStyleLbl="sibTrans1D1" presStyleIdx="3" presStyleCnt="6"/>
      <dgm:spPr/>
    </dgm:pt>
    <dgm:pt modelId="{B05FDC12-00EE-4FC7-A0C3-A265249695B1}" type="pres">
      <dgm:prSet presAssocID="{89193681-FFB8-4B4B-93EA-A1B101EFDA6F}" presName="node" presStyleLbl="node1" presStyleIdx="4" presStyleCnt="6">
        <dgm:presLayoutVars>
          <dgm:bulletEnabled val="1"/>
        </dgm:presLayoutVars>
      </dgm:prSet>
      <dgm:spPr/>
    </dgm:pt>
    <dgm:pt modelId="{3A15249F-A00B-4E5D-8CF9-C28945A2B5E1}" type="pres">
      <dgm:prSet presAssocID="{89193681-FFB8-4B4B-93EA-A1B101EFDA6F}" presName="spNode" presStyleCnt="0"/>
      <dgm:spPr/>
    </dgm:pt>
    <dgm:pt modelId="{62A047AB-4330-4E41-B190-93135872A4DD}" type="pres">
      <dgm:prSet presAssocID="{BE2ADD46-EA4D-4F02-83A8-9218D4674380}" presName="sibTrans" presStyleLbl="sibTrans1D1" presStyleIdx="4" presStyleCnt="6"/>
      <dgm:spPr/>
    </dgm:pt>
    <dgm:pt modelId="{42A9D718-7E12-4DA7-AEFA-43A974B11E72}" type="pres">
      <dgm:prSet presAssocID="{C2BC965C-EE74-42AE-823E-3AD5AD348609}" presName="node" presStyleLbl="node1" presStyleIdx="5" presStyleCnt="6">
        <dgm:presLayoutVars>
          <dgm:bulletEnabled val="1"/>
        </dgm:presLayoutVars>
      </dgm:prSet>
      <dgm:spPr/>
    </dgm:pt>
    <dgm:pt modelId="{5D537BC4-66AE-407B-9C0F-40057F2FDCF5}" type="pres">
      <dgm:prSet presAssocID="{C2BC965C-EE74-42AE-823E-3AD5AD348609}" presName="spNode" presStyleCnt="0"/>
      <dgm:spPr/>
    </dgm:pt>
    <dgm:pt modelId="{E78DD12E-6F84-429B-8403-CE78DEC3E78C}" type="pres">
      <dgm:prSet presAssocID="{B783E6CD-50B5-44D1-A8A0-77877A61EFA5}" presName="sibTrans" presStyleLbl="sibTrans1D1" presStyleIdx="5" presStyleCnt="6"/>
      <dgm:spPr/>
    </dgm:pt>
  </dgm:ptLst>
  <dgm:cxnLst>
    <dgm:cxn modelId="{8255841F-92FB-43F5-A2E8-3B7731B98674}" type="presOf" srcId="{E11291E9-A82A-41B8-A4A4-B9DA7CC7DAAA}" destId="{CED923EC-7C8A-4BDB-AF5A-55CC2E5FA7A6}" srcOrd="0" destOrd="0" presId="urn:microsoft.com/office/officeart/2005/8/layout/cycle6#1"/>
    <dgm:cxn modelId="{76C80623-8F3D-44EA-A776-A1DDFFD51DFE}" srcId="{BB1D813F-50B8-45CA-923A-EDB670033061}" destId="{F4D14846-78BB-4853-8035-95FD98EB8672}" srcOrd="3" destOrd="0" parTransId="{26FA2F87-7FD2-4BF3-8C05-8989C1C547FA}" sibTransId="{25F8A2D9-A1CD-4056-A56D-94D585A0DF7E}"/>
    <dgm:cxn modelId="{211A4733-1A5D-40EB-AA48-6648DAE384A6}" type="presOf" srcId="{25F8A2D9-A1CD-4056-A56D-94D585A0DF7E}" destId="{E9226FB2-AFB2-458C-A0EE-BE429E7D31B2}" srcOrd="0" destOrd="0" presId="urn:microsoft.com/office/officeart/2005/8/layout/cycle6#1"/>
    <dgm:cxn modelId="{F56D3D38-28D4-4028-B0E4-348A2C1F7806}" type="presOf" srcId="{F4D14846-78BB-4853-8035-95FD98EB8672}" destId="{6A221253-B212-4BC7-B573-169CE8B3ED61}" srcOrd="0" destOrd="0" presId="urn:microsoft.com/office/officeart/2005/8/layout/cycle6#1"/>
    <dgm:cxn modelId="{37C1F83E-E479-40BE-AC1F-EBB1B8AA40E3}" srcId="{BB1D813F-50B8-45CA-923A-EDB670033061}" destId="{2B18511F-D380-47A8-A2A4-7BC19F1CF569}" srcOrd="1" destOrd="0" parTransId="{D27E7A1A-7ED5-4603-B323-CDE8AFAF95B0}" sibTransId="{F3E7945C-1BC1-4324-9B69-7350922033E6}"/>
    <dgm:cxn modelId="{2802644E-8627-4B6E-A6B9-8C24D2EF540F}" srcId="{BB1D813F-50B8-45CA-923A-EDB670033061}" destId="{C2BC965C-EE74-42AE-823E-3AD5AD348609}" srcOrd="5" destOrd="0" parTransId="{F128C439-DA0B-4347-8D36-D279B1D8C67F}" sibTransId="{B783E6CD-50B5-44D1-A8A0-77877A61EFA5}"/>
    <dgm:cxn modelId="{67DC084F-7DA7-49C7-95C9-93466B7DCD18}" type="presOf" srcId="{AA3F6B74-B51B-4D99-8E36-A8F20B0C8C05}" destId="{AD6A3C52-7A99-4E1D-BB57-DA42357BF825}" srcOrd="0" destOrd="0" presId="urn:microsoft.com/office/officeart/2005/8/layout/cycle6#1"/>
    <dgm:cxn modelId="{F6E07850-65C5-4421-B26C-7F55487245E0}" srcId="{BB1D813F-50B8-45CA-923A-EDB670033061}" destId="{E11291E9-A82A-41B8-A4A4-B9DA7CC7DAAA}" srcOrd="0" destOrd="0" parTransId="{B9B3B50B-6418-47B7-9B20-76AA129A960F}" sibTransId="{AA3F6B74-B51B-4D99-8E36-A8F20B0C8C05}"/>
    <dgm:cxn modelId="{F0198B50-D61F-4DCF-8FAC-AAE205E2A867}" type="presOf" srcId="{F3E7945C-1BC1-4324-9B69-7350922033E6}" destId="{A87076FF-B297-4A0A-B707-3EB4B4FB75C9}" srcOrd="0" destOrd="0" presId="urn:microsoft.com/office/officeart/2005/8/layout/cycle6#1"/>
    <dgm:cxn modelId="{E594EA8E-ED4D-42C4-AA50-056C4AD79AF8}" type="presOf" srcId="{C2BC965C-EE74-42AE-823E-3AD5AD348609}" destId="{42A9D718-7E12-4DA7-AEFA-43A974B11E72}" srcOrd="0" destOrd="0" presId="urn:microsoft.com/office/officeart/2005/8/layout/cycle6#1"/>
    <dgm:cxn modelId="{F500FA98-6E29-4AB6-8354-C9AB2A45015C}" srcId="{BB1D813F-50B8-45CA-923A-EDB670033061}" destId="{89193681-FFB8-4B4B-93EA-A1B101EFDA6F}" srcOrd="4" destOrd="0" parTransId="{CC5C3815-38F0-460E-880C-200886F785FF}" sibTransId="{BE2ADD46-EA4D-4F02-83A8-9218D4674380}"/>
    <dgm:cxn modelId="{C8B101B0-BD18-47FF-BBAC-A432E8D377C4}" type="presOf" srcId="{BB1D813F-50B8-45CA-923A-EDB670033061}" destId="{277A2003-A10F-4FE1-BAD6-DCF4AA6447A5}" srcOrd="0" destOrd="0" presId="urn:microsoft.com/office/officeart/2005/8/layout/cycle6#1"/>
    <dgm:cxn modelId="{CB48F4C1-F86D-4475-8C4A-E9BD27FD2805}" srcId="{BB1D813F-50B8-45CA-923A-EDB670033061}" destId="{C0B8290E-0765-4BBF-BF47-F6187D5B7874}" srcOrd="2" destOrd="0" parTransId="{4178EECC-08AB-4B18-B904-EAFD10E5C2F8}" sibTransId="{638F9C23-442E-4989-8A88-9A495C7017EF}"/>
    <dgm:cxn modelId="{5FCC3FCA-C98D-4D0C-90F6-CBBEE56B23D3}" type="presOf" srcId="{2B18511F-D380-47A8-A2A4-7BC19F1CF569}" destId="{675F7FD2-AF34-4453-B839-43B038AF1A1E}" srcOrd="0" destOrd="0" presId="urn:microsoft.com/office/officeart/2005/8/layout/cycle6#1"/>
    <dgm:cxn modelId="{146DA1CA-994D-4F8D-AA3F-AC1698233CEE}" type="presOf" srcId="{89193681-FFB8-4B4B-93EA-A1B101EFDA6F}" destId="{B05FDC12-00EE-4FC7-A0C3-A265249695B1}" srcOrd="0" destOrd="0" presId="urn:microsoft.com/office/officeart/2005/8/layout/cycle6#1"/>
    <dgm:cxn modelId="{6780F7CD-D711-4FD1-BD1B-952BB3FA2EFA}" type="presOf" srcId="{638F9C23-442E-4989-8A88-9A495C7017EF}" destId="{CCB20F75-D688-4623-985A-16EB88DC230B}" srcOrd="0" destOrd="0" presId="urn:microsoft.com/office/officeart/2005/8/layout/cycle6#1"/>
    <dgm:cxn modelId="{A1D416CF-1D43-420F-9E5E-C4F4E796E6AC}" type="presOf" srcId="{BE2ADD46-EA4D-4F02-83A8-9218D4674380}" destId="{62A047AB-4330-4E41-B190-93135872A4DD}" srcOrd="0" destOrd="0" presId="urn:microsoft.com/office/officeart/2005/8/layout/cycle6#1"/>
    <dgm:cxn modelId="{24F2BFCF-D1F1-4883-9752-FB7337C1530F}" type="presOf" srcId="{C0B8290E-0765-4BBF-BF47-F6187D5B7874}" destId="{DE7995C7-528F-432A-9DC9-50E71EB8685C}" srcOrd="0" destOrd="0" presId="urn:microsoft.com/office/officeart/2005/8/layout/cycle6#1"/>
    <dgm:cxn modelId="{3B946DFC-BDA3-4AC4-97B9-4C21D6D7887E}" type="presOf" srcId="{B783E6CD-50B5-44D1-A8A0-77877A61EFA5}" destId="{E78DD12E-6F84-429B-8403-CE78DEC3E78C}" srcOrd="0" destOrd="0" presId="urn:microsoft.com/office/officeart/2005/8/layout/cycle6#1"/>
    <dgm:cxn modelId="{9EA1A532-E4E9-4E49-BB90-87376D8B8D41}" type="presParOf" srcId="{277A2003-A10F-4FE1-BAD6-DCF4AA6447A5}" destId="{CED923EC-7C8A-4BDB-AF5A-55CC2E5FA7A6}" srcOrd="0" destOrd="0" presId="urn:microsoft.com/office/officeart/2005/8/layout/cycle6#1"/>
    <dgm:cxn modelId="{8777DC12-4C14-40A9-9F43-95C7C540447E}" type="presParOf" srcId="{277A2003-A10F-4FE1-BAD6-DCF4AA6447A5}" destId="{BB11F464-2F3F-4F41-B7B4-B4424D41E373}" srcOrd="1" destOrd="0" presId="urn:microsoft.com/office/officeart/2005/8/layout/cycle6#1"/>
    <dgm:cxn modelId="{8157180B-844B-4029-A239-437DB2D1E5CA}" type="presParOf" srcId="{277A2003-A10F-4FE1-BAD6-DCF4AA6447A5}" destId="{AD6A3C52-7A99-4E1D-BB57-DA42357BF825}" srcOrd="2" destOrd="0" presId="urn:microsoft.com/office/officeart/2005/8/layout/cycle6#1"/>
    <dgm:cxn modelId="{C2F54256-6C2D-4814-981C-E821C1CCAF92}" type="presParOf" srcId="{277A2003-A10F-4FE1-BAD6-DCF4AA6447A5}" destId="{675F7FD2-AF34-4453-B839-43B038AF1A1E}" srcOrd="3" destOrd="0" presId="urn:microsoft.com/office/officeart/2005/8/layout/cycle6#1"/>
    <dgm:cxn modelId="{84E8365D-2284-488B-90D4-BCF7DE2BBAA9}" type="presParOf" srcId="{277A2003-A10F-4FE1-BAD6-DCF4AA6447A5}" destId="{984AAB8B-224E-42D9-87E6-532A0A54E821}" srcOrd="4" destOrd="0" presId="urn:microsoft.com/office/officeart/2005/8/layout/cycle6#1"/>
    <dgm:cxn modelId="{678FC76B-60C3-42AF-89E1-C1B878AAC5B4}" type="presParOf" srcId="{277A2003-A10F-4FE1-BAD6-DCF4AA6447A5}" destId="{A87076FF-B297-4A0A-B707-3EB4B4FB75C9}" srcOrd="5" destOrd="0" presId="urn:microsoft.com/office/officeart/2005/8/layout/cycle6#1"/>
    <dgm:cxn modelId="{E2D2C0B6-6966-4218-B089-F7E6319E2410}" type="presParOf" srcId="{277A2003-A10F-4FE1-BAD6-DCF4AA6447A5}" destId="{DE7995C7-528F-432A-9DC9-50E71EB8685C}" srcOrd="6" destOrd="0" presId="urn:microsoft.com/office/officeart/2005/8/layout/cycle6#1"/>
    <dgm:cxn modelId="{6BF1AC9E-A407-4E9F-A3FD-AD6CE82E0C60}" type="presParOf" srcId="{277A2003-A10F-4FE1-BAD6-DCF4AA6447A5}" destId="{E9F34741-994A-48EB-89C9-A324C2C0281D}" srcOrd="7" destOrd="0" presId="urn:microsoft.com/office/officeart/2005/8/layout/cycle6#1"/>
    <dgm:cxn modelId="{5442EF81-D144-4D47-ABD1-954C2BB5BE1F}" type="presParOf" srcId="{277A2003-A10F-4FE1-BAD6-DCF4AA6447A5}" destId="{CCB20F75-D688-4623-985A-16EB88DC230B}" srcOrd="8" destOrd="0" presId="urn:microsoft.com/office/officeart/2005/8/layout/cycle6#1"/>
    <dgm:cxn modelId="{B5ADC358-C51E-4C99-8331-05FD4DBBCBC5}" type="presParOf" srcId="{277A2003-A10F-4FE1-BAD6-DCF4AA6447A5}" destId="{6A221253-B212-4BC7-B573-169CE8B3ED61}" srcOrd="9" destOrd="0" presId="urn:microsoft.com/office/officeart/2005/8/layout/cycle6#1"/>
    <dgm:cxn modelId="{3929E4CB-D738-43AA-A9B3-53F1C6CB4AFC}" type="presParOf" srcId="{277A2003-A10F-4FE1-BAD6-DCF4AA6447A5}" destId="{643F944A-2963-4104-881C-6D8E91B2E800}" srcOrd="10" destOrd="0" presId="urn:microsoft.com/office/officeart/2005/8/layout/cycle6#1"/>
    <dgm:cxn modelId="{64725A3C-336B-4F42-A68C-3CBD11B116A6}" type="presParOf" srcId="{277A2003-A10F-4FE1-BAD6-DCF4AA6447A5}" destId="{E9226FB2-AFB2-458C-A0EE-BE429E7D31B2}" srcOrd="11" destOrd="0" presId="urn:microsoft.com/office/officeart/2005/8/layout/cycle6#1"/>
    <dgm:cxn modelId="{E61B5FF9-F822-46A0-A94B-336A488FD5A7}" type="presParOf" srcId="{277A2003-A10F-4FE1-BAD6-DCF4AA6447A5}" destId="{B05FDC12-00EE-4FC7-A0C3-A265249695B1}" srcOrd="12" destOrd="0" presId="urn:microsoft.com/office/officeart/2005/8/layout/cycle6#1"/>
    <dgm:cxn modelId="{86FB6DBE-1714-4899-9F01-EBEFA9E03E4B}" type="presParOf" srcId="{277A2003-A10F-4FE1-BAD6-DCF4AA6447A5}" destId="{3A15249F-A00B-4E5D-8CF9-C28945A2B5E1}" srcOrd="13" destOrd="0" presId="urn:microsoft.com/office/officeart/2005/8/layout/cycle6#1"/>
    <dgm:cxn modelId="{40001C64-B9E1-4BC7-9B71-C30726D02676}" type="presParOf" srcId="{277A2003-A10F-4FE1-BAD6-DCF4AA6447A5}" destId="{62A047AB-4330-4E41-B190-93135872A4DD}" srcOrd="14" destOrd="0" presId="urn:microsoft.com/office/officeart/2005/8/layout/cycle6#1"/>
    <dgm:cxn modelId="{4D968AB0-6BEE-49C9-B09B-BE84CFE22700}" type="presParOf" srcId="{277A2003-A10F-4FE1-BAD6-DCF4AA6447A5}" destId="{42A9D718-7E12-4DA7-AEFA-43A974B11E72}" srcOrd="15" destOrd="0" presId="urn:microsoft.com/office/officeart/2005/8/layout/cycle6#1"/>
    <dgm:cxn modelId="{67D719F1-2637-4730-ADBC-9EDC5F24C9A2}" type="presParOf" srcId="{277A2003-A10F-4FE1-BAD6-DCF4AA6447A5}" destId="{5D537BC4-66AE-407B-9C0F-40057F2FDCF5}" srcOrd="16" destOrd="0" presId="urn:microsoft.com/office/officeart/2005/8/layout/cycle6#1"/>
    <dgm:cxn modelId="{5DBF626F-CB55-4195-9750-1FAE57F4433C}" type="presParOf" srcId="{277A2003-A10F-4FE1-BAD6-DCF4AA6447A5}" destId="{E78DD12E-6F84-429B-8403-CE78DEC3E78C}" srcOrd="17" destOrd="0" presId="urn:microsoft.com/office/officeart/2005/8/layout/cycle6#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923EC-7C8A-4BDB-AF5A-55CC2E5FA7A6}">
      <dsp:nvSpPr>
        <dsp:cNvPr id="0" name=""/>
        <dsp:cNvSpPr/>
      </dsp:nvSpPr>
      <dsp:spPr>
        <a:xfrm>
          <a:off x="3579503" y="815"/>
          <a:ext cx="1036435" cy="673683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Business Understanding</a:t>
          </a:r>
          <a:endParaRPr lang="en-US" sz="900" b="1" kern="1200" dirty="0"/>
        </a:p>
      </dsp:txBody>
      <dsp:txXfrm>
        <a:off x="3612389" y="33701"/>
        <a:ext cx="970663" cy="607911"/>
      </dsp:txXfrm>
    </dsp:sp>
    <dsp:sp modelId="{AD6A3C52-7A99-4E1D-BB57-DA42357BF825}">
      <dsp:nvSpPr>
        <dsp:cNvPr id="0" name=""/>
        <dsp:cNvSpPr/>
      </dsp:nvSpPr>
      <dsp:spPr>
        <a:xfrm>
          <a:off x="2508918" y="337656"/>
          <a:ext cx="3177605" cy="3177605"/>
        </a:xfrm>
        <a:custGeom>
          <a:avLst/>
          <a:gdLst/>
          <a:ahLst/>
          <a:cxnLst/>
          <a:rect l="0" t="0" r="0" b="0"/>
          <a:pathLst>
            <a:path>
              <a:moveTo>
                <a:pt x="2113661" y="89196"/>
              </a:moveTo>
              <a:arcTo wR="1588802" hR="1588802" stAng="17357396" swAng="1503472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F7FD2-AF34-4453-B839-43B038AF1A1E}">
      <dsp:nvSpPr>
        <dsp:cNvPr id="0" name=""/>
        <dsp:cNvSpPr/>
      </dsp:nvSpPr>
      <dsp:spPr>
        <a:xfrm>
          <a:off x="4955447" y="795216"/>
          <a:ext cx="1036435" cy="673683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Collection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(LOADING)</a:t>
          </a:r>
          <a:endParaRPr lang="en-US" sz="900" b="1" kern="1200" dirty="0"/>
        </a:p>
      </dsp:txBody>
      <dsp:txXfrm>
        <a:off x="4988333" y="828102"/>
        <a:ext cx="970663" cy="607911"/>
      </dsp:txXfrm>
    </dsp:sp>
    <dsp:sp modelId="{A87076FF-B297-4A0A-B707-3EB4B4FB75C9}">
      <dsp:nvSpPr>
        <dsp:cNvPr id="0" name=""/>
        <dsp:cNvSpPr/>
      </dsp:nvSpPr>
      <dsp:spPr>
        <a:xfrm>
          <a:off x="2508918" y="337656"/>
          <a:ext cx="3177605" cy="3177605"/>
        </a:xfrm>
        <a:custGeom>
          <a:avLst/>
          <a:gdLst/>
          <a:ahLst/>
          <a:cxnLst/>
          <a:rect l="0" t="0" r="0" b="0"/>
          <a:pathLst>
            <a:path>
              <a:moveTo>
                <a:pt x="3112903" y="1140013"/>
              </a:moveTo>
              <a:arcTo wR="1588802" hR="1588802" stAng="20615540" swAng="1968920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995C7-528F-432A-9DC9-50E71EB8685C}">
      <dsp:nvSpPr>
        <dsp:cNvPr id="0" name=""/>
        <dsp:cNvSpPr/>
      </dsp:nvSpPr>
      <dsp:spPr>
        <a:xfrm>
          <a:off x="4955447" y="2384019"/>
          <a:ext cx="1036435" cy="673683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Cleaning</a:t>
          </a:r>
          <a:endParaRPr lang="en-US" sz="900" b="1" kern="1200" dirty="0"/>
        </a:p>
      </dsp:txBody>
      <dsp:txXfrm>
        <a:off x="4988333" y="2416905"/>
        <a:ext cx="970663" cy="607911"/>
      </dsp:txXfrm>
    </dsp:sp>
    <dsp:sp modelId="{CCB20F75-D688-4623-985A-16EB88DC230B}">
      <dsp:nvSpPr>
        <dsp:cNvPr id="0" name=""/>
        <dsp:cNvSpPr/>
      </dsp:nvSpPr>
      <dsp:spPr>
        <a:xfrm>
          <a:off x="2508918" y="337656"/>
          <a:ext cx="3177605" cy="3177605"/>
        </a:xfrm>
        <a:custGeom>
          <a:avLst/>
          <a:gdLst/>
          <a:ahLst/>
          <a:cxnLst/>
          <a:rect l="0" t="0" r="0" b="0"/>
          <a:pathLst>
            <a:path>
              <a:moveTo>
                <a:pt x="2699395" y="2724970"/>
              </a:moveTo>
              <a:arcTo wR="1588802" hR="1588802" stAng="2739132" swAng="150347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21253-B212-4BC7-B573-169CE8B3ED61}">
      <dsp:nvSpPr>
        <dsp:cNvPr id="0" name=""/>
        <dsp:cNvSpPr/>
      </dsp:nvSpPr>
      <dsp:spPr>
        <a:xfrm>
          <a:off x="3579503" y="3178420"/>
          <a:ext cx="1036435" cy="67368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Analysis</a:t>
          </a:r>
          <a:endParaRPr lang="en-US" sz="900" b="1" kern="1200" dirty="0"/>
        </a:p>
      </dsp:txBody>
      <dsp:txXfrm>
        <a:off x="3612389" y="3211306"/>
        <a:ext cx="970663" cy="607911"/>
      </dsp:txXfrm>
    </dsp:sp>
    <dsp:sp modelId="{E9226FB2-AFB2-458C-A0EE-BE429E7D31B2}">
      <dsp:nvSpPr>
        <dsp:cNvPr id="0" name=""/>
        <dsp:cNvSpPr/>
      </dsp:nvSpPr>
      <dsp:spPr>
        <a:xfrm>
          <a:off x="2508918" y="337656"/>
          <a:ext cx="3177605" cy="3177605"/>
        </a:xfrm>
        <a:custGeom>
          <a:avLst/>
          <a:gdLst/>
          <a:ahLst/>
          <a:cxnLst/>
          <a:rect l="0" t="0" r="0" b="0"/>
          <a:pathLst>
            <a:path>
              <a:moveTo>
                <a:pt x="1063944" y="3088408"/>
              </a:moveTo>
              <a:arcTo wR="1588802" hR="1588802" stAng="6557396" swAng="150347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FDC12-00EE-4FC7-A0C3-A265249695B1}">
      <dsp:nvSpPr>
        <dsp:cNvPr id="0" name=""/>
        <dsp:cNvSpPr/>
      </dsp:nvSpPr>
      <dsp:spPr>
        <a:xfrm>
          <a:off x="2203560" y="2384019"/>
          <a:ext cx="1036435" cy="673683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Visualization</a:t>
          </a:r>
          <a:endParaRPr lang="en-US" sz="900" b="1" kern="1200" dirty="0"/>
        </a:p>
      </dsp:txBody>
      <dsp:txXfrm>
        <a:off x="2236446" y="2416905"/>
        <a:ext cx="970663" cy="607911"/>
      </dsp:txXfrm>
    </dsp:sp>
    <dsp:sp modelId="{62A047AB-4330-4E41-B190-93135872A4DD}">
      <dsp:nvSpPr>
        <dsp:cNvPr id="0" name=""/>
        <dsp:cNvSpPr/>
      </dsp:nvSpPr>
      <dsp:spPr>
        <a:xfrm>
          <a:off x="2508918" y="337656"/>
          <a:ext cx="3177605" cy="3177605"/>
        </a:xfrm>
        <a:custGeom>
          <a:avLst/>
          <a:gdLst/>
          <a:ahLst/>
          <a:cxnLst/>
          <a:rect l="0" t="0" r="0" b="0"/>
          <a:pathLst>
            <a:path>
              <a:moveTo>
                <a:pt x="64702" y="2037591"/>
              </a:moveTo>
              <a:arcTo wR="1588802" hR="1588802" stAng="9815540" swAng="1968920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9D718-7E12-4DA7-AEFA-43A974B11E72}">
      <dsp:nvSpPr>
        <dsp:cNvPr id="0" name=""/>
        <dsp:cNvSpPr/>
      </dsp:nvSpPr>
      <dsp:spPr>
        <a:xfrm>
          <a:off x="2203560" y="795216"/>
          <a:ext cx="1036435" cy="673683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Insights</a:t>
          </a:r>
        </a:p>
      </dsp:txBody>
      <dsp:txXfrm>
        <a:off x="2236446" y="828102"/>
        <a:ext cx="970663" cy="607911"/>
      </dsp:txXfrm>
    </dsp:sp>
    <dsp:sp modelId="{E78DD12E-6F84-429B-8403-CE78DEC3E78C}">
      <dsp:nvSpPr>
        <dsp:cNvPr id="0" name=""/>
        <dsp:cNvSpPr/>
      </dsp:nvSpPr>
      <dsp:spPr>
        <a:xfrm>
          <a:off x="2508918" y="337656"/>
          <a:ext cx="3177605" cy="3177605"/>
        </a:xfrm>
        <a:custGeom>
          <a:avLst/>
          <a:gdLst/>
          <a:ahLst/>
          <a:cxnLst/>
          <a:rect l="0" t="0" r="0" b="0"/>
          <a:pathLst>
            <a:path>
              <a:moveTo>
                <a:pt x="478210" y="452634"/>
              </a:moveTo>
              <a:arcTo wR="1588802" hR="1588802" stAng="13539132" swAng="1503472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112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7FD6-2047-44B5-9B1A-57909D0B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7B2E-B75B-4817-825B-27286D63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F75D-F957-4B2B-BA70-D2B98FB2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EE1A-35B0-4C7D-BFBF-06B6FDBB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0016-3A3F-460D-B645-477FDB82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6504-0782-4A72-80E0-060F7612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DDED-1835-4608-9296-E404ED8E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D040-F16F-4561-AC93-98F5F5D4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AE1F-E781-4911-BBEA-99A36D16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DFF0-1CFF-488B-9871-A3CC6D36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5E711-EB74-4E9B-8F47-987E8BE2B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D8CD5-51A7-47D7-90FC-BB186435C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CFA0-323F-4FA7-9333-AE7BA4E0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37FA-9C31-4B70-B7F4-5C0CDA83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A622-42D4-4D26-A94E-E49D37E1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7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1596540"/>
            <a:ext cx="10994760" cy="1527050"/>
          </a:xfrm>
          <a:effectLst>
            <a:outerShdw blurRad="38100" dist="38100" dir="3600000" algn="ctr" rotWithShape="0">
              <a:srgbClr val="5C2E00">
                <a:alpha val="89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3276295"/>
            <a:ext cx="10994760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6C0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38100" dist="38100" dir="3600000" algn="ctr" rotWithShape="0">
              <a:srgbClr val="5C2E00">
                <a:alpha val="80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rgbClr val="6C0A00"/>
                </a:solidFill>
              </a:defRPr>
            </a:lvl1pPr>
            <a:lvl2pPr>
              <a:defRPr>
                <a:solidFill>
                  <a:srgbClr val="6C0A00"/>
                </a:solidFill>
              </a:defRPr>
            </a:lvl2pPr>
            <a:lvl3pPr>
              <a:defRPr>
                <a:solidFill>
                  <a:srgbClr val="6C0A00"/>
                </a:solidFill>
              </a:defRPr>
            </a:lvl3pPr>
            <a:lvl4pPr>
              <a:defRPr>
                <a:solidFill>
                  <a:srgbClr val="6C0A00"/>
                </a:solidFill>
              </a:defRPr>
            </a:lvl4pPr>
            <a:lvl5pPr>
              <a:defRPr>
                <a:solidFill>
                  <a:srgbClr val="6C0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9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5" y="527605"/>
            <a:ext cx="8755085" cy="763525"/>
          </a:xfrm>
          <a:effectLst>
            <a:outerShdw blurRad="38100" dist="38100" dir="3600000" algn="ctr" rotWithShape="0">
              <a:srgbClr val="5C2E00">
                <a:alpha val="79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291131"/>
            <a:ext cx="8755085" cy="4428445"/>
          </a:xfrm>
        </p:spPr>
        <p:txBody>
          <a:bodyPr/>
          <a:lstStyle>
            <a:lvl1pPr>
              <a:defRPr sz="2800">
                <a:solidFill>
                  <a:srgbClr val="6C0A00"/>
                </a:solidFill>
              </a:defRPr>
            </a:lvl1pPr>
            <a:lvl2pPr>
              <a:defRPr>
                <a:solidFill>
                  <a:srgbClr val="6C0A00"/>
                </a:solidFill>
              </a:defRPr>
            </a:lvl2pPr>
            <a:lvl3pPr>
              <a:defRPr>
                <a:solidFill>
                  <a:srgbClr val="6C0A00"/>
                </a:solidFill>
              </a:defRPr>
            </a:lvl3pPr>
            <a:lvl4pPr>
              <a:defRPr>
                <a:solidFill>
                  <a:srgbClr val="6C0A00"/>
                </a:solidFill>
              </a:defRPr>
            </a:lvl4pPr>
            <a:lvl5pPr>
              <a:defRPr>
                <a:solidFill>
                  <a:srgbClr val="6C0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38100" dist="38100" dir="3600000" algn="ctr" rotWithShape="0">
              <a:srgbClr val="5C2E00">
                <a:alpha val="81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35612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C0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65475"/>
            <a:ext cx="5386917" cy="3035058"/>
          </a:xfrm>
        </p:spPr>
        <p:txBody>
          <a:bodyPr/>
          <a:lstStyle>
            <a:lvl1pPr>
              <a:defRPr sz="2400">
                <a:solidFill>
                  <a:srgbClr val="6C0A00"/>
                </a:solidFill>
              </a:defRPr>
            </a:lvl1pPr>
            <a:lvl2pPr>
              <a:defRPr sz="2000">
                <a:solidFill>
                  <a:srgbClr val="6C0A00"/>
                </a:solidFill>
              </a:defRPr>
            </a:lvl2pPr>
            <a:lvl3pPr>
              <a:defRPr sz="1800">
                <a:solidFill>
                  <a:srgbClr val="6C0A00"/>
                </a:solidFill>
              </a:defRPr>
            </a:lvl3pPr>
            <a:lvl4pPr>
              <a:defRPr sz="1600">
                <a:solidFill>
                  <a:srgbClr val="6C0A00"/>
                </a:solidFill>
              </a:defRPr>
            </a:lvl4pPr>
            <a:lvl5pPr>
              <a:defRPr sz="1600">
                <a:solidFill>
                  <a:srgbClr val="D68B1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35612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C0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65475"/>
            <a:ext cx="5389033" cy="3035058"/>
          </a:xfrm>
        </p:spPr>
        <p:txBody>
          <a:bodyPr/>
          <a:lstStyle>
            <a:lvl1pPr>
              <a:defRPr sz="2400">
                <a:solidFill>
                  <a:srgbClr val="6C0A00"/>
                </a:solidFill>
              </a:defRPr>
            </a:lvl1pPr>
            <a:lvl2pPr>
              <a:defRPr sz="2000">
                <a:solidFill>
                  <a:srgbClr val="6C0A00"/>
                </a:solidFill>
              </a:defRPr>
            </a:lvl2pPr>
            <a:lvl3pPr>
              <a:defRPr sz="1800">
                <a:solidFill>
                  <a:srgbClr val="6C0A00"/>
                </a:solidFill>
              </a:defRPr>
            </a:lvl3pPr>
            <a:lvl4pPr>
              <a:defRPr sz="1600">
                <a:solidFill>
                  <a:srgbClr val="6C0A00"/>
                </a:solidFill>
              </a:defRPr>
            </a:lvl4pPr>
            <a:lvl5pPr>
              <a:defRPr sz="1600">
                <a:solidFill>
                  <a:srgbClr val="6C0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4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32E2-D8C4-4325-AB90-06D854C7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48D-9C7C-4AED-935C-02BF2B06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DE8D-6970-41C1-9975-E4A4FCA4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8E22-4C17-46F5-86F9-77935E07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A6C6-9468-4A23-A990-D51DE229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2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8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8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AFE9-6E30-4235-A8CD-2B0D174C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FC82-2675-475D-A8EB-577BDD01E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1FBB-3018-4A7C-B07D-2DDABDD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5C4B-702C-4A46-AE62-4064BCFD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F5F8-3C65-422A-9135-E223E7A6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CF3BB-8978-4408-B3D5-227E5F6D24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22058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1339-5EE6-468F-A561-FD14907F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8C72-7B69-4F24-818F-B515B666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CFDC-BB1D-4E19-A59E-6B7DC640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BA54-93A7-4853-8E09-E70D68DC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FD2B-A453-49F3-8FAE-A8C8E5D4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8748A-4FB2-4DCA-B2D8-BA99AC43405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60093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D9D2-214D-45A2-99E7-88D43CBD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480F-9A8F-4CB6-8427-B95F85E0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8AE3-B378-4987-AD25-212AB2FC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9082-9E11-4632-B219-DCB90737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CD2E-5B0A-4830-B837-AE69D2E3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94414-7810-4A22-89B5-09B595D349A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42437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450-5DA1-4817-8A06-FDF33640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70A3-24E2-4236-9002-2769EF634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25972-9CC0-45A3-9FEB-F3F6894BD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BE983-A249-4853-9323-D07264E9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54BC-A3C2-462B-BC7B-BA32EE55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1874-76C4-4803-AEF9-86A29D90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74721-AFE6-45EA-B7D4-7583825B06F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18453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9692-31D8-456F-9690-EC84AD7A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E58C-5C82-44EE-AEEA-27F690C0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3E229-0E6D-4CF6-ABD6-1970FA41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0AF3-5CD7-4777-AE65-38622AD7F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DE568-CDB4-45ED-A328-1EA18D59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A0897-6021-40F1-B16C-3226BD9B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C540-F733-482D-9363-3D6D3744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189F6-2A84-4C63-BD5B-B38DA851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9E607-BEB1-4175-8BFC-87FA9F91D82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8941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2D73-5E93-4623-B8EE-6485DEF1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AE779-3113-439F-8C6A-3B3C1BE1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EAFBB-CFE0-4A00-B5F0-C8041998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15F2A-C833-498E-84FC-7D5F6F5A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79EBE-6880-43F6-B6CC-7F6EA46FE99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8441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7B5D-4DB8-4C0F-886B-8236C9B8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FDD60-6C0A-4194-BC7A-99CFD621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A39B-0C87-4B43-A713-A7F3621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EA13-2B6F-4C60-8979-9491A972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0CEE-0E7F-435E-8EBA-B8AC3895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EC2F-B9C4-4157-BF6F-3E05B44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7C39-6371-4CD7-8BCF-EF896E04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168A-AE24-4AC9-9890-275C24D5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7D9CA-9A46-46A6-9005-DFD784025AE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25196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C7BA-42BD-4C25-B52E-182DD47B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97FF-1B50-447B-A87F-31141A11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841C-FFD1-4134-9C2C-04066057D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3A2CD-5DA5-4454-9BC7-067C6A1D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0BCC8-79D9-4097-BB1D-03EB315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235E3-DC54-4977-B8C8-96FFE0E3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04D5-77FA-4EE7-BB8A-C760AFF84B4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25898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B325-482E-4D2F-9EE7-4A1283C8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3798-000D-4D9C-B651-BE5F3C31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B5BC-D7AB-4D08-A0EB-9F3E91B1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F6F6-0EE7-4753-903D-FAAB1BC9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FDCAA-EFF3-41A8-94E2-BD2A1DA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1452-D70E-4811-BD6E-A2D2A785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A3669-D56A-493B-B35D-9A52E510165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09280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3112-4B37-4C28-AECA-7D97C373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44470-CA59-4888-B896-E1F15778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0EBE-6273-4653-B395-943B4A3E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2B28-4E87-4DF0-BC01-0CFCB883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1031-EF18-42C3-AF5C-7AE34B1A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E296-FE1F-4ECB-89F5-C5967BC2CCB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37181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50210-34D1-4B01-8681-04E682E4D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5E2E0-2133-4E6E-B143-753FF8A1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9E45-19B1-4F64-81AC-6DCB921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4CC9-8DC4-4DA2-A894-18070DB2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D0DA-5F27-4B34-BEF9-2B174A69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6483C-D813-4A8C-8978-0679E69A49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646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C137-6F55-41C5-916F-ED07703D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4EC6-2D79-4AB3-B683-7CA1DF082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6EE73-2D03-42DB-B99F-EA5B4807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FEF2-F8D8-42D2-9DEF-0A5FFFE2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7C940-4121-4983-8C95-BE7960B7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73F3-78D9-4CA7-B7ED-3BC5295A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3F7-485A-47CB-8407-72E46D15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AA7D-9684-415F-B9D2-4FCD06DA1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46539-6DB2-4329-A578-CA9337785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8C2E0-09F0-4925-B02F-1724B1927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DE85-6DEA-4B47-9638-8F8ABBC31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9F170-66F8-47F4-A00C-C38CF13B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B77E-B1BE-49A1-9606-4BE3DA72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0F39A-B2A2-4A0E-AF35-6EA2ABB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07A8-E165-4C5C-8623-A70A0EA0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E46EE-4C4E-45E7-AC11-25C7FD3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2EC64-17D3-4B7F-8FF0-2B1A33FE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A5A01-6CB3-4A19-A122-3CCD93BE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2BEF0-4531-40B8-A86A-B7133834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80735-D2F8-4180-9AD7-E68DC3FE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D4CE7-1BF6-4601-9686-89BBE917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32F5-C760-47C5-B038-579B5613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C522-77E7-45D8-BC16-EA06CF39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7FE6-AF2B-4F13-AD36-7365A1662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D9AF0-E55D-4059-8779-1BB00897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E62E3-5654-49C4-B12F-DFF177D2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8F52-E1B1-4BF6-A7D6-ECABC3B1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15EA-4DAD-4728-B706-7A8E3BAF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F0AD3-2945-488A-9011-08457114A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6D6F2-E449-4026-B57D-8A9330E6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592BB-7E49-4E61-AE9B-9C8C8FDD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764D4-F9DF-4B2E-9A4A-261F5C3F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BFF4-C969-4D07-894D-0B323B3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800D50-134D-4CA2-8275-2FF8E3144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9EB20D-B759-43E3-88AB-918754272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F70437-CA15-4983-B87B-CF382F67B5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CD3F036-539F-47D3-8D3B-4998FFB8FDE1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EC2200-AAF1-48CA-A9F1-8171A2D37D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02FDC6-07B0-4CD3-A229-AC39CB34E8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012B8F-6D62-4B59-BDA6-55F3C2B7C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CC6C15-F3B7-446A-9A3B-BED5F5BDC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6924DC-9407-4F0A-9D15-EFB6AB5B6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649947-91BF-4129-AB5F-A38E767F0A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A6E422-6E91-463C-A3ED-FF9F1B1E5B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241EED-D935-4EC5-858C-5130D3D783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65BA77-5106-440F-B519-A55EF840F4D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477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nut-chart-using-matplotlib-in-pyth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sv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B15A3-2A6F-47D6-975B-936C240C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42" y="3221305"/>
            <a:ext cx="9144000" cy="36198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r>
              <a:rPr lang="en-US" sz="3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Bhagyasree (TL)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Naga Tejaswini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Yashas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Umamahesh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Pranav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8CE74-447B-43F5-A9AA-DCA384903A50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3173C-9AC7-4794-BF3C-4389C45D90F0}"/>
              </a:ext>
            </a:extLst>
          </p:cNvPr>
          <p:cNvSpPr txBox="1"/>
          <p:nvPr/>
        </p:nvSpPr>
        <p:spPr>
          <a:xfrm>
            <a:off x="2849879" y="106958"/>
            <a:ext cx="609834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5</a:t>
            </a:r>
            <a:b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70475-A523-4B65-BE0B-1947D2C1D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3" y="106958"/>
            <a:ext cx="3011212" cy="78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2EC64-A4D8-4982-94D6-A4913ACDF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8" b="89643" l="2373" r="98814">
                        <a14:foregroundMark x1="35424" y1="55178" x2="35424" y2="55178"/>
                        <a14:foregroundMark x1="12881" y1="50764" x2="12881" y2="50764"/>
                        <a14:foregroundMark x1="98814" y1="62479" x2="98814" y2="62479"/>
                        <a14:foregroundMark x1="62881" y1="47199" x2="62881" y2="47199"/>
                        <a14:foregroundMark x1="55424" y1="75891" x2="55424" y2="75891"/>
                        <a14:foregroundMark x1="61525" y1="75891" x2="61525" y2="75891"/>
                        <a14:foregroundMark x1="79831" y1="75212" x2="79831" y2="75212"/>
                        <a14:foregroundMark x1="5424" y1="50764" x2="5424" y2="50764"/>
                        <a14:foregroundMark x1="42712" y1="55178" x2="42712" y2="55178"/>
                        <a14:foregroundMark x1="2373" y1="72835" x2="2373" y2="72835"/>
                        <a14:foregroundMark x1="73729" y1="75212" x2="73729" y2="75212"/>
                        <a14:foregroundMark x1="73729" y1="75212" x2="73729" y2="75212"/>
                        <a14:foregroundMark x1="66441" y1="75212" x2="66441" y2="75212"/>
                        <a14:foregroundMark x1="75593" y1="75212" x2="75593" y2="75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4" y="2737572"/>
            <a:ext cx="4650377" cy="46424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251399-CB4F-4F33-BF6A-A68A3B0501E9}"/>
              </a:ext>
            </a:extLst>
          </p:cNvPr>
          <p:cNvSpPr/>
          <p:nvPr/>
        </p:nvSpPr>
        <p:spPr>
          <a:xfrm>
            <a:off x="587642" y="1781458"/>
            <a:ext cx="103565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 on Quality of WINE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353238-8F70-473B-B35A-8F316C5AE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97" b="94014" l="7000" r="91000">
                        <a14:foregroundMark x1="37667" y1="16725" x2="37667" y2="16725"/>
                        <a14:foregroundMark x1="87333" y1="17077" x2="87333" y2="17077"/>
                        <a14:foregroundMark x1="80000" y1="15141" x2="80000" y2="15141"/>
                        <a14:foregroundMark x1="44667" y1="19542" x2="44667" y2="19542"/>
                        <a14:foregroundMark x1="55333" y1="28169" x2="55333" y2="28169"/>
                        <a14:foregroundMark x1="31000" y1="15141" x2="31000" y2="15141"/>
                        <a14:foregroundMark x1="58333" y1="6866" x2="58333" y2="6866"/>
                        <a14:foregroundMark x1="77667" y1="8803" x2="77667" y2="8803"/>
                        <a14:foregroundMark x1="91333" y1="8803" x2="91333" y2="8803"/>
                        <a14:foregroundMark x1="86667" y1="7570" x2="91333" y2="20246"/>
                        <a14:foregroundMark x1="91333" y1="20246" x2="86667" y2="30986"/>
                        <a14:foregroundMark x1="86667" y1="30986" x2="77667" y2="38732"/>
                        <a14:foregroundMark x1="77667" y1="38732" x2="63333" y2="42958"/>
                        <a14:foregroundMark x1="75333" y1="6338" x2="80000" y2="16549"/>
                        <a14:foregroundMark x1="80000" y1="16549" x2="75333" y2="32746"/>
                        <a14:foregroundMark x1="75333" y1="32746" x2="66667" y2="37852"/>
                        <a14:foregroundMark x1="67000" y1="4049" x2="67000" y2="4049"/>
                        <a14:foregroundMark x1="7333" y1="16021" x2="7333" y2="16021"/>
                        <a14:foregroundMark x1="49333" y1="94014" x2="49333" y2="94014"/>
                        <a14:foregroundMark x1="70333" y1="5282" x2="70333" y2="5282"/>
                        <a14:foregroundMark x1="74000" y1="4049" x2="74000" y2="4049"/>
                        <a14:foregroundMark x1="68333" y1="4049" x2="68333" y2="4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67447" y="4023500"/>
            <a:ext cx="258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6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AB760F-EE00-8053-2846-8D1C0CEC3A23}"/>
              </a:ext>
            </a:extLst>
          </p:cNvPr>
          <p:cNvSpPr/>
          <p:nvPr/>
        </p:nvSpPr>
        <p:spPr>
          <a:xfrm>
            <a:off x="1365068" y="518051"/>
            <a:ext cx="97690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Alcohol  V/S  Quality: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93D0E-C1AE-4A7A-BF6C-21A5149D42DD}"/>
              </a:ext>
            </a:extLst>
          </p:cNvPr>
          <p:cNvSpPr txBox="1"/>
          <p:nvPr/>
        </p:nvSpPr>
        <p:spPr>
          <a:xfrm>
            <a:off x="6747164" y="1898073"/>
            <a:ext cx="50969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For the high quality wine , alcohol content should be 10.4 – 10.7.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618" y="1634836"/>
            <a:ext cx="5971309" cy="471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424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A8B46-9770-FE3D-71D2-4CFFAE10F911}"/>
              </a:ext>
            </a:extLst>
          </p:cNvPr>
          <p:cNvSpPr/>
          <p:nvPr/>
        </p:nvSpPr>
        <p:spPr>
          <a:xfrm>
            <a:off x="600368" y="530722"/>
            <a:ext cx="10533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Does pH affect the quality of wine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61726-9B23-6288-2A7A-86449B6097AE}"/>
              </a:ext>
            </a:extLst>
          </p:cNvPr>
          <p:cNvSpPr txBox="1"/>
          <p:nvPr/>
        </p:nvSpPr>
        <p:spPr>
          <a:xfrm>
            <a:off x="7668883" y="2119745"/>
            <a:ext cx="34651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range of pH value is almost similar to the wine with quality of 4,5,6,7.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wine with quality 8 lies pH lie in the range of 3.15 – 3.3.</a:t>
            </a:r>
            <a:endParaRPr lang="en-GB" sz="4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126" y="1828800"/>
            <a:ext cx="6414655" cy="45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959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143DD8F-A1EC-33CF-DF41-413D9737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3" y="2228916"/>
            <a:ext cx="7643003" cy="43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B296AD-3B4A-C79B-17C6-6B3D446554E3}"/>
              </a:ext>
            </a:extLst>
          </p:cNvPr>
          <p:cNvSpPr/>
          <p:nvPr/>
        </p:nvSpPr>
        <p:spPr>
          <a:xfrm>
            <a:off x="884593" y="520005"/>
            <a:ext cx="1042463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Is Certain type </a:t>
            </a:r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of wine (red/white)</a:t>
            </a:r>
          </a:p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associated with higher quality </a:t>
            </a:r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C103C-FCAA-A205-A069-17F60C9F98C6}"/>
              </a:ext>
            </a:extLst>
          </p:cNvPr>
          <p:cNvSpPr/>
          <p:nvPr/>
        </p:nvSpPr>
        <p:spPr>
          <a:xfrm>
            <a:off x="8169214" y="3528204"/>
            <a:ext cx="3545458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r>
              <a:rPr lang="en-US" sz="2400" cap="none" spc="0" dirty="0">
                <a:ln/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cap="none" spc="0" dirty="0">
                <a:ln/>
                <a:effectLst/>
                <a:latin typeface="Times New Roman" pitchFamily="18" charset="0"/>
                <a:cs typeface="Times New Roman" pitchFamily="18" charset="0"/>
              </a:rPr>
              <a:t>White wine is having</a:t>
            </a:r>
          </a:p>
          <a:p>
            <a:r>
              <a:rPr lang="en-US" sz="2400" cap="none" spc="0" dirty="0">
                <a:ln/>
                <a:effectLst/>
                <a:latin typeface="Times New Roman" pitchFamily="18" charset="0"/>
                <a:cs typeface="Times New Roman" pitchFamily="18" charset="0"/>
              </a:rPr>
              <a:t> more quality as comparing to Red Wine.</a:t>
            </a:r>
          </a:p>
          <a:p>
            <a:pPr algn="ctr"/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406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E5304-D4EC-1F32-B478-D4691A2992BC}"/>
              </a:ext>
            </a:extLst>
          </p:cNvPr>
          <p:cNvSpPr/>
          <p:nvPr/>
        </p:nvSpPr>
        <p:spPr>
          <a:xfrm>
            <a:off x="2445000" y="263236"/>
            <a:ext cx="730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77411"/>
              </p:ext>
            </p:extLst>
          </p:nvPr>
        </p:nvGraphicFramePr>
        <p:xfrm>
          <a:off x="1664897" y="1371600"/>
          <a:ext cx="6713891" cy="51620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Fixed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6.76 – 7.22 gram/litre.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0.24 – 0.31 gram/litre.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2.0 – 4.3 gram/litre.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</a:t>
                      </a:r>
                      <a:r>
                        <a:rPr lang="en-US" baseline="0" dirty="0"/>
                        <a:t>   </a:t>
                      </a:r>
                      <a:r>
                        <a:rPr lang="en-US" dirty="0"/>
                        <a:t>  3.15</a:t>
                      </a:r>
                      <a:r>
                        <a:rPr lang="en-US" baseline="0" dirty="0"/>
                        <a:t> – 3.33.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Chlorides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0.030 -- 0.038 gram/litre.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0.41 -- 0.57 gram/litre.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0.9905 -- 0.9915 gram/milliliter.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/>
                        <a:t>          </a:t>
                      </a:r>
                      <a:r>
                        <a:rPr lang="en-US" dirty="0"/>
                        <a:t>      10.4 – 10.7 percentage/volume.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r>
                        <a:rPr lang="en-US" dirty="0"/>
                        <a:t>Free sulfur</a:t>
                      </a:r>
                      <a:r>
                        <a:rPr lang="en-US" baseline="0" dirty="0"/>
                        <a:t> dioxide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28 -- 33.5 milligram/litre.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0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E5304-D4EC-1F32-B478-D4691A2992BC}"/>
              </a:ext>
            </a:extLst>
          </p:cNvPr>
          <p:cNvSpPr/>
          <p:nvPr/>
        </p:nvSpPr>
        <p:spPr>
          <a:xfrm>
            <a:off x="2445000" y="595745"/>
            <a:ext cx="730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Times New Roman" pitchFamily="18" charset="0"/>
                <a:cs typeface="Times New Roman" pitchFamily="18" charset="0"/>
              </a:rPr>
              <a:t>Data Driven Insights: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DFF4A-0FA8-1C8D-A9C7-9B0F2BD2B2A9}"/>
              </a:ext>
            </a:extLst>
          </p:cNvPr>
          <p:cNvSpPr txBox="1"/>
          <p:nvPr/>
        </p:nvSpPr>
        <p:spPr>
          <a:xfrm>
            <a:off x="1500997" y="1854679"/>
            <a:ext cx="91785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Normal quality of wine occupies more data     (range - 5 to 7)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According to data , the higher quality of wine has more acidic[pH=3.15 – 3.3]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White wine has more quality </a:t>
            </a:r>
            <a:r>
              <a:rPr lang="en-IN" sz="3200"/>
              <a:t>than red </a:t>
            </a:r>
            <a:r>
              <a:rPr lang="en-IN" sz="3200" dirty="0"/>
              <a:t>wine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Quality of wine depends on alcohol, pH.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8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2A19-0166-4ECC-9A9A-74475783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85455"/>
            <a:ext cx="10972800" cy="4746404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https://www.quora.com/Why-do-some-wines-taste-bitter-or-sour-while-others-taste-sweet-and-nice#:~:text=Wines%20can%20taste%20bitter%20or,in%20the%20wine%20after%20fermentation.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https://www.geeksforgeeks.org/donut-chart-using-matplotlib-in-python/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https://matplotlib.org/stable/gallery/pie_and_polar_charts/pie_and_donut_labels.html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AE882B-553C-B67A-E280-084F3ABCAC00}"/>
              </a:ext>
            </a:extLst>
          </p:cNvPr>
          <p:cNvSpPr/>
          <p:nvPr/>
        </p:nvSpPr>
        <p:spPr>
          <a:xfrm>
            <a:off x="3373061" y="342973"/>
            <a:ext cx="401635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47403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oubleshooting MySQL Crashes Webinar: Q&amp;A">
            <a:extLst>
              <a:ext uri="{FF2B5EF4-FFF2-40B4-BE49-F238E27FC236}">
                <a16:creationId xmlns:a16="http://schemas.microsoft.com/office/drawing/2014/main" id="{5A3017FE-D941-44DC-B647-8B71211A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67895" l="932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45" y="1632723"/>
            <a:ext cx="7855526" cy="4415828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0C13F51-185F-41D4-9A86-EDB865609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730136" cy="68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240" y="6552164"/>
            <a:ext cx="10994760" cy="34886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C000"/>
                </a:solidFill>
                <a:highlight>
                  <a:srgbClr val="FF0000"/>
                </a:highlight>
              </a:rPr>
              <a:t>Cheers!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B8344-4CE4-4BD4-B0B3-176BD0778F75}"/>
              </a:ext>
            </a:extLst>
          </p:cNvPr>
          <p:cNvSpPr/>
          <p:nvPr/>
        </p:nvSpPr>
        <p:spPr>
          <a:xfrm>
            <a:off x="6533503" y="348861"/>
            <a:ext cx="526348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CFD8EE8-C37B-4A7B-B1E8-FD6369B71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1EF4D-2DA3-E03C-3594-A1777120B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8" b="89643" l="2373" r="98814">
                        <a14:foregroundMark x1="35424" y1="55178" x2="35424" y2="55178"/>
                        <a14:foregroundMark x1="12881" y1="50764" x2="12881" y2="50764"/>
                        <a14:foregroundMark x1="98814" y1="62479" x2="98814" y2="62479"/>
                        <a14:foregroundMark x1="62881" y1="47199" x2="62881" y2="47199"/>
                        <a14:foregroundMark x1="55424" y1="75891" x2="55424" y2="75891"/>
                        <a14:foregroundMark x1="61525" y1="75891" x2="61525" y2="75891"/>
                        <a14:foregroundMark x1="79831" y1="75212" x2="79831" y2="75212"/>
                        <a14:foregroundMark x1="5424" y1="50764" x2="5424" y2="50764"/>
                        <a14:foregroundMark x1="42712" y1="55178" x2="42712" y2="55178"/>
                        <a14:foregroundMark x1="2373" y1="72835" x2="2373" y2="72835"/>
                        <a14:foregroundMark x1="73729" y1="75212" x2="73729" y2="75212"/>
                        <a14:foregroundMark x1="73729" y1="75212" x2="73729" y2="75212"/>
                        <a14:foregroundMark x1="66441" y1="75212" x2="66441" y2="75212"/>
                        <a14:foregroundMark x1="75593" y1="75212" x2="75593" y2="75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10" y="2466316"/>
            <a:ext cx="4650377" cy="46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427A1C-93F4-4CF7-0283-ECCBC43F4F95}"/>
              </a:ext>
            </a:extLst>
          </p:cNvPr>
          <p:cNvSpPr/>
          <p:nvPr/>
        </p:nvSpPr>
        <p:spPr>
          <a:xfrm>
            <a:off x="1884217" y="384473"/>
            <a:ext cx="81049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Wine Making Process :</a:t>
            </a:r>
            <a:endParaRPr lang="en-U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9A3C9-2763-0E98-433F-7585366FE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68" y="1256292"/>
            <a:ext cx="8948826" cy="5613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87E362-BE84-3A7C-4492-CF82E994B33E}"/>
              </a:ext>
            </a:extLst>
          </p:cNvPr>
          <p:cNvSpPr txBox="1"/>
          <p:nvPr/>
        </p:nvSpPr>
        <p:spPr>
          <a:xfrm>
            <a:off x="5338482" y="6275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(Maturation)</a:t>
            </a:r>
          </a:p>
        </p:txBody>
      </p:sp>
    </p:spTree>
    <p:extLst>
      <p:ext uri="{BB962C8B-B14F-4D97-AF65-F5344CB8AC3E}">
        <p14:creationId xmlns:p14="http://schemas.microsoft.com/office/powerpoint/2010/main" val="6636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A85158-9EDC-441F-B9E3-356B5F0E5376}"/>
              </a:ext>
            </a:extLst>
          </p:cNvPr>
          <p:cNvSpPr/>
          <p:nvPr/>
        </p:nvSpPr>
        <p:spPr>
          <a:xfrm>
            <a:off x="775855" y="637308"/>
            <a:ext cx="107788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What Makes a Quality wine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A6454-0939-4257-553C-114A0237750A}"/>
              </a:ext>
            </a:extLst>
          </p:cNvPr>
          <p:cNvSpPr txBox="1"/>
          <p:nvPr/>
        </p:nvSpPr>
        <p:spPr>
          <a:xfrm>
            <a:off x="942975" y="1690255"/>
            <a:ext cx="95587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3D3D3D"/>
                </a:solidFill>
                <a:effectLst/>
                <a:latin typeface="Times New Roman" pitchFamily="18" charset="0"/>
                <a:cs typeface="Times New Roman" pitchFamily="18" charset="0"/>
              </a:rPr>
              <a:t>Many conditions favor  in quality wine :</a:t>
            </a:r>
            <a:r>
              <a:rPr lang="en-US" sz="3200" b="1" dirty="0">
                <a:solidFill>
                  <a:srgbClr val="3D3D3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i="0" dirty="0">
              <a:solidFill>
                <a:srgbClr val="3D3D3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Types of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grapes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used (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condition of environment (ex :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Weather 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Level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sweet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fruitness (of grapes) match up to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acidity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0" i="0" dirty="0">
                <a:effectLst/>
                <a:latin typeface="Times New Roman" pitchFamily="18" charset="0"/>
                <a:cs typeface="Times New Roman" pitchFamily="18" charset="0"/>
              </a:rPr>
              <a:t>mount of 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Alcohol</a:t>
            </a:r>
            <a:r>
              <a:rPr lang="en-US" sz="2400" b="0" i="0" dirty="0">
                <a:effectLst/>
                <a:latin typeface="Times New Roman" pitchFamily="18" charset="0"/>
                <a:cs typeface="Times New Roman" pitchFamily="18" charset="0"/>
              </a:rPr>
              <a:t> (the heat you feel at the back of your throat after sipping)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0" u="sng" dirty="0">
                <a:effectLst/>
                <a:latin typeface="Times New Roman" pitchFamily="18" charset="0"/>
                <a:cs typeface="Times New Roman" pitchFamily="18" charset="0"/>
              </a:rPr>
              <a:t>oak</a:t>
            </a:r>
            <a:r>
              <a:rPr lang="en-US" sz="2400" b="0" i="0" dirty="0">
                <a:effectLst/>
                <a:latin typeface="Times New Roman" pitchFamily="18" charset="0"/>
                <a:cs typeface="Times New Roman" pitchFamily="18" charset="0"/>
              </a:rPr>
              <a:t> (It adds flavour compounds, such as aromas of vanilla, clove, smoke and coconut by  using oak wood barrels.)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0" dirty="0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i="0" u="sng" dirty="0">
                <a:effectLst/>
                <a:latin typeface="Times New Roman" pitchFamily="18" charset="0"/>
                <a:cs typeface="Times New Roman" pitchFamily="18" charset="0"/>
              </a:rPr>
              <a:t>annins</a:t>
            </a:r>
            <a:r>
              <a:rPr lang="en-US" sz="2400" b="0" i="0" dirty="0">
                <a:effectLst/>
                <a:latin typeface="Times New Roman" pitchFamily="18" charset="0"/>
                <a:cs typeface="Times New Roman" pitchFamily="18" charset="0"/>
              </a:rPr>
              <a:t> (Tannin acid - which dries out your mouth making you thirsty for more).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Fermentation …</a:t>
            </a:r>
          </a:p>
          <a:p>
            <a:endParaRPr lang="en-US" b="0" i="0" dirty="0">
              <a:solidFill>
                <a:srgbClr val="3D3D3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3D3D3D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0" i="0" dirty="0">
              <a:solidFill>
                <a:srgbClr val="3D3D3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3D3D3D"/>
              </a:solidFill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endParaRPr lang="en-US" b="0" i="0" dirty="0">
              <a:solidFill>
                <a:srgbClr val="3D3D3D"/>
              </a:solidFill>
              <a:effectLst/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endParaRPr lang="en-US" dirty="0">
              <a:solidFill>
                <a:srgbClr val="3D3D3D"/>
              </a:solidFill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endParaRPr lang="en-US" b="0" i="0" dirty="0">
              <a:solidFill>
                <a:srgbClr val="3D3D3D"/>
              </a:solidFill>
              <a:effectLst/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353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499135-C95D-4B05-9F99-83D22CF48E42}"/>
              </a:ext>
            </a:extLst>
          </p:cNvPr>
          <p:cNvSpPr/>
          <p:nvPr/>
        </p:nvSpPr>
        <p:spPr>
          <a:xfrm>
            <a:off x="310551" y="344971"/>
            <a:ext cx="752287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Agenda:</a:t>
            </a:r>
          </a:p>
          <a:p>
            <a:pPr algn="ctr"/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F4D02-3D57-4179-9E7E-E74C8EEAA2C3}"/>
              </a:ext>
            </a:extLst>
          </p:cNvPr>
          <p:cNvSpPr txBox="1"/>
          <p:nvPr/>
        </p:nvSpPr>
        <p:spPr>
          <a:xfrm>
            <a:off x="803246" y="1894118"/>
            <a:ext cx="7230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 Used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EDA Life Cycle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Driven Insights 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1FA568-87A3-4E54-8AEC-0091AA6F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36" b="89593" l="293" r="89443">
                        <a14:foregroundMark x1="3519" y1="4525" x2="8798" y2="14027"/>
                        <a14:foregroundMark x1="8798" y1="14027" x2="4985" y2="16968"/>
                        <a14:foregroundMark x1="587" y1="7692" x2="11437" y2="4751"/>
                        <a14:foregroundMark x1="11437" y1="4751" x2="36070" y2="8145"/>
                        <a14:foregroundMark x1="49267" y1="68100" x2="49853" y2="90045"/>
                        <a14:foregroundMark x1="39003" y1="87104" x2="46041" y2="85294"/>
                        <a14:foregroundMark x1="52493" y1="86199" x2="57185" y2="87557"/>
                        <a14:foregroundMark x1="51906" y1="83710" x2="60411" y2="87330"/>
                        <a14:foregroundMark x1="39003" y1="53394" x2="52493" y2="50905"/>
                        <a14:foregroundMark x1="52493" y1="50905" x2="59238" y2="50905"/>
                        <a14:foregroundMark x1="9971" y1="2489" x2="3226" y2="2262"/>
                        <a14:foregroundMark x1="2933" y1="3394" x2="293" y2="3394"/>
                        <a14:foregroundMark x1="12610" y1="13348" x2="4106" y2="14253"/>
                        <a14:foregroundMark x1="41349" y1="13122" x2="50440" y2="19910"/>
                        <a14:foregroundMark x1="50440" y1="19910" x2="53079" y2="28733"/>
                        <a14:foregroundMark x1="53079" y1="28733" x2="53079" y2="28733"/>
                        <a14:foregroundMark x1="50147" y1="28959" x2="48680" y2="47511"/>
                        <a14:foregroundMark x1="39003" y1="9729" x2="43695" y2="11538"/>
                        <a14:foregroundMark x1="47214" y1="53167" x2="49560" y2="635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52" y="447488"/>
            <a:ext cx="4945666" cy="64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573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2A19-0166-4ECC-9A9A-74475783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9935"/>
            <a:ext cx="10972800" cy="209288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Understanding Characteristics of wine 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. What should be the range of various chemicals for getting the best               quality of wine ?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. Visualise to depict how these combinations of various ingredients is affecting the quality of wine ?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17478B-FEC3-4F47-AAFC-503A6318E251}"/>
              </a:ext>
            </a:extLst>
          </p:cNvPr>
          <p:cNvSpPr/>
          <p:nvPr/>
        </p:nvSpPr>
        <p:spPr>
          <a:xfrm>
            <a:off x="609600" y="441091"/>
            <a:ext cx="69658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0FC42-F86A-4181-9E75-E505BC9464B0}"/>
              </a:ext>
            </a:extLst>
          </p:cNvPr>
          <p:cNvSpPr/>
          <p:nvPr/>
        </p:nvSpPr>
        <p:spPr>
          <a:xfrm>
            <a:off x="550279" y="3655542"/>
            <a:ext cx="4993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Libraries Used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E7447-83CB-4CC5-B252-8D6A7A6AFC3D}"/>
              </a:ext>
            </a:extLst>
          </p:cNvPr>
          <p:cNvSpPr txBox="1"/>
          <p:nvPr/>
        </p:nvSpPr>
        <p:spPr>
          <a:xfrm>
            <a:off x="550279" y="4258246"/>
            <a:ext cx="71366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Numpy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Matplotlib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Pyplot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Seaborn</a:t>
            </a:r>
          </a:p>
        </p:txBody>
      </p:sp>
      <p:pic>
        <p:nvPicPr>
          <p:cNvPr id="9" name="Picture 8" descr="Python Logo, symbol, meaning, history, PNG, brand">
            <a:extLst>
              <a:ext uri="{FF2B5EF4-FFF2-40B4-BE49-F238E27FC236}">
                <a16:creationId xmlns:a16="http://schemas.microsoft.com/office/drawing/2014/main" id="{2CCAB4B0-FA29-497F-89A3-73F923F8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05" y="3370561"/>
            <a:ext cx="2417295" cy="14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5B54B-D5FA-466C-B0B6-5651A0A4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7" y="3752088"/>
            <a:ext cx="2503896" cy="10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iscussion of seaborn logo · Issue #2243 · mwaskom/seaborn · GitHub">
            <a:extLst>
              <a:ext uri="{FF2B5EF4-FFF2-40B4-BE49-F238E27FC236}">
                <a16:creationId xmlns:a16="http://schemas.microsoft.com/office/drawing/2014/main" id="{54B58B18-3B68-4FE1-AD72-6B92CAF2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10" y="4764405"/>
            <a:ext cx="2360491" cy="236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atplotlib logo — Matplotlib 3.6.3 documentation">
            <a:extLst>
              <a:ext uri="{FF2B5EF4-FFF2-40B4-BE49-F238E27FC236}">
                <a16:creationId xmlns:a16="http://schemas.microsoft.com/office/drawing/2014/main" id="{5472F385-3935-4B4E-AA71-4CE07A44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68" y="5608006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119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CA6B2-92EC-437E-BF80-BC9358E74C0A}"/>
              </a:ext>
            </a:extLst>
          </p:cNvPr>
          <p:cNvSpPr/>
          <p:nvPr/>
        </p:nvSpPr>
        <p:spPr>
          <a:xfrm>
            <a:off x="12198" y="623454"/>
            <a:ext cx="717493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Life Cycle: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CE04582-35F6-4CA8-A13A-4D47FE1AF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982531"/>
              </p:ext>
            </p:extLst>
          </p:nvPr>
        </p:nvGraphicFramePr>
        <p:xfrm>
          <a:off x="5043055" y="788354"/>
          <a:ext cx="8195443" cy="385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8C663A6D-3CF6-45A8-A178-B65CD0A8A2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418014">
            <a:off x="9860350" y="844563"/>
            <a:ext cx="696622" cy="696622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59444B4A-6C97-42CA-9DA0-440FF99E6E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96754">
            <a:off x="7636334" y="757120"/>
            <a:ext cx="715102" cy="715102"/>
          </a:xfrm>
          <a:prstGeom prst="rect">
            <a:avLst/>
          </a:prstGeom>
        </p:spPr>
      </p:pic>
      <p:pic>
        <p:nvPicPr>
          <p:cNvPr id="14" name="Graphic 13" descr="Crown with solid fill">
            <a:extLst>
              <a:ext uri="{FF2B5EF4-FFF2-40B4-BE49-F238E27FC236}">
                <a16:creationId xmlns:a16="http://schemas.microsoft.com/office/drawing/2014/main" id="{633C76FD-3746-46E1-A1B7-C150D9B8C5A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41548" y="-62548"/>
            <a:ext cx="957514" cy="850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FD5E94-81FD-4FF4-A484-181DD444D9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807527"/>
            <a:ext cx="12082247" cy="20504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6BDA4AD-E97C-40EC-9F36-630E7F5CC315}"/>
              </a:ext>
            </a:extLst>
          </p:cNvPr>
          <p:cNvSpPr/>
          <p:nvPr/>
        </p:nvSpPr>
        <p:spPr>
          <a:xfrm>
            <a:off x="347369" y="2022763"/>
            <a:ext cx="53052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Data Description: 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611D7-364A-4E19-913D-5E4BAE2CABF8}"/>
              </a:ext>
            </a:extLst>
          </p:cNvPr>
          <p:cNvSpPr txBox="1"/>
          <p:nvPr/>
        </p:nvSpPr>
        <p:spPr>
          <a:xfrm>
            <a:off x="540327" y="2954988"/>
            <a:ext cx="7455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6497 DataPoints,14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Dataset contains information about wine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Wine Quality is measured on 0 to 10 scale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OBERVATION – 1177 Duplicates datapoints.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3B707B7-C4D8-F8C6-2B01-D4C6ED40D0D9}"/>
              </a:ext>
            </a:extLst>
          </p:cNvPr>
          <p:cNvSpPr/>
          <p:nvPr/>
        </p:nvSpPr>
        <p:spPr>
          <a:xfrm flipV="1">
            <a:off x="5122298" y="1530776"/>
            <a:ext cx="1640541" cy="28795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EB816EA-5BA6-746C-CD07-82679FF60A10}"/>
              </a:ext>
            </a:extLst>
          </p:cNvPr>
          <p:cNvSpPr/>
          <p:nvPr/>
        </p:nvSpPr>
        <p:spPr>
          <a:xfrm>
            <a:off x="142693" y="3234741"/>
            <a:ext cx="288347" cy="10001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0350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F2AA2-C7D7-5B2A-6F4A-391E50C9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59" y="2481830"/>
            <a:ext cx="4629578" cy="4191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25CA2A-2362-FE59-DCBA-97CFEA140FE9}"/>
              </a:ext>
            </a:extLst>
          </p:cNvPr>
          <p:cNvSpPr/>
          <p:nvPr/>
        </p:nvSpPr>
        <p:spPr>
          <a:xfrm>
            <a:off x="1682151" y="517431"/>
            <a:ext cx="957532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 – </a:t>
            </a:r>
          </a:p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Discrete Numerical</a:t>
            </a:r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Column</a:t>
            </a:r>
          </a:p>
          <a:p>
            <a:pPr algn="ctr"/>
            <a:endParaRPr lang="en-US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899929-1936-A9B1-7254-673ABAFB3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00918"/>
              </p:ext>
            </p:extLst>
          </p:nvPr>
        </p:nvGraphicFramePr>
        <p:xfrm>
          <a:off x="5365631" y="3692107"/>
          <a:ext cx="5891841" cy="119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871">
                  <a:extLst>
                    <a:ext uri="{9D8B030D-6E8A-4147-A177-3AD203B41FA5}">
                      <a16:colId xmlns:a16="http://schemas.microsoft.com/office/drawing/2014/main" val="3780405997"/>
                    </a:ext>
                  </a:extLst>
                </a:gridCol>
                <a:gridCol w="2786970">
                  <a:extLst>
                    <a:ext uri="{9D8B030D-6E8A-4147-A177-3AD203B41FA5}">
                      <a16:colId xmlns:a16="http://schemas.microsoft.com/office/drawing/2014/main" val="1046407030"/>
                    </a:ext>
                  </a:extLst>
                </a:gridCol>
              </a:tblGrid>
              <a:tr h="4372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Normal Q (5 to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03911"/>
                  </a:ext>
                </a:extLst>
              </a:tr>
              <a:tr h="39025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Excellent Q (&gt;=7)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19.94%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45287"/>
                  </a:ext>
                </a:extLst>
              </a:tr>
              <a:tr h="28525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Poor Q (&lt;=5)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36.68%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60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67F4CD-6739-059F-14D5-1D81AB9EE471}"/>
              </a:ext>
            </a:extLst>
          </p:cNvPr>
          <p:cNvSpPr/>
          <p:nvPr/>
        </p:nvSpPr>
        <p:spPr>
          <a:xfrm>
            <a:off x="5072332" y="4516582"/>
            <a:ext cx="66763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sz="4000" b="1" cap="none" spc="0" dirty="0">
              <a:ln/>
              <a:solidFill>
                <a:schemeClr val="accent4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cap="none" spc="0" dirty="0">
                <a:ln/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r>
              <a:rPr lang="en-US" sz="2000" b="1" cap="none" spc="0" dirty="0">
                <a:ln/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Normal Quality of wine </a:t>
            </a:r>
          </a:p>
          <a:p>
            <a:r>
              <a:rPr lang="en-US" sz="2000" b="1" cap="none" spc="0" dirty="0">
                <a:ln/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occupy 77% of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B019C9-8572-A055-6FD8-4CE6FA79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87708"/>
              </p:ext>
            </p:extLst>
          </p:nvPr>
        </p:nvGraphicFramePr>
        <p:xfrm>
          <a:off x="5236234" y="2130725"/>
          <a:ext cx="6607834" cy="12801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21857">
                  <a:extLst>
                    <a:ext uri="{9D8B030D-6E8A-4147-A177-3AD203B41FA5}">
                      <a16:colId xmlns:a16="http://schemas.microsoft.com/office/drawing/2014/main" val="2060275744"/>
                    </a:ext>
                  </a:extLst>
                </a:gridCol>
                <a:gridCol w="771947">
                  <a:extLst>
                    <a:ext uri="{9D8B030D-6E8A-4147-A177-3AD203B41FA5}">
                      <a16:colId xmlns:a16="http://schemas.microsoft.com/office/drawing/2014/main" val="1583715326"/>
                    </a:ext>
                  </a:extLst>
                </a:gridCol>
                <a:gridCol w="643949">
                  <a:extLst>
                    <a:ext uri="{9D8B030D-6E8A-4147-A177-3AD203B41FA5}">
                      <a16:colId xmlns:a16="http://schemas.microsoft.com/office/drawing/2014/main" val="2494813150"/>
                    </a:ext>
                  </a:extLst>
                </a:gridCol>
                <a:gridCol w="782839">
                  <a:extLst>
                    <a:ext uri="{9D8B030D-6E8A-4147-A177-3AD203B41FA5}">
                      <a16:colId xmlns:a16="http://schemas.microsoft.com/office/drawing/2014/main" val="237095236"/>
                    </a:ext>
                  </a:extLst>
                </a:gridCol>
                <a:gridCol w="770211">
                  <a:extLst>
                    <a:ext uri="{9D8B030D-6E8A-4147-A177-3AD203B41FA5}">
                      <a16:colId xmlns:a16="http://schemas.microsoft.com/office/drawing/2014/main" val="860533091"/>
                    </a:ext>
                  </a:extLst>
                </a:gridCol>
                <a:gridCol w="770212">
                  <a:extLst>
                    <a:ext uri="{9D8B030D-6E8A-4147-A177-3AD203B41FA5}">
                      <a16:colId xmlns:a16="http://schemas.microsoft.com/office/drawing/2014/main" val="3044321233"/>
                    </a:ext>
                  </a:extLst>
                </a:gridCol>
                <a:gridCol w="669201">
                  <a:extLst>
                    <a:ext uri="{9D8B030D-6E8A-4147-A177-3AD203B41FA5}">
                      <a16:colId xmlns:a16="http://schemas.microsoft.com/office/drawing/2014/main" val="4120874294"/>
                    </a:ext>
                  </a:extLst>
                </a:gridCol>
                <a:gridCol w="677618">
                  <a:extLst>
                    <a:ext uri="{9D8B030D-6E8A-4147-A177-3AD203B41FA5}">
                      <a16:colId xmlns:a16="http://schemas.microsoft.com/office/drawing/2014/main" val="3351782958"/>
                    </a:ext>
                  </a:extLst>
                </a:gridCol>
              </a:tblGrid>
              <a:tr h="233421">
                <a:tc>
                  <a:txBody>
                    <a:bodyPr/>
                    <a:lstStyle/>
                    <a:p>
                      <a:r>
                        <a:rPr lang="en-US" sz="1800" dirty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543388"/>
                  </a:ext>
                </a:extLst>
              </a:tr>
              <a:tr h="7586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Percentage</a:t>
                      </a:r>
                    </a:p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(Normalised)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0678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FBB3517-9684-BB1E-F8B8-49D289C74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08" b="89643" l="2373" r="98814">
                        <a14:foregroundMark x1="35424" y1="55178" x2="35424" y2="55178"/>
                        <a14:foregroundMark x1="12881" y1="50764" x2="12881" y2="50764"/>
                        <a14:foregroundMark x1="98814" y1="62479" x2="98814" y2="62479"/>
                        <a14:foregroundMark x1="62881" y1="47199" x2="62881" y2="47199"/>
                        <a14:foregroundMark x1="55424" y1="75891" x2="55424" y2="75891"/>
                        <a14:foregroundMark x1="61525" y1="75891" x2="61525" y2="75891"/>
                        <a14:foregroundMark x1="79831" y1="75212" x2="79831" y2="75212"/>
                        <a14:foregroundMark x1="5424" y1="50764" x2="5424" y2="50764"/>
                        <a14:foregroundMark x1="42712" y1="55178" x2="42712" y2="55178"/>
                        <a14:foregroundMark x1="2373" y1="72835" x2="2373" y2="72835"/>
                        <a14:foregroundMark x1="73729" y1="75212" x2="73729" y2="75212"/>
                        <a14:foregroundMark x1="73729" y1="75212" x2="73729" y2="75212"/>
                        <a14:foregroundMark x1="66441" y1="75212" x2="66441" y2="75212"/>
                        <a14:foregroundMark x1="75593" y1="75212" x2="75593" y2="752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86" y="4451126"/>
            <a:ext cx="2995237" cy="29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83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331A1-F20A-659F-265A-3FEA744BE20F}"/>
              </a:ext>
            </a:extLst>
          </p:cNvPr>
          <p:cNvSpPr/>
          <p:nvPr/>
        </p:nvSpPr>
        <p:spPr>
          <a:xfrm>
            <a:off x="1365068" y="308806"/>
            <a:ext cx="9193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Correlation Matrix: Heatmap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CB8F92-C229-B330-114C-5909E2E8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80225"/>
            <a:ext cx="6315075" cy="53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F3F4E-0ED8-A58F-F1A1-8A04E0AC3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16297"/>
              </p:ext>
            </p:extLst>
          </p:nvPr>
        </p:nvGraphicFramePr>
        <p:xfrm>
          <a:off x="6657975" y="1639019"/>
          <a:ext cx="5534025" cy="240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361849446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201884788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3563385546"/>
                    </a:ext>
                  </a:extLst>
                </a:gridCol>
              </a:tblGrid>
              <a:tr h="1328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Pearson correlation coeffiecient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Proportionality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28700"/>
                  </a:ext>
                </a:extLst>
              </a:tr>
              <a:tr h="5389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&gt;=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+    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 Directly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27229"/>
                  </a:ext>
                </a:extLst>
              </a:tr>
              <a:tr h="5389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&lt;=0.5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     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  <a:sym typeface="Wingdings" panose="05000000000000000000" pitchFamily="2" charset="2"/>
                        </a:rPr>
                        <a:t> Inversely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52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D8992D-4A0B-27A7-C220-9D784CC7E303}"/>
              </a:ext>
            </a:extLst>
          </p:cNvPr>
          <p:cNvSpPr txBox="1"/>
          <p:nvPr/>
        </p:nvSpPr>
        <p:spPr>
          <a:xfrm>
            <a:off x="6815138" y="3629025"/>
            <a:ext cx="5143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Quality V/S Alcohol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Moderate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20000"/>
            <a:lum/>
          </a:blip>
          <a:srcRect/>
          <a:tile tx="63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C2912-02F2-4445-B346-2BF040147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0136" cy="68594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AB760F-EE00-8053-2846-8D1C0CEC3A23}"/>
              </a:ext>
            </a:extLst>
          </p:cNvPr>
          <p:cNvSpPr/>
          <p:nvPr/>
        </p:nvSpPr>
        <p:spPr>
          <a:xfrm>
            <a:off x="1365068" y="332509"/>
            <a:ext cx="97690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The correlation in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residual _sugar and density: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073" y="2327564"/>
            <a:ext cx="8645236" cy="428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10895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2250</Template>
  <TotalTime>1229</TotalTime>
  <Words>684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Assistant</vt:lpstr>
      <vt:lpstr>Calibri</vt:lpstr>
      <vt:lpstr>Symbol</vt:lpstr>
      <vt:lpstr>Times New Roman</vt:lpstr>
      <vt:lpstr>Wingdings</vt:lpstr>
      <vt:lpstr>Diseño predeterminado</vt:lpstr>
      <vt:lpstr>Office Theme</vt:lpstr>
      <vt:lpstr>1_Diseño predeterminado</vt:lpstr>
      <vt:lpstr>PowerPoint Presentation</vt:lpstr>
      <vt:lpstr>PowerPoint Presentation</vt:lpstr>
      <vt:lpstr>PowerPoint Presentation</vt:lpstr>
      <vt:lpstr>PowerPoint Presentation</vt:lpstr>
      <vt:lpstr>Understanding Characteristics of wine : 1 . What should be the range of various chemicals for getting the best               quality of wine ? 2 . Visualise to depict how these combinations of various ingredients is affecting the quality of wine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https://www.quora.com/Why-do-some-wines-taste-bitter-or-sour-while-others-taste-sweet-and-nice#:~:text=Wines%20can%20taste%20bitter%20or,in%20the%20wine%20after%20fermentation.  https://www.geeksforgeeks.org/donut-chart-using-matplotlib-in-python/  https://matplotlib.org/stable/gallery/pie_and_polar_charts/pie_and_donut_labels.html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bhawsar</dc:creator>
  <cp:lastModifiedBy>pranav bhawsar</cp:lastModifiedBy>
  <cp:revision>61</cp:revision>
  <dcterms:created xsi:type="dcterms:W3CDTF">2023-10-15T07:48:02Z</dcterms:created>
  <dcterms:modified xsi:type="dcterms:W3CDTF">2023-10-22T14:03:33Z</dcterms:modified>
</cp:coreProperties>
</file>