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62" r:id="rId3"/>
    <p:sldId id="258" r:id="rId4"/>
    <p:sldId id="261" r:id="rId5"/>
    <p:sldId id="259" r:id="rId6"/>
  </p:sldIdLst>
  <p:sldSz cx="12192000" cy="6858000"/>
  <p:notesSz cx="6858000" cy="9144000"/>
  <p:embeddedFontLst>
    <p:embeddedFont>
      <p:font typeface="Comic Sans MS" panose="030F0702030302020204" pitchFamily="66" charset="0"/>
      <p:regular r:id="rId8"/>
      <p:bold r:id="rId9"/>
      <p:italic r:id="rId10"/>
      <p:boldItalic r:id="rId11"/>
    </p:embeddedFont>
    <p:embeddedFont>
      <p:font typeface="Lato Black" panose="020F0502020204030203" pitchFamily="34" charset="0"/>
      <p:bold r:id="rId12"/>
      <p:boldItalic r:id="rId13"/>
    </p:embeddedFont>
    <p:embeddedFont>
      <p:font typeface="Libre Baskerville" panose="02000000000000000000" pitchFamily="2" charset="0"/>
      <p:regular r:id="rId14"/>
    </p:embeddedFont>
    <p:embeddedFont>
      <p:font typeface="Segoe UI Black" panose="020B0A02040204020203" pitchFamily="34" charset="0"/>
      <p:bold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47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pranavbhawsa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Pranavbh1?tab=repositori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635" y="0"/>
            <a:ext cx="12190730" cy="6880860"/>
          </a:xfrm>
          <a:prstGeom prst="rect">
            <a:avLst/>
          </a:prstGeom>
          <a:noFill/>
          <a:ln>
            <a:noFill/>
          </a:ln>
        </p:spPr>
      </p:pic>
      <p:sp>
        <p:nvSpPr>
          <p:cNvPr id="99" name="Google Shape;99;p1"/>
          <p:cNvSpPr txBox="1"/>
          <p:nvPr/>
        </p:nvSpPr>
        <p:spPr>
          <a:xfrm>
            <a:off x="2472904" y="3717986"/>
            <a:ext cx="7246189" cy="6438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rPr>
            </a:br>
            <a:r>
              <a:rPr lang="en-US" altLang="en-IN" sz="1800" b="0" i="0" u="none" strike="noStrike" cap="none">
                <a:solidFill>
                  <a:schemeClr val="dk1"/>
                </a:solidFill>
                <a:latin typeface="Segoe UI Black" panose="020B0A02040204020203" charset="0"/>
                <a:ea typeface="Calibri" panose="020F0502020204030204"/>
                <a:cs typeface="Segoe UI Black" panose="020B0A02040204020203" charset="0"/>
                <a:sym typeface="Calibri" panose="020F0502020204030204"/>
              </a:rPr>
              <a:t>Code Refactoring and Bug Fixing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317398" y="1194069"/>
            <a:ext cx="11338574" cy="203128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cs typeface="Calibri"/>
              </a:rPr>
              <a:t>Hi there! I’m Pranav [IN1240543], </a:t>
            </a:r>
            <a:r>
              <a:rPr lang="en-IN" sz="1800" b="1">
                <a:solidFill>
                  <a:schemeClr val="dk1"/>
                </a:solidFill>
                <a:latin typeface="Calibri"/>
                <a:cs typeface="Calibri"/>
              </a:rPr>
              <a:t>a 24-year-young </a:t>
            </a:r>
            <a:r>
              <a:rPr lang="en-IN" sz="1800" b="1" dirty="0">
                <a:solidFill>
                  <a:schemeClr val="dk1"/>
                </a:solidFill>
                <a:latin typeface="Calibri"/>
                <a:cs typeface="Calibri"/>
              </a:rPr>
              <a:t>data enthusiast, pursuing Data Science Course . Sure, I might be fresh, but I'm your one-stop shop for unlocking insights from numbers.</a:t>
            </a:r>
            <a:endParaRPr lang="en-IN" sz="1800" b="1" dirty="0">
              <a:solidFill>
                <a:schemeClr val="dk1"/>
              </a:solidFill>
              <a:latin typeface="Calibri"/>
              <a:ea typeface="Calibri"/>
              <a:cs typeface="Calibri"/>
              <a:sym typeface="Calibri"/>
            </a:endParaRPr>
          </a:p>
          <a:p>
            <a:pPr marR="0" lvl="0" algn="l" rtl="0">
              <a:spcBef>
                <a:spcPts val="0"/>
              </a:spcBef>
              <a:spcAft>
                <a:spcPts val="0"/>
              </a:spcAft>
              <a:buClr>
                <a:schemeClr val="dk1"/>
              </a:buClr>
              <a:buSzPts val="1800"/>
            </a:pPr>
            <a:endParaRPr lang="en-IN" sz="1800" b="1" i="0" u="none" strike="noStrike" dirty="0">
              <a:solidFill>
                <a:schemeClr val="dk1"/>
              </a:solidFill>
              <a:effectLst/>
              <a:latin typeface="Calibri"/>
              <a:cs typeface="Calibri"/>
            </a:endParaRP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cs typeface="Calibri"/>
              </a:rPr>
              <a:t>Feel free to reach out! I'm always down to connect with you all. </a:t>
            </a:r>
            <a:r>
              <a:rPr lang="en-IN" sz="1800" b="1" dirty="0">
                <a:solidFill>
                  <a:schemeClr val="dk1"/>
                </a:solidFill>
                <a:latin typeface="Calibri"/>
                <a:cs typeface="Calibri"/>
                <a:sym typeface="Wingdings" pitchFamily="2" charset="2"/>
              </a:rPr>
              <a:t></a:t>
            </a:r>
            <a:endParaRPr lang="en-IN" sz="1800" b="1" dirty="0">
              <a:solidFill>
                <a:schemeClr val="dk1"/>
              </a:solidFill>
              <a:latin typeface="Calibri"/>
              <a:cs typeface="Calibri"/>
            </a:endParaRPr>
          </a:p>
          <a:p>
            <a:pPr marR="0" lvl="0" algn="l" rtl="0">
              <a:spcBef>
                <a:spcPts val="0"/>
              </a:spcBef>
              <a:spcAft>
                <a:spcPts val="0"/>
              </a:spcAft>
              <a:buClr>
                <a:schemeClr val="dk1"/>
              </a:buClr>
              <a:buSzPts val="1800"/>
            </a:pPr>
            <a:r>
              <a:rPr lang="en-IN" sz="1800" b="1" dirty="0">
                <a:solidFill>
                  <a:schemeClr val="dk1"/>
                </a:solidFill>
                <a:latin typeface="Calibri"/>
                <a:cs typeface="Calibri"/>
                <a:sym typeface="Calibri"/>
              </a:rPr>
              <a:t>	</a:t>
            </a:r>
          </a:p>
          <a:p>
            <a:pPr marR="0" lvl="0" algn="l" rtl="0">
              <a:spcBef>
                <a:spcPts val="0"/>
              </a:spcBef>
              <a:spcAft>
                <a:spcPts val="0"/>
              </a:spcAft>
              <a:buClr>
                <a:schemeClr val="dk1"/>
              </a:buClr>
              <a:buSzPts val="1800"/>
            </a:pPr>
            <a:r>
              <a:rPr lang="en-IN" sz="1800" b="1" dirty="0">
                <a:solidFill>
                  <a:schemeClr val="dk1"/>
                </a:solidFill>
                <a:latin typeface="Calibri"/>
                <a:cs typeface="Calibri"/>
                <a:sym typeface="Calibri"/>
              </a:rPr>
              <a:t>	</a:t>
            </a:r>
            <a:r>
              <a:rPr lang="en-IN" sz="1800" b="1" dirty="0" err="1">
                <a:solidFill>
                  <a:schemeClr val="dk1"/>
                </a:solidFill>
                <a:latin typeface="Calibri"/>
                <a:cs typeface="Calibri"/>
                <a:sym typeface="Calibri"/>
                <a:hlinkClick r:id="rId3"/>
              </a:rPr>
              <a:t>linkedin</a:t>
            </a:r>
            <a:endParaRPr lang="en-IN" sz="1800" b="1" dirty="0">
              <a:solidFill>
                <a:schemeClr val="dk1"/>
              </a:solidFill>
              <a:latin typeface="Calibri"/>
              <a:cs typeface="Calibri"/>
              <a:sym typeface="Calibri"/>
            </a:endParaRPr>
          </a:p>
          <a:p>
            <a:pPr marR="0" lvl="0" algn="l" rtl="0">
              <a:spcBef>
                <a:spcPts val="0"/>
              </a:spcBef>
              <a:spcAft>
                <a:spcPts val="0"/>
              </a:spcAft>
              <a:buClr>
                <a:schemeClr val="dk1"/>
              </a:buClr>
              <a:buSzPts val="1800"/>
            </a:pPr>
            <a:r>
              <a:rPr lang="en-IN" sz="1800" b="1" dirty="0">
                <a:solidFill>
                  <a:schemeClr val="dk1"/>
                </a:solidFill>
                <a:latin typeface="Calibri"/>
                <a:cs typeface="Calibri"/>
                <a:sym typeface="Calibri"/>
              </a:rPr>
              <a:t>                 </a:t>
            </a:r>
            <a:r>
              <a:rPr lang="en-IN" sz="1800" b="1" dirty="0" err="1">
                <a:solidFill>
                  <a:schemeClr val="dk1"/>
                </a:solidFill>
                <a:latin typeface="Calibri"/>
                <a:cs typeface="Calibri"/>
                <a:sym typeface="Calibri"/>
                <a:hlinkClick r:id="rId4"/>
              </a:rPr>
              <a:t>Github</a:t>
            </a:r>
            <a:endParaRPr lang="en-IN" sz="1800" b="1" dirty="0">
              <a:solidFill>
                <a:schemeClr val="dk1"/>
              </a:solidFill>
              <a:latin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321505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280" y="18415"/>
            <a:ext cx="11961495" cy="16668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US" b="1">
                <a:solidFill>
                  <a:srgbClr val="FF0000"/>
                </a:solidFill>
              </a:rPr>
              <a:t>Task</a:t>
            </a:r>
            <a:br>
              <a:rPr lang="en-US" altLang="en-IN" b="1">
                <a:solidFill>
                  <a:srgbClr val="FF0000"/>
                </a:solidFill>
              </a:rPr>
            </a:br>
            <a:r>
              <a:rPr lang="en-US" altLang="en-IN" sz="2400" b="1">
                <a:solidFill>
                  <a:schemeClr val="tx1"/>
                </a:solidFill>
              </a:rPr>
              <a:t>Refactor the existing codebase and ensure the proper functioning of the Note Taking Application. Document all identified bugs during the debugging process.</a:t>
            </a:r>
          </a:p>
        </p:txBody>
      </p:sp>
      <p:sp>
        <p:nvSpPr>
          <p:cNvPr id="111" name="Google Shape;111;p4"/>
          <p:cNvSpPr txBox="1">
            <a:spLocks noGrp="1"/>
          </p:cNvSpPr>
          <p:nvPr>
            <p:ph type="body" idx="1"/>
          </p:nvPr>
        </p:nvSpPr>
        <p:spPr>
          <a:xfrm>
            <a:off x="635" y="1918970"/>
            <a:ext cx="12177395" cy="49377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a:latin typeface="Comic Sans MS" panose="030F0702030302020204" charset="0"/>
                <a:cs typeface="Comic Sans MS" panose="030F0702030302020204" charset="0"/>
              </a:rPr>
              <a:t>Debugging </a:t>
            </a:r>
            <a:endParaRPr lang="en-US"/>
          </a:p>
          <a:p>
            <a:pPr marL="0" lvl="0" indent="0" algn="l" rtl="0">
              <a:lnSpc>
                <a:spcPct val="90000"/>
              </a:lnSpc>
              <a:spcBef>
                <a:spcPts val="0"/>
              </a:spcBef>
              <a:spcAft>
                <a:spcPts val="0"/>
              </a:spcAft>
              <a:buClr>
                <a:schemeClr val="dk1"/>
              </a:buClr>
              <a:buSzPct val="100000"/>
              <a:buNone/>
            </a:pPr>
            <a:endParaRPr lang="en-US"/>
          </a:p>
          <a:p>
            <a:pPr marL="0" lvl="0" indent="0" algn="l" rtl="0">
              <a:lnSpc>
                <a:spcPct val="90000"/>
              </a:lnSpc>
              <a:spcBef>
                <a:spcPts val="0"/>
              </a:spcBef>
              <a:spcAft>
                <a:spcPts val="0"/>
              </a:spcAft>
              <a:buClr>
                <a:schemeClr val="dk1"/>
              </a:buClr>
              <a:buSzPct val="100000"/>
              <a:buNone/>
            </a:pPr>
            <a:r>
              <a:rPr lang="en-US" sz="1200">
                <a:latin typeface="Comic Sans MS" panose="030F0702030302020204" charset="0"/>
                <a:cs typeface="Comic Sans MS" panose="030F0702030302020204" charset="0"/>
              </a:rPr>
              <a:t>Debugging is the process of identifying and fixing errors, or bugs, in software code. It is an essential skill for software developers and involves systematically locating and resolving issues that prevent the code from functioning correctly.</a:t>
            </a:r>
          </a:p>
          <a:p>
            <a:pPr marL="0" lvl="0" indent="0" algn="l" rtl="0">
              <a:lnSpc>
                <a:spcPct val="90000"/>
              </a:lnSpc>
              <a:spcBef>
                <a:spcPts val="0"/>
              </a:spcBef>
              <a:spcAft>
                <a:spcPts val="0"/>
              </a:spcAft>
              <a:buClr>
                <a:schemeClr val="dk1"/>
              </a:buClr>
              <a:buSzPct val="100000"/>
              <a:buNone/>
            </a:pPr>
            <a:r>
              <a:rPr lang="en-US" sz="1200">
                <a:latin typeface="Comic Sans MS" panose="030F0702030302020204" charset="0"/>
                <a:cs typeface="Comic Sans MS" panose="030F0702030302020204" charset="0"/>
              </a:rPr>
              <a:t>Debugging is an iterative and systematic process that requires patience, attention to detail, and problem-solving skills. By employing a combination of techniques and strategies, developers can effectively identify and resolve bugs, leading to more robust and reliable software.</a:t>
            </a:r>
          </a:p>
          <a:p>
            <a:pPr marL="0" lvl="0" indent="0" algn="l" rtl="0">
              <a:lnSpc>
                <a:spcPct val="90000"/>
              </a:lnSpc>
              <a:spcBef>
                <a:spcPts val="0"/>
              </a:spcBef>
              <a:spcAft>
                <a:spcPts val="0"/>
              </a:spcAft>
              <a:buClr>
                <a:schemeClr val="dk1"/>
              </a:buClr>
              <a:buSzPct val="100000"/>
              <a:buNone/>
            </a:pPr>
            <a:endParaRPr lang="en-US"/>
          </a:p>
          <a:p>
            <a:pPr marL="285750" lvl="0" indent="-285750" algn="l" rtl="0">
              <a:lnSpc>
                <a:spcPct val="90000"/>
              </a:lnSpc>
              <a:spcBef>
                <a:spcPts val="0"/>
              </a:spcBef>
              <a:spcAft>
                <a:spcPts val="0"/>
              </a:spcAft>
              <a:buClr>
                <a:schemeClr val="dk1"/>
              </a:buClr>
              <a:buSzPct val="100000"/>
              <a:buFont typeface="Wingdings" panose="05000000000000000000" charset="0"/>
              <a:buChar char="Ø"/>
            </a:pPr>
            <a:r>
              <a:rPr lang="en-US" sz="1600">
                <a:latin typeface="Comic Sans MS" panose="030F0702030302020204" charset="0"/>
                <a:cs typeface="Comic Sans MS" panose="030F0702030302020204" charset="0"/>
              </a:rPr>
              <a:t>First we shall look at the provided </a:t>
            </a:r>
            <a:r>
              <a:rPr lang="en-US" sz="1600" b="1">
                <a:latin typeface="Comic Sans MS" panose="030F0702030302020204" charset="0"/>
                <a:cs typeface="Comic Sans MS" panose="030F0702030302020204" charset="0"/>
              </a:rPr>
              <a:t>Python </a:t>
            </a:r>
            <a:r>
              <a:rPr lang="en-US" sz="1600">
                <a:latin typeface="Comic Sans MS" panose="030F0702030302020204" charset="0"/>
                <a:cs typeface="Comic Sans MS" panose="030F0702030302020204" charset="0"/>
              </a:rPr>
              <a:t>code then we shall move on to the </a:t>
            </a:r>
            <a:r>
              <a:rPr lang="en-US" sz="1600" b="1">
                <a:latin typeface="Comic Sans MS" panose="030F0702030302020204" charset="0"/>
                <a:cs typeface="Comic Sans MS" panose="030F0702030302020204" charset="0"/>
              </a:rPr>
              <a:t>HTML </a:t>
            </a:r>
            <a:r>
              <a:rPr lang="en-US" sz="1600">
                <a:latin typeface="Comic Sans MS" panose="030F0702030302020204" charset="0"/>
                <a:cs typeface="Comic Sans MS" panose="030F0702030302020204" charset="0"/>
              </a:rPr>
              <a:t>code.</a:t>
            </a:r>
          </a:p>
          <a:p>
            <a:pPr marL="285750" lvl="0" indent="-285750" algn="l" rtl="0">
              <a:lnSpc>
                <a:spcPct val="90000"/>
              </a:lnSpc>
              <a:spcBef>
                <a:spcPts val="0"/>
              </a:spcBef>
              <a:spcAft>
                <a:spcPts val="0"/>
              </a:spcAft>
              <a:buClr>
                <a:schemeClr val="dk1"/>
              </a:buClr>
              <a:buSzPct val="100000"/>
              <a:buFont typeface="Wingdings" panose="05000000000000000000" charset="0"/>
              <a:buChar char="Ø"/>
            </a:pPr>
            <a:endParaRPr lang="en-US" sz="1600">
              <a:latin typeface="Comic Sans MS" panose="030F0702030302020204" charset="0"/>
              <a:cs typeface="Comic Sans MS" panose="030F0702030302020204" charset="0"/>
            </a:endParaRPr>
          </a:p>
          <a:p>
            <a:pPr marL="285750" lvl="0" indent="-285750" algn="l" rtl="0">
              <a:lnSpc>
                <a:spcPct val="90000"/>
              </a:lnSpc>
              <a:spcBef>
                <a:spcPts val="0"/>
              </a:spcBef>
              <a:spcAft>
                <a:spcPts val="0"/>
              </a:spcAft>
              <a:buClr>
                <a:schemeClr val="dk1"/>
              </a:buClr>
              <a:buSzPct val="100000"/>
              <a:buFont typeface="Wingdings" panose="05000000000000000000" charset="0"/>
              <a:buChar char="Ø"/>
            </a:pPr>
            <a:endParaRPr lang="en-US" sz="1795">
              <a:latin typeface="Comic Sans MS" panose="030F0702030302020204" charset="0"/>
              <a:cs typeface="Comic Sans MS" panose="030F0702030302020204" charset="0"/>
            </a:endParaRPr>
          </a:p>
          <a:p>
            <a:pPr marL="0" lvl="0" indent="0" algn="l" rtl="0">
              <a:lnSpc>
                <a:spcPct val="90000"/>
              </a:lnSpc>
              <a:spcBef>
                <a:spcPts val="0"/>
              </a:spcBef>
              <a:spcAft>
                <a:spcPts val="0"/>
              </a:spcAft>
              <a:buClr>
                <a:schemeClr val="dk1"/>
              </a:buClr>
              <a:buSzPct val="100000"/>
              <a:buNone/>
            </a:pPr>
            <a:r>
              <a:rPr lang="en-US" sz="1795">
                <a:latin typeface="Comic Sans MS" panose="030F0702030302020204" charset="0"/>
                <a:cs typeface="Comic Sans MS" panose="030F0702030302020204" charset="0"/>
              </a:rPr>
              <a:t>Bugs in th Python code and their fixes</a:t>
            </a:r>
          </a:p>
          <a:p>
            <a:pPr marL="171450" lvl="0" indent="-171450" algn="l" rtl="0">
              <a:lnSpc>
                <a:spcPct val="90000"/>
              </a:lnSpc>
              <a:spcBef>
                <a:spcPts val="0"/>
              </a:spcBef>
              <a:spcAft>
                <a:spcPts val="0"/>
              </a:spcAft>
              <a:buClr>
                <a:schemeClr val="dk1"/>
              </a:buClr>
              <a:buSzPct val="100000"/>
              <a:buFont typeface="Arial" panose="020B0604020202020204" pitchFamily="34" charset="0"/>
              <a:buChar char="•"/>
            </a:pPr>
            <a:endParaRPr lang="en-US" sz="12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endParaRPr lang="en-US" sz="1600">
              <a:latin typeface="Comic Sans MS" panose="030F0702030302020204" charset="0"/>
              <a:cs typeface="Comic Sans MS" panose="030F0702030302020204" charset="0"/>
            </a:endParaRPr>
          </a:p>
          <a:p>
            <a:pPr marL="171450" lvl="0" indent="-171450" algn="l" rtl="0">
              <a:lnSpc>
                <a:spcPct val="90000"/>
              </a:lnSpc>
              <a:spcBef>
                <a:spcPts val="0"/>
              </a:spcBef>
              <a:spcAft>
                <a:spcPts val="0"/>
              </a:spcAft>
              <a:buClr>
                <a:schemeClr val="dk1"/>
              </a:buClr>
              <a:buSzPct val="100000"/>
              <a:buFont typeface="Wingdings" panose="05000000000000000000" charset="0"/>
              <a:buChar char="o"/>
            </a:pPr>
            <a:r>
              <a:rPr lang="en-US" sz="1600">
                <a:latin typeface="Comic Sans MS" panose="030F0702030302020204" charset="0"/>
                <a:cs typeface="Comic Sans MS" panose="030F0702030302020204" charset="0"/>
              </a:rPr>
              <a:t>Detected an error in the </a:t>
            </a:r>
            <a:r>
              <a:rPr lang="en-US" sz="1600" b="1" u="sng">
                <a:latin typeface="Comic Sans MS" panose="030F0702030302020204" charset="0"/>
                <a:cs typeface="Comic Sans MS" panose="030F0702030302020204" charset="0"/>
              </a:rPr>
              <a:t>method</a:t>
            </a:r>
            <a:r>
              <a:rPr lang="en-US" sz="1600">
                <a:latin typeface="Comic Sans MS" panose="030F0702030302020204" charset="0"/>
                <a:cs typeface="Comic Sans MS" panose="030F0702030302020204" charset="0"/>
              </a:rPr>
              <a:t> provided for the </a:t>
            </a:r>
            <a:r>
              <a:rPr lang="en-US" sz="1600" b="1" u="sng">
                <a:latin typeface="Comic Sans MS" panose="030F0702030302020204" charset="0"/>
                <a:cs typeface="Comic Sans MS" panose="030F0702030302020204" charset="0"/>
              </a:rPr>
              <a:t>‘/’</a:t>
            </a:r>
            <a:r>
              <a:rPr lang="en-US" sz="1600">
                <a:latin typeface="Comic Sans MS" panose="030F0702030302020204" charset="0"/>
                <a:cs typeface="Comic Sans MS" panose="030F0702030302020204" charset="0"/>
              </a:rPr>
              <a:t> route  -&gt;</a:t>
            </a:r>
            <a:endParaRPr lang="en-US" sz="1600" b="1">
              <a:latin typeface="Comic Sans MS" panose="030F0702030302020204" charset="0"/>
              <a:cs typeface="Comic Sans MS" panose="030F0702030302020204" charset="0"/>
            </a:endParaRPr>
          </a:p>
          <a:p>
            <a:pPr marL="628650" lvl="1" indent="-171450" algn="l" rtl="0">
              <a:lnSpc>
                <a:spcPct val="90000"/>
              </a:lnSpc>
              <a:spcBef>
                <a:spcPts val="0"/>
              </a:spcBef>
              <a:spcAft>
                <a:spcPts val="0"/>
              </a:spcAft>
              <a:buClr>
                <a:schemeClr val="dk1"/>
              </a:buClr>
              <a:buSzPct val="100000"/>
            </a:pPr>
            <a:r>
              <a:rPr lang="en-US" sz="1200" b="1">
                <a:latin typeface="Comic Sans MS" panose="030F0702030302020204" charset="0"/>
                <a:cs typeface="Comic Sans MS" panose="030F0702030302020204" charset="0"/>
              </a:rPr>
              <a:t>PROBLEM </a:t>
            </a:r>
            <a:r>
              <a:rPr lang="en-US" sz="875">
                <a:latin typeface="Comic Sans MS" panose="030F0702030302020204" charset="0"/>
                <a:cs typeface="Comic Sans MS" panose="030F0702030302020204" charset="0"/>
              </a:rPr>
              <a:t>: </a:t>
            </a:r>
            <a:r>
              <a:rPr lang="en-US" sz="1200">
                <a:latin typeface="Comic Sans MS" panose="030F0702030302020204" charset="0"/>
                <a:cs typeface="Comic Sans MS" panose="030F0702030302020204" charset="0"/>
              </a:rPr>
              <a:t>The method provided for this route is only </a:t>
            </a:r>
            <a:r>
              <a:rPr lang="en-US" sz="1200" b="1">
                <a:latin typeface="Comic Sans MS" panose="030F0702030302020204" charset="0"/>
                <a:cs typeface="Comic Sans MS" panose="030F0702030302020204" charset="0"/>
              </a:rPr>
              <a:t>‘POST’ </a:t>
            </a:r>
            <a:r>
              <a:rPr lang="en-US" sz="1200">
                <a:latin typeface="Comic Sans MS" panose="030F0702030302020204" charset="0"/>
                <a:cs typeface="Comic Sans MS" panose="030F0702030302020204" charset="0"/>
              </a:rPr>
              <a:t>which is a method that is used to submit data to be processed to a specified resource. It sends data in the request body and is commonly used for creating or updating resources on the server. When running the application, the type of request being sent to the route is </a:t>
            </a:r>
            <a:r>
              <a:rPr lang="en-US" sz="1200" b="1">
                <a:latin typeface="Comic Sans MS" panose="030F0702030302020204" charset="0"/>
                <a:cs typeface="Comic Sans MS" panose="030F0702030302020204" charset="0"/>
              </a:rPr>
              <a:t>“GET” </a:t>
            </a:r>
            <a:r>
              <a:rPr lang="en-US" sz="1200">
                <a:latin typeface="Comic Sans MS" panose="030F0702030302020204" charset="0"/>
                <a:cs typeface="Comic Sans MS" panose="030F0702030302020204" charset="0"/>
              </a:rPr>
              <a:t>but the route currently is only capable of listening to </a:t>
            </a:r>
            <a:r>
              <a:rPr lang="en-US" sz="1200" b="1">
                <a:latin typeface="Comic Sans MS" panose="030F0702030302020204" charset="0"/>
                <a:cs typeface="Comic Sans MS" panose="030F0702030302020204" charset="0"/>
              </a:rPr>
              <a:t>“POST” </a:t>
            </a:r>
            <a:r>
              <a:rPr lang="en-US" sz="1200">
                <a:latin typeface="Comic Sans MS" panose="030F0702030302020204" charset="0"/>
                <a:cs typeface="Comic Sans MS" panose="030F0702030302020204" charset="0"/>
              </a:rPr>
              <a:t>requests.</a:t>
            </a:r>
          </a:p>
        </p:txBody>
      </p:sp>
      <p:pic>
        <p:nvPicPr>
          <p:cNvPr id="2" name="Picture 1"/>
          <p:cNvPicPr>
            <a:picLocks noChangeAspect="1"/>
          </p:cNvPicPr>
          <p:nvPr/>
        </p:nvPicPr>
        <p:blipFill>
          <a:blip r:embed="rId3"/>
          <a:stretch>
            <a:fillRect/>
          </a:stretch>
        </p:blipFill>
        <p:spPr>
          <a:xfrm>
            <a:off x="6239510" y="5732780"/>
            <a:ext cx="2447925" cy="228600"/>
          </a:xfrm>
          <a:prstGeom prst="rect">
            <a:avLst/>
          </a:prstGeom>
        </p:spPr>
      </p:pic>
      <p:pic>
        <p:nvPicPr>
          <p:cNvPr id="3" name="Picture 2"/>
          <p:cNvPicPr>
            <a:picLocks noChangeAspect="1"/>
          </p:cNvPicPr>
          <p:nvPr/>
        </p:nvPicPr>
        <p:blipFill>
          <a:blip r:embed="rId4"/>
          <a:stretch>
            <a:fillRect/>
          </a:stretch>
        </p:blipFill>
        <p:spPr>
          <a:xfrm>
            <a:off x="636905" y="4725035"/>
            <a:ext cx="3406775" cy="1009015"/>
          </a:xfrm>
          <a:prstGeom prst="rect">
            <a:avLst/>
          </a:prstGeom>
        </p:spPr>
      </p:pic>
      <p:pic>
        <p:nvPicPr>
          <p:cNvPr id="5" name="Picture 0"/>
          <p:cNvPicPr>
            <a:picLocks noChangeAspect="1"/>
          </p:cNvPicPr>
          <p:nvPr/>
        </p:nvPicPr>
        <p:blipFill>
          <a:blip r:embed="rId5"/>
          <a:stretch>
            <a:fillRect/>
          </a:stretch>
        </p:blipFill>
        <p:spPr>
          <a:xfrm>
            <a:off x="4414520" y="4685665"/>
            <a:ext cx="2303145" cy="1028700"/>
          </a:xfrm>
          <a:prstGeom prst="rect">
            <a:avLst/>
          </a:prstGeom>
        </p:spPr>
      </p:pic>
      <p:pic>
        <p:nvPicPr>
          <p:cNvPr id="4" name="Picture 3"/>
          <p:cNvPicPr>
            <a:picLocks noChangeAspect="1"/>
          </p:cNvPicPr>
          <p:nvPr/>
        </p:nvPicPr>
        <p:blipFill>
          <a:blip r:embed="rId6"/>
          <a:stretch>
            <a:fillRect/>
          </a:stretch>
        </p:blipFill>
        <p:spPr>
          <a:xfrm>
            <a:off x="6671945" y="5013325"/>
            <a:ext cx="3962400" cy="180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7365"/>
          </a:xfrm>
        </p:spPr>
        <p:txBody>
          <a:bodyPr/>
          <a:lstStyle/>
          <a:p>
            <a:pPr marL="628650" lvl="2" indent="-171450"/>
            <a:r>
              <a:rPr lang="en-US" sz="1200" b="1">
                <a:latin typeface="Comic Sans MS" panose="030F0702030302020204" charset="0"/>
                <a:cs typeface="Comic Sans MS" panose="030F0702030302020204" charset="0"/>
                <a:sym typeface="+mn-ea"/>
              </a:rPr>
              <a:t>Fix </a:t>
            </a:r>
            <a:r>
              <a:rPr lang="en-US" sz="1200">
                <a:latin typeface="Comic Sans MS" panose="030F0702030302020204" charset="0"/>
                <a:cs typeface="Comic Sans MS" panose="030F0702030302020204" charset="0"/>
                <a:sym typeface="+mn-ea"/>
              </a:rPr>
              <a:t>: Since this route is not only adding data to the notes list but also displaying that data on the web page, we shall remove the </a:t>
            </a:r>
            <a:r>
              <a:rPr lang="en-US" sz="1200" b="1">
                <a:latin typeface="Comic Sans MS" panose="030F0702030302020204" charset="0"/>
                <a:cs typeface="Comic Sans MS" panose="030F0702030302020204" charset="0"/>
                <a:sym typeface="+mn-ea"/>
              </a:rPr>
              <a:t>‘methods’ </a:t>
            </a:r>
            <a:r>
              <a:rPr lang="en-US" sz="1200">
                <a:latin typeface="Comic Sans MS" panose="030F0702030302020204" charset="0"/>
                <a:cs typeface="Comic Sans MS" panose="030F0702030302020204" charset="0"/>
                <a:sym typeface="+mn-ea"/>
              </a:rPr>
              <a:t>parameter and set it back to default which is </a:t>
            </a:r>
            <a:r>
              <a:rPr lang="en-US" sz="1200" b="1">
                <a:latin typeface="Comic Sans MS" panose="030F0702030302020204" charset="0"/>
                <a:cs typeface="Comic Sans MS" panose="030F0702030302020204" charset="0"/>
                <a:sym typeface="+mn-ea"/>
              </a:rPr>
              <a:t>‘GET’</a:t>
            </a:r>
            <a:r>
              <a:rPr lang="en-US" sz="1200">
                <a:latin typeface="Comic Sans MS" panose="030F0702030302020204" charset="0"/>
                <a:cs typeface="Comic Sans MS" panose="030F0702030302020204" charset="0"/>
                <a:sym typeface="+mn-ea"/>
              </a:rPr>
              <a:t>.</a:t>
            </a:r>
          </a:p>
          <a:p>
            <a:pPr marL="628650" lvl="2" indent="-171450"/>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sym typeface="+mn-ea"/>
            </a:endParaRPr>
          </a:p>
          <a:p>
            <a:pPr marL="628650" lvl="2" indent="-171450"/>
            <a:endParaRPr lang="en-US" sz="1200">
              <a:latin typeface="Comic Sans MS" panose="030F0702030302020204" charset="0"/>
              <a:cs typeface="Comic Sans MS" panose="030F0702030302020204" charset="0"/>
            </a:endParaRPr>
          </a:p>
          <a:p>
            <a:pPr marL="285750" lvl="1" indent="-285750">
              <a:buFont typeface="Wingdings" panose="05000000000000000000" charset="0"/>
              <a:buChar char="o"/>
            </a:pPr>
            <a:r>
              <a:rPr lang="en-US" sz="1600">
                <a:latin typeface="Comic Sans MS" panose="030F0702030302020204" charset="0"/>
                <a:cs typeface="Comic Sans MS" panose="030F0702030302020204" charset="0"/>
                <a:sym typeface="+mn-ea"/>
              </a:rPr>
              <a:t>Detected an error in the </a:t>
            </a:r>
            <a:r>
              <a:rPr lang="en-US" sz="1600" b="1" u="sng">
                <a:latin typeface="Comic Sans MS" panose="030F0702030302020204" charset="0"/>
                <a:cs typeface="Comic Sans MS" panose="030F0702030302020204" charset="0"/>
                <a:sym typeface="+mn-ea"/>
              </a:rPr>
              <a:t>HTML</a:t>
            </a:r>
            <a:r>
              <a:rPr lang="en-US" sz="1600" b="1">
                <a:latin typeface="Comic Sans MS" panose="030F0702030302020204" charset="0"/>
                <a:cs typeface="Comic Sans MS" panose="030F0702030302020204" charset="0"/>
                <a:sym typeface="+mn-ea"/>
              </a:rPr>
              <a:t> </a:t>
            </a:r>
            <a:r>
              <a:rPr lang="en-US" sz="1600">
                <a:latin typeface="Comic Sans MS" panose="030F0702030302020204" charset="0"/>
                <a:cs typeface="Comic Sans MS" panose="030F0702030302020204" charset="0"/>
                <a:sym typeface="+mn-ea"/>
              </a:rPr>
              <a:t>code</a:t>
            </a:r>
            <a:endParaRPr lang="en-US" sz="1600" b="1">
              <a:latin typeface="Comic Sans MS" panose="030F0702030302020204" charset="0"/>
              <a:cs typeface="Comic Sans MS" panose="030F0702030302020204" charset="0"/>
            </a:endParaRPr>
          </a:p>
          <a:p>
            <a:pPr lvl="1"/>
            <a:r>
              <a:rPr lang="en-US" sz="1200" b="1">
                <a:latin typeface="Comic Sans MS" panose="030F0702030302020204" charset="0"/>
                <a:cs typeface="Comic Sans MS" panose="030F0702030302020204" charset="0"/>
              </a:rPr>
              <a:t>Problem : </a:t>
            </a:r>
            <a:r>
              <a:rPr lang="en-US" sz="1200">
                <a:latin typeface="Comic Sans MS" panose="030F0702030302020204" charset="0"/>
                <a:cs typeface="Comic Sans MS" panose="030F0702030302020204" charset="0"/>
              </a:rPr>
              <a:t>The codebase provided was displaying </a:t>
            </a:r>
            <a:r>
              <a:rPr lang="en-US" sz="1200" b="1">
                <a:latin typeface="Comic Sans MS" panose="030F0702030302020204" charset="0"/>
                <a:cs typeface="Comic Sans MS" panose="030F0702030302020204" charset="0"/>
              </a:rPr>
              <a:t>‘None’ </a:t>
            </a:r>
            <a:r>
              <a:rPr lang="en-US" sz="1200">
                <a:latin typeface="Comic Sans MS" panose="030F0702030302020204" charset="0"/>
                <a:cs typeface="Comic Sans MS" panose="030F0702030302020204" charset="0"/>
              </a:rPr>
              <a:t>as an item of the list.</a:t>
            </a:r>
          </a:p>
          <a:p>
            <a:pPr lvl="1"/>
            <a:r>
              <a:rPr lang="en-US" sz="1200" b="1">
                <a:latin typeface="Comic Sans MS" panose="030F0702030302020204" charset="0"/>
                <a:cs typeface="Comic Sans MS" panose="030F0702030302020204" charset="0"/>
              </a:rPr>
              <a:t>Fix : </a:t>
            </a:r>
            <a:r>
              <a:rPr lang="en-US" sz="1200">
                <a:latin typeface="Comic Sans MS" panose="030F0702030302020204" charset="0"/>
                <a:cs typeface="Comic Sans MS" panose="030F0702030302020204" charset="0"/>
              </a:rPr>
              <a:t>Using Jinja templating in the HTML code,  added a condition that the notes list will only be displayed if the list item is not equal to None i.e. list should not be empty. </a:t>
            </a: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marL="571500" lvl="1" indent="0">
              <a:buNone/>
            </a:pPr>
            <a:endParaRPr lang="en-US" sz="1400">
              <a:latin typeface="Comic Sans MS" panose="030F0702030302020204" charset="0"/>
              <a:cs typeface="Comic Sans MS" panose="030F0702030302020204" charset="0"/>
              <a:sym typeface="+mn-ea"/>
            </a:endParaRPr>
          </a:p>
          <a:p>
            <a:pPr lvl="0">
              <a:buFont typeface="Wingdings" panose="05000000000000000000" charset="0"/>
              <a:buChar char="o"/>
            </a:pPr>
            <a:r>
              <a:rPr lang="en-US" sz="1630">
                <a:latin typeface="Comic Sans MS" panose="030F0702030302020204" charset="0"/>
                <a:cs typeface="Comic Sans MS" panose="030F0702030302020204" charset="0"/>
                <a:sym typeface="+mn-ea"/>
              </a:rPr>
              <a:t>Detected an error in the </a:t>
            </a:r>
            <a:r>
              <a:rPr lang="en-US" sz="1630" b="1" u="sng">
                <a:latin typeface="Comic Sans MS" panose="030F0702030302020204" charset="0"/>
                <a:cs typeface="Comic Sans MS" panose="030F0702030302020204" charset="0"/>
                <a:sym typeface="+mn-ea"/>
              </a:rPr>
              <a:t>HTML</a:t>
            </a:r>
            <a:r>
              <a:rPr lang="en-US" sz="1630" b="1">
                <a:latin typeface="Comic Sans MS" panose="030F0702030302020204" charset="0"/>
                <a:cs typeface="Comic Sans MS" panose="030F0702030302020204" charset="0"/>
                <a:sym typeface="+mn-ea"/>
              </a:rPr>
              <a:t> </a:t>
            </a:r>
            <a:r>
              <a:rPr lang="en-US" sz="1630">
                <a:latin typeface="Comic Sans MS" panose="030F0702030302020204" charset="0"/>
                <a:cs typeface="Comic Sans MS" panose="030F0702030302020204" charset="0"/>
                <a:sym typeface="+mn-ea"/>
              </a:rPr>
              <a:t>code</a:t>
            </a:r>
            <a:endParaRPr lang="en-US" sz="1630" b="1">
              <a:latin typeface="Comic Sans MS" panose="030F0702030302020204" charset="0"/>
              <a:cs typeface="Comic Sans MS" panose="030F0702030302020204" charset="0"/>
            </a:endParaRPr>
          </a:p>
          <a:p>
            <a:pPr lvl="1"/>
            <a:r>
              <a:rPr lang="en-US" sz="1200" b="1">
                <a:latin typeface="Comic Sans MS" panose="030F0702030302020204" charset="0"/>
                <a:cs typeface="Comic Sans MS" panose="030F0702030302020204" charset="0"/>
              </a:rPr>
              <a:t>Problem : </a:t>
            </a:r>
            <a:r>
              <a:rPr lang="en-US" sz="1200">
                <a:latin typeface="Comic Sans MS" panose="030F0702030302020204" charset="0"/>
                <a:cs typeface="Comic Sans MS" panose="030F0702030302020204" charset="0"/>
              </a:rPr>
              <a:t>The form tag in the HTML code was not having a </a:t>
            </a:r>
            <a:r>
              <a:rPr lang="en-US" sz="1200" b="1" u="sng">
                <a:latin typeface="Comic Sans MS" panose="030F0702030302020204" charset="0"/>
                <a:cs typeface="Comic Sans MS" panose="030F0702030302020204" charset="0"/>
              </a:rPr>
              <a:t>“Submit”</a:t>
            </a:r>
            <a:r>
              <a:rPr lang="en-US" sz="1200">
                <a:latin typeface="Comic Sans MS" panose="030F0702030302020204" charset="0"/>
                <a:cs typeface="Comic Sans MS" panose="030F0702030302020204" charset="0"/>
              </a:rPr>
              <a:t> button to submit details from the client to the server. </a:t>
            </a: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lvl="1"/>
            <a:endParaRPr lang="en-US" sz="1200">
              <a:latin typeface="Comic Sans MS" panose="030F0702030302020204" charset="0"/>
              <a:cs typeface="Comic Sans MS" panose="030F0702030302020204" charset="0"/>
            </a:endParaRPr>
          </a:p>
          <a:p>
            <a:pPr marL="914400" lvl="3"/>
            <a:r>
              <a:rPr lang="en-US" sz="1200" b="1">
                <a:latin typeface="Comic Sans MS" panose="030F0702030302020204" charset="0"/>
                <a:cs typeface="Comic Sans MS" panose="030F0702030302020204" charset="0"/>
                <a:sym typeface="+mn-ea"/>
              </a:rPr>
              <a:t>Fix</a:t>
            </a:r>
            <a:r>
              <a:rPr lang="en-US" sz="900" b="1">
                <a:latin typeface="Comic Sans MS" panose="030F0702030302020204" charset="0"/>
                <a:cs typeface="Comic Sans MS" panose="030F0702030302020204" charset="0"/>
                <a:sym typeface="+mn-ea"/>
              </a:rPr>
              <a:t>: </a:t>
            </a:r>
            <a:r>
              <a:rPr lang="en-US" sz="1200">
                <a:latin typeface="Comic Sans MS" panose="030F0702030302020204" charset="0"/>
                <a:cs typeface="Comic Sans MS" panose="030F0702030302020204" charset="0"/>
                <a:sym typeface="+mn-ea"/>
              </a:rPr>
              <a:t>Added the </a:t>
            </a:r>
            <a:r>
              <a:rPr lang="en-US" sz="1200" b="1" u="sng">
                <a:latin typeface="Comic Sans MS" panose="030F0702030302020204" charset="0"/>
                <a:cs typeface="Comic Sans MS" panose="030F0702030302020204" charset="0"/>
                <a:sym typeface="+mn-ea"/>
              </a:rPr>
              <a:t>“Submit”</a:t>
            </a:r>
            <a:r>
              <a:rPr lang="en-US" sz="1200">
                <a:latin typeface="Comic Sans MS" panose="030F0702030302020204" charset="0"/>
                <a:cs typeface="Comic Sans MS" panose="030F0702030302020204" charset="0"/>
                <a:sym typeface="+mn-ea"/>
              </a:rPr>
              <a:t> button.</a:t>
            </a:r>
          </a:p>
          <a:p>
            <a:pPr marL="914400" lvl="3"/>
            <a:endParaRPr lang="en-US" sz="1200">
              <a:latin typeface="Comic Sans MS" panose="030F0702030302020204" charset="0"/>
              <a:cs typeface="Comic Sans MS" panose="030F0702030302020204" charset="0"/>
            </a:endParaRPr>
          </a:p>
          <a:p>
            <a:pPr marL="914400" lvl="3"/>
            <a:endParaRPr lang="en-US" sz="1200">
              <a:latin typeface="Comic Sans MS" panose="030F0702030302020204" charset="0"/>
              <a:cs typeface="Comic Sans MS" panose="030F0702030302020204" charset="0"/>
            </a:endParaRPr>
          </a:p>
          <a:p>
            <a:pPr marL="914400" lvl="3"/>
            <a:endParaRPr lang="en-US" sz="1200">
              <a:latin typeface="Comic Sans MS" panose="030F0702030302020204" charset="0"/>
              <a:cs typeface="Comic Sans MS" panose="030F0702030302020204" charset="0"/>
            </a:endParaRPr>
          </a:p>
          <a:p>
            <a:pPr marL="457200" lvl="2">
              <a:buFont typeface="Wingdings" panose="05000000000000000000" charset="0"/>
              <a:buChar char="o"/>
            </a:pPr>
            <a:r>
              <a:rPr lang="en-US" sz="1330" b="1">
                <a:latin typeface="Comic Sans MS" panose="030F0702030302020204" charset="0"/>
                <a:cs typeface="Comic Sans MS" panose="030F0702030302020204" charset="0"/>
              </a:rPr>
              <a:t>Quality of Life Change</a:t>
            </a:r>
            <a:r>
              <a:rPr lang="en-US" sz="1330">
                <a:latin typeface="Comic Sans MS" panose="030F0702030302020204" charset="0"/>
                <a:cs typeface="Comic Sans MS" panose="030F0702030302020204" charset="0"/>
              </a:rPr>
              <a:t> -&gt; The title of the page was “Document”.                                   , </a:t>
            </a:r>
          </a:p>
          <a:p>
            <a:pPr marL="2400300" lvl="7" indent="0">
              <a:buNone/>
            </a:pPr>
            <a:r>
              <a:rPr lang="en-US" sz="1195">
                <a:latin typeface="Comic Sans MS" panose="030F0702030302020204" charset="0"/>
                <a:cs typeface="Comic Sans MS" panose="030F0702030302020204" charset="0"/>
              </a:rPr>
              <a:t>     Changed that to “Note Taking APP”. </a:t>
            </a:r>
          </a:p>
        </p:txBody>
      </p:sp>
      <p:pic>
        <p:nvPicPr>
          <p:cNvPr id="2" name="Picture 1"/>
          <p:cNvPicPr>
            <a:picLocks noChangeAspect="1"/>
          </p:cNvPicPr>
          <p:nvPr/>
        </p:nvPicPr>
        <p:blipFill>
          <a:blip r:embed="rId2"/>
          <a:stretch>
            <a:fillRect/>
          </a:stretch>
        </p:blipFill>
        <p:spPr>
          <a:xfrm>
            <a:off x="695325" y="476885"/>
            <a:ext cx="3933825" cy="952500"/>
          </a:xfrm>
          <a:prstGeom prst="rect">
            <a:avLst/>
          </a:prstGeom>
        </p:spPr>
      </p:pic>
      <p:pic>
        <p:nvPicPr>
          <p:cNvPr id="4" name="Picture 3"/>
          <p:cNvPicPr>
            <a:picLocks noChangeAspect="1"/>
          </p:cNvPicPr>
          <p:nvPr/>
        </p:nvPicPr>
        <p:blipFill>
          <a:blip r:embed="rId3"/>
          <a:stretch>
            <a:fillRect/>
          </a:stretch>
        </p:blipFill>
        <p:spPr>
          <a:xfrm>
            <a:off x="9408160" y="1082040"/>
            <a:ext cx="1762125" cy="962025"/>
          </a:xfrm>
          <a:prstGeom prst="rect">
            <a:avLst/>
          </a:prstGeom>
        </p:spPr>
      </p:pic>
      <p:pic>
        <p:nvPicPr>
          <p:cNvPr id="5" name="Picture 4"/>
          <p:cNvPicPr>
            <a:picLocks noChangeAspect="1"/>
          </p:cNvPicPr>
          <p:nvPr/>
        </p:nvPicPr>
        <p:blipFill>
          <a:blip r:embed="rId4"/>
          <a:stretch>
            <a:fillRect/>
          </a:stretch>
        </p:blipFill>
        <p:spPr>
          <a:xfrm>
            <a:off x="6599555" y="1196340"/>
            <a:ext cx="2676525" cy="847725"/>
          </a:xfrm>
          <a:prstGeom prst="rect">
            <a:avLst/>
          </a:prstGeom>
        </p:spPr>
      </p:pic>
      <p:pic>
        <p:nvPicPr>
          <p:cNvPr id="6" name="Picture 5"/>
          <p:cNvPicPr>
            <a:picLocks noChangeAspect="1"/>
          </p:cNvPicPr>
          <p:nvPr/>
        </p:nvPicPr>
        <p:blipFill>
          <a:blip r:embed="rId5"/>
          <a:stretch>
            <a:fillRect/>
          </a:stretch>
        </p:blipFill>
        <p:spPr>
          <a:xfrm>
            <a:off x="982980" y="2420620"/>
            <a:ext cx="2047875" cy="1381125"/>
          </a:xfrm>
          <a:prstGeom prst="rect">
            <a:avLst/>
          </a:prstGeom>
        </p:spPr>
      </p:pic>
      <p:pic>
        <p:nvPicPr>
          <p:cNvPr id="7" name="Picture 6"/>
          <p:cNvPicPr>
            <a:picLocks noChangeAspect="1"/>
          </p:cNvPicPr>
          <p:nvPr/>
        </p:nvPicPr>
        <p:blipFill>
          <a:blip r:embed="rId6"/>
          <a:stretch>
            <a:fillRect/>
          </a:stretch>
        </p:blipFill>
        <p:spPr>
          <a:xfrm>
            <a:off x="3215640" y="2420620"/>
            <a:ext cx="3019425" cy="819150"/>
          </a:xfrm>
          <a:prstGeom prst="rect">
            <a:avLst/>
          </a:prstGeom>
        </p:spPr>
      </p:pic>
      <p:pic>
        <p:nvPicPr>
          <p:cNvPr id="8" name="Picture 7"/>
          <p:cNvPicPr>
            <a:picLocks noChangeAspect="1"/>
          </p:cNvPicPr>
          <p:nvPr/>
        </p:nvPicPr>
        <p:blipFill>
          <a:blip r:embed="rId7"/>
          <a:stretch>
            <a:fillRect/>
          </a:stretch>
        </p:blipFill>
        <p:spPr>
          <a:xfrm>
            <a:off x="4799965" y="843915"/>
            <a:ext cx="4000500" cy="219075"/>
          </a:xfrm>
          <a:prstGeom prst="rect">
            <a:avLst/>
          </a:prstGeom>
        </p:spPr>
      </p:pic>
      <p:pic>
        <p:nvPicPr>
          <p:cNvPr id="9" name="Picture 8"/>
          <p:cNvPicPr>
            <a:picLocks noChangeAspect="1"/>
          </p:cNvPicPr>
          <p:nvPr/>
        </p:nvPicPr>
        <p:blipFill>
          <a:blip r:embed="rId8"/>
          <a:stretch>
            <a:fillRect/>
          </a:stretch>
        </p:blipFill>
        <p:spPr>
          <a:xfrm>
            <a:off x="982980" y="4436745"/>
            <a:ext cx="4629150" cy="809625"/>
          </a:xfrm>
          <a:prstGeom prst="rect">
            <a:avLst/>
          </a:prstGeom>
        </p:spPr>
      </p:pic>
      <p:pic>
        <p:nvPicPr>
          <p:cNvPr id="10" name="Picture 9"/>
          <p:cNvPicPr>
            <a:picLocks noChangeAspect="1"/>
          </p:cNvPicPr>
          <p:nvPr/>
        </p:nvPicPr>
        <p:blipFill>
          <a:blip r:embed="rId9"/>
          <a:stretch>
            <a:fillRect/>
          </a:stretch>
        </p:blipFill>
        <p:spPr>
          <a:xfrm>
            <a:off x="3359150" y="5300980"/>
            <a:ext cx="4552950" cy="781050"/>
          </a:xfrm>
          <a:prstGeom prst="rect">
            <a:avLst/>
          </a:prstGeom>
        </p:spPr>
      </p:pic>
      <p:pic>
        <p:nvPicPr>
          <p:cNvPr id="11" name="Picture 10"/>
          <p:cNvPicPr>
            <a:picLocks noChangeAspect="1"/>
          </p:cNvPicPr>
          <p:nvPr/>
        </p:nvPicPr>
        <p:blipFill>
          <a:blip r:embed="rId10"/>
          <a:stretch>
            <a:fillRect/>
          </a:stretch>
        </p:blipFill>
        <p:spPr>
          <a:xfrm>
            <a:off x="5663565" y="6236970"/>
            <a:ext cx="1714500" cy="247650"/>
          </a:xfrm>
          <a:prstGeom prst="rect">
            <a:avLst/>
          </a:prstGeom>
        </p:spPr>
      </p:pic>
      <p:pic>
        <p:nvPicPr>
          <p:cNvPr id="12" name="Picture 11"/>
          <p:cNvPicPr>
            <a:picLocks noChangeAspect="1"/>
          </p:cNvPicPr>
          <p:nvPr/>
        </p:nvPicPr>
        <p:blipFill>
          <a:blip r:embed="rId11"/>
          <a:stretch>
            <a:fillRect/>
          </a:stretch>
        </p:blipFill>
        <p:spPr>
          <a:xfrm>
            <a:off x="5375910" y="6525260"/>
            <a:ext cx="2266950" cy="228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475</Words>
  <Application>Microsoft Office PowerPoint</Application>
  <PresentationFormat>Widescreen</PresentationFormat>
  <Paragraphs>53</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Segoe UI Black</vt:lpstr>
      <vt:lpstr>Comic Sans MS</vt:lpstr>
      <vt:lpstr>Arial</vt:lpstr>
      <vt:lpstr>Lato Black</vt:lpstr>
      <vt:lpstr>Libre Baskerville</vt:lpstr>
      <vt:lpstr>Calibri</vt:lpstr>
      <vt:lpstr>Wingdings</vt:lpstr>
      <vt:lpstr>Office Theme</vt:lpstr>
      <vt:lpstr>PowerPoint Presentation</vt:lpstr>
      <vt:lpstr>PowerPoint Presentation</vt:lpstr>
      <vt:lpstr>Task Refactor the existing codebase and ensure the proper functioning of the Note Taking Application. Document all identified bugs during the debugging process.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pranav bhawsar</cp:lastModifiedBy>
  <cp:revision>4</cp:revision>
  <dcterms:created xsi:type="dcterms:W3CDTF">2024-02-26T19:56:00Z</dcterms:created>
  <dcterms:modified xsi:type="dcterms:W3CDTF">2024-02-28T09:11:11Z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99DCC3AD4A3D43AD891BFA9AFFAB33B2_13</vt:lpwstr>
  </property>
  <property fmtid="{D5CDD505-2E9C-101B-9397-08002B2CF9AE}" pid="3" name="KSOProductBuildVer">
    <vt:lpwstr>1033-12.2.0.13489</vt:lpwstr>
  </property>
</Properties>
</file>