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5" r:id="rId3"/>
    <p:sldId id="258" r:id="rId4"/>
    <p:sldId id="259" r:id="rId5"/>
    <p:sldId id="266" r:id="rId6"/>
    <p:sldId id="267" r:id="rId7"/>
    <p:sldId id="261" r:id="rId8"/>
    <p:sldId id="260" r:id="rId9"/>
    <p:sldId id="262" r:id="rId10"/>
    <p:sldId id="263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" y="227838"/>
            <a:ext cx="5320487" cy="5252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3B6D-E5B7-3AE5-E3CB-08FE7FE2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28" y="227838"/>
            <a:ext cx="5320487" cy="400110"/>
          </a:xfrm>
        </p:spPr>
        <p:txBody>
          <a:bodyPr/>
          <a:lstStyle/>
          <a:p>
            <a:r>
              <a:rPr lang="en-IN" dirty="0"/>
              <a:t>Problem</a:t>
            </a:r>
            <a:r>
              <a:rPr lang="en-IN" spc="-65" dirty="0"/>
              <a:t> </a:t>
            </a:r>
            <a:r>
              <a:rPr lang="en-IN" spc="-10" dirty="0"/>
              <a:t>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C3F2D-558B-985D-2D6B-9ACB8AB9A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2215991"/>
          </a:xfrm>
        </p:spPr>
        <p:txBody>
          <a:bodyPr/>
          <a:lstStyle/>
          <a:p>
            <a:r>
              <a:rPr lang="en-US" dirty="0"/>
              <a:t> 1)  </a:t>
            </a:r>
            <a:r>
              <a:rPr lang="en-US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PS-16 Running GenAI on Intel AI Laptops and Simple LLM Inference on CPU and fine-tuning of LLM Models using Intel® Open VINO™</a:t>
            </a:r>
          </a:p>
          <a:p>
            <a:endParaRPr lang="en-US" dirty="0">
              <a:solidFill>
                <a:srgbClr val="20202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02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02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Creating an interface of open vino and models from hugging face to execute face detection in Images and videos.</a:t>
            </a:r>
          </a:p>
          <a:p>
            <a:endParaRPr lang="en-US" dirty="0">
              <a:solidFill>
                <a:srgbClr val="20202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99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331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C0D66-4B03-807D-59D7-2BAF6B3F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246221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Efficient Model Loading and Inference: Open VINO enables efficient loading and execution of pre-trained models, facilitating quick and accurate face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High Performance on Edge Devices: The use of Open VINO ensures optimized performance even on resource-constrained devices, making it ideal for real-time applications.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Scalability and Flexibility: The pipeline can be adapted for various input sources, such as video streams or multiple images, allowing for scalability in different use cases.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Improved Accuracy with Preprocessing: Proper preprocessing steps, such as resizing and transposing the image, are crucial for achieving accurate results.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Interactive Visualization: Using libraries like Matplotlib for visualizing the detection results enhances the interactivity and comprehensibility of the output.</a:t>
            </a:r>
            <a:endParaRPr lang="en-IN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C351-1D5C-8AD0-21FE-852520CE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849140"/>
            <a:ext cx="5320487" cy="400110"/>
          </a:xfrm>
        </p:spPr>
        <p:txBody>
          <a:bodyPr/>
          <a:lstStyle/>
          <a:p>
            <a:r>
              <a:rPr lang="en-IN" dirty="0"/>
              <a:t>Unique</a:t>
            </a:r>
            <a:r>
              <a:rPr lang="en-IN" spc="-50" dirty="0"/>
              <a:t> </a:t>
            </a:r>
            <a:r>
              <a:rPr lang="en-IN" dirty="0"/>
              <a:t>Idea</a:t>
            </a:r>
            <a:r>
              <a:rPr lang="en-IN" spc="-25" dirty="0"/>
              <a:t> </a:t>
            </a:r>
            <a:r>
              <a:rPr lang="en-IN" dirty="0"/>
              <a:t>Brief</a:t>
            </a:r>
            <a:r>
              <a:rPr lang="en-IN" spc="-30" dirty="0"/>
              <a:t> </a:t>
            </a:r>
            <a:r>
              <a:rPr lang="en-IN" spc="-10" dirty="0"/>
              <a:t>(Solution)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06C9C-3454-26EC-D31E-73284E306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657350"/>
            <a:ext cx="8382000" cy="22159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 detection in real-time has become more necessary in many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Detection of face to count the number of personal entering or exiting any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gives a complete log of people in area with their identifications.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bring down the entry and exit log registers to no use and errors can be reduced.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detection results identifying the number of times person has entered the area and has left the area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detection will help in many ways and in many areas.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42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639961"/>
            <a:ext cx="2971800" cy="500649"/>
          </a:xfrm>
          <a:prstGeom prst="rect">
            <a:avLst/>
          </a:prstGeom>
        </p:spPr>
        <p:txBody>
          <a:bodyPr vert="horz" wrap="square" lIns="0" tIns="99567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spc="-35" dirty="0"/>
              <a:t> </a:t>
            </a:r>
            <a:r>
              <a:rPr spc="-10" dirty="0"/>
              <a:t>Offered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B1113-EFBF-3A99-DB45-6D03CAE92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581150"/>
            <a:ext cx="8229600" cy="27699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 detection in real time environment provides security and surveillance in real-time.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control and user authentications.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in health care for patient detection in real-time.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in mental health assessments by analyzing facial expressions for signs of distress or other emotional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Assists in identifying suspects or missing persons in real-time, improving response times and investigation efficiency.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1" y="36368"/>
            <a:ext cx="2209800" cy="525271"/>
          </a:xfrm>
          <a:prstGeom prst="rect">
            <a:avLst/>
          </a:prstGeom>
        </p:spPr>
        <p:txBody>
          <a:bodyPr vert="horz" wrap="square" lIns="0" tIns="106502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Process</a:t>
            </a:r>
            <a:r>
              <a:rPr spc="-325" dirty="0"/>
              <a:t> </a:t>
            </a:r>
            <a:r>
              <a:rPr spc="-20" dirty="0"/>
              <a:t>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38260-E932-4DD5-7170-2AB04C34C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61639"/>
            <a:ext cx="8229600" cy="454549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Import Libraries:</a:t>
            </a:r>
          </a:p>
          <a:p>
            <a:r>
              <a:rPr lang="en-US" dirty="0"/>
              <a:t>	Import necessary libraries, including cv2 (OpenCV), </a:t>
            </a:r>
            <a:r>
              <a:rPr lang="en-US" dirty="0" err="1"/>
              <a:t>numpy</a:t>
            </a:r>
            <a:r>
              <a:rPr lang="en-US" dirty="0"/>
              <a:t>, and matplotlib.</a:t>
            </a:r>
          </a:p>
          <a:p>
            <a:pPr marL="342900" indent="-342900">
              <a:buAutoNum type="arabicPeriod" startAt="2"/>
            </a:pPr>
            <a:r>
              <a:rPr lang="en-US" dirty="0"/>
              <a:t>Initialize </a:t>
            </a:r>
            <a:r>
              <a:rPr lang="en-US" dirty="0" err="1"/>
              <a:t>OpenVINO</a:t>
            </a:r>
            <a:r>
              <a:rPr lang="en-US" dirty="0"/>
              <a:t> Inference Engine (IE):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 instance of the </a:t>
            </a:r>
            <a:r>
              <a:rPr lang="en-US" dirty="0" err="1"/>
              <a:t>OpenVINO</a:t>
            </a:r>
            <a:r>
              <a:rPr lang="en-US" dirty="0"/>
              <a:t> Core class (</a:t>
            </a:r>
            <a:r>
              <a:rPr lang="en-US" dirty="0" err="1"/>
              <a:t>ie</a:t>
            </a:r>
            <a:r>
              <a:rPr lang="en-US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step prepares the environment for running inference on pre-trained models.</a:t>
            </a:r>
          </a:p>
          <a:p>
            <a:r>
              <a:rPr lang="en-US" dirty="0"/>
              <a:t>3.   Load the Face Detection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Specify the paths to the model’s XML file (</a:t>
            </a:r>
            <a:r>
              <a:rPr lang="en-US" dirty="0" err="1"/>
              <a:t>model_xml</a:t>
            </a:r>
            <a:r>
              <a:rPr lang="en-US" dirty="0"/>
              <a:t>) and its binary weights file (</a:t>
            </a:r>
            <a:r>
              <a:rPr lang="en-US" dirty="0" err="1"/>
              <a:t>model_bin</a:t>
            </a:r>
            <a:r>
              <a:rPr lang="en-US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the model using </a:t>
            </a:r>
            <a:r>
              <a:rPr lang="en-US" dirty="0" err="1"/>
              <a:t>ie.read_model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Compile the model for execution on the CPU using </a:t>
            </a:r>
            <a:r>
              <a:rPr lang="en-US" dirty="0" err="1"/>
              <a:t>ie.compile_model</a:t>
            </a:r>
            <a:r>
              <a:rPr lang="en-US" dirty="0"/>
              <a:t>.</a:t>
            </a:r>
          </a:p>
          <a:p>
            <a:r>
              <a:rPr lang="en-US" dirty="0"/>
              <a:t>4.  Load and Preprocess the Input Image: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an input image from the specified path (</a:t>
            </a:r>
            <a:r>
              <a:rPr lang="en-US" dirty="0" err="1"/>
              <a:t>image_path</a:t>
            </a:r>
            <a:r>
              <a:rPr lang="en-US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Resize the image to match the input shape expected by the </a:t>
            </a:r>
            <a:r>
              <a:rPr lang="en-US" dirty="0" err="1"/>
              <a:t>model.Transpose</a:t>
            </a:r>
            <a:r>
              <a:rPr lang="en-US" dirty="0"/>
              <a:t> the image data layout from HWC (height, width, channels) to CHW (channels, height, width).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959B-291F-B00A-60FB-D39EF8F3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28" y="227838"/>
            <a:ext cx="5320487" cy="400110"/>
          </a:xfrm>
        </p:spPr>
        <p:txBody>
          <a:bodyPr/>
          <a:lstStyle/>
          <a:p>
            <a:r>
              <a:rPr lang="en-US" dirty="0"/>
              <a:t>Process Flow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60689-6D4D-8F1F-6D00-1F0B86FD4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664316"/>
            <a:ext cx="8229600" cy="3877985"/>
          </a:xfrm>
        </p:spPr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Resize the image to match the input shape expected by the model.</a:t>
            </a:r>
          </a:p>
          <a:p>
            <a:r>
              <a:rPr lang="en-IN" dirty="0"/>
              <a:t>4. </a:t>
            </a:r>
            <a:r>
              <a:rPr lang="en-US" dirty="0"/>
              <a:t>Create an </a:t>
            </a:r>
            <a:r>
              <a:rPr lang="en-US" dirty="0" err="1"/>
              <a:t>InferRequest</a:t>
            </a:r>
            <a:r>
              <a:rPr lang="en-US" dirty="0"/>
              <a:t> Object: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Initialize an </a:t>
            </a:r>
            <a:r>
              <a:rPr lang="en-US" dirty="0" err="1"/>
              <a:t>InferRequest</a:t>
            </a:r>
            <a:r>
              <a:rPr lang="en-US" dirty="0"/>
              <a:t> object (</a:t>
            </a:r>
            <a:r>
              <a:rPr lang="en-US" dirty="0" err="1"/>
              <a:t>infer_request</a:t>
            </a:r>
            <a:r>
              <a:rPr lang="en-US" dirty="0"/>
              <a:t>) associated with the compiled model.</a:t>
            </a:r>
          </a:p>
          <a:p>
            <a:pPr marL="342900" indent="-342900">
              <a:buAutoNum type="arabicPeriod" startAt="5"/>
            </a:pPr>
            <a:r>
              <a:rPr lang="en-US" dirty="0"/>
              <a:t>Perform Inference: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 inference on the input image using the </a:t>
            </a:r>
            <a:r>
              <a:rPr lang="en-US" dirty="0" err="1"/>
              <a:t>InferRequest</a:t>
            </a:r>
            <a:r>
              <a:rPr lang="en-US" dirty="0"/>
              <a:t>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Retrieve the output from the model.</a:t>
            </a:r>
          </a:p>
          <a:p>
            <a:pPr marL="342900" indent="-342900">
              <a:buAutoNum type="arabicPeriod" startAt="6"/>
            </a:pPr>
            <a:r>
              <a:rPr lang="en-US" dirty="0"/>
              <a:t>Process the Output: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Extract the output blob from the model’s output dictionary.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Iterate through the detected faces in the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Filter out weak detections (confidence below 0.5).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Calculate bounding box coordinates for each detected 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Draw green rectangles around the detected faces on the original image. Display the </a:t>
            </a:r>
            <a:r>
              <a:rPr lang="en-US" dirty="0" err="1"/>
              <a:t>Result:Use</a:t>
            </a:r>
            <a:r>
              <a:rPr lang="en-US" dirty="0"/>
              <a:t> matplotlib to display the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88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8344-5E3F-F960-46E5-D3A0687C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28" y="227838"/>
            <a:ext cx="5320487" cy="400110"/>
          </a:xfrm>
        </p:spPr>
        <p:txBody>
          <a:bodyPr/>
          <a:lstStyle/>
          <a:p>
            <a:r>
              <a:rPr lang="en-US" dirty="0"/>
              <a:t>Process Flow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DB77-8C73-DE55-6694-439C6E16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1938992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IN" dirty="0"/>
              <a:t>. </a:t>
            </a:r>
            <a:r>
              <a:rPr lang="en-US" dirty="0"/>
              <a:t>Display the Result: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matplotlib to display the original image with bounding boxes around detected faces.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Turn off axis labels for a clean visualization.</a:t>
            </a:r>
          </a:p>
          <a:p>
            <a:pPr lvl="1"/>
            <a:endParaRPr lang="en-US" dirty="0"/>
          </a:p>
          <a:p>
            <a:r>
              <a:rPr lang="en-US" dirty="0"/>
              <a:t>	The program leverages </a:t>
            </a:r>
            <a:r>
              <a:rPr lang="en-US" dirty="0" err="1"/>
              <a:t>OpenVINO’s</a:t>
            </a:r>
            <a:r>
              <a:rPr lang="en-US" dirty="0"/>
              <a:t> optimized models for face detection and demonstrates how to preprocess input images, run inference, and visualize the 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40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38150"/>
            <a:ext cx="3200400" cy="525271"/>
          </a:xfrm>
          <a:prstGeom prst="rect">
            <a:avLst/>
          </a:prstGeom>
        </p:spPr>
        <p:txBody>
          <a:bodyPr vert="horz" wrap="square" lIns="0" tIns="114173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Technologies</a:t>
            </a:r>
            <a:r>
              <a:rPr spc="-300" dirty="0"/>
              <a:t> </a:t>
            </a:r>
            <a:r>
              <a:rPr spc="-20" dirty="0"/>
              <a:t>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4855E-640D-C9A2-3474-B7AF8DDC4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44709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Google </a:t>
            </a:r>
            <a:r>
              <a:rPr lang="en-US" sz="1600" dirty="0" err="1"/>
              <a:t>Colab</a:t>
            </a:r>
            <a:r>
              <a:rPr lang="en-US" sz="1600" dirty="0"/>
              <a:t>: Interfaces to access to GPUs and TPUs.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Open Vino: </a:t>
            </a:r>
            <a:r>
              <a:rPr lang="en-IN" sz="1600" dirty="0"/>
              <a:t>Model Optimization and Conversion, Inference Engine, Pre-Trained Models, Heterogeneous Execution.</a:t>
            </a:r>
          </a:p>
          <a:p>
            <a:r>
              <a:rPr lang="en-IN" sz="1600" dirty="0"/>
              <a:t>3. Hugging Face: Contains Transformers Library like </a:t>
            </a:r>
            <a:r>
              <a:rPr lang="en-US" sz="1600" dirty="0"/>
              <a:t>like BERT, GPT-2, GPT-3, </a:t>
            </a:r>
            <a:r>
              <a:rPr lang="en-US" sz="1600" dirty="0" err="1"/>
              <a:t>RoBERTa</a:t>
            </a:r>
            <a:r>
              <a:rPr lang="en-US" sz="1600" dirty="0"/>
              <a:t>, T5, and many others. </a:t>
            </a:r>
          </a:p>
          <a:p>
            <a:pPr marL="342900" indent="-342900">
              <a:buAutoNum type="arabicPeriod" startAt="4"/>
            </a:pPr>
            <a:r>
              <a:rPr lang="en-US" sz="1600" dirty="0" err="1"/>
              <a:t>Numpy</a:t>
            </a:r>
            <a:endParaRPr lang="en-US" sz="1600" dirty="0"/>
          </a:p>
          <a:p>
            <a:pPr marL="342900" indent="-342900">
              <a:buAutoNum type="arabicPeriod" startAt="4"/>
            </a:pPr>
            <a:r>
              <a:rPr lang="en-US" sz="1600" dirty="0"/>
              <a:t>OpenCV</a:t>
            </a:r>
          </a:p>
          <a:p>
            <a:pPr marL="342900" indent="-342900">
              <a:buAutoNum type="arabicPeriod" startAt="4"/>
            </a:pPr>
            <a:r>
              <a:rPr lang="en-US" sz="1600" dirty="0"/>
              <a:t>Python</a:t>
            </a:r>
          </a:p>
          <a:p>
            <a:pPr marL="342900" indent="-342900">
              <a:buAutoNum type="arabicPeriod" startAt="4"/>
            </a:pPr>
            <a:r>
              <a:rPr lang="en-US" sz="1600" dirty="0" err="1"/>
              <a:t>Tensorflow</a:t>
            </a:r>
            <a:endParaRPr lang="en-US" sz="1600" dirty="0"/>
          </a:p>
          <a:p>
            <a:pPr marL="342900" indent="-342900">
              <a:buAutoNum type="arabicPeriod" startAt="4"/>
            </a:pPr>
            <a:r>
              <a:rPr lang="en-US" sz="1600" dirty="0"/>
              <a:t>Face detection model: Name- face-detection-adas-0001.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  <a:endParaRPr lang="en-IN" sz="1600" dirty="0"/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29" y="227838"/>
            <a:ext cx="3935172" cy="4753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04774" rIns="0" bIns="0" rtlCol="0">
            <a:spAutoFit/>
          </a:bodyPr>
          <a:lstStyle/>
          <a:p>
            <a:pPr marL="81280">
              <a:spcBef>
                <a:spcPts val="105"/>
              </a:spcBef>
            </a:pPr>
            <a:r>
              <a:rPr lang="en-IN" dirty="0"/>
              <a:t>            </a:t>
            </a:r>
            <a:r>
              <a:rPr lang="en-IN" sz="1200" dirty="0"/>
              <a:t>Start</a:t>
            </a:r>
            <a:br>
              <a:rPr lang="en-IN" sz="1200" dirty="0"/>
            </a:br>
            <a:r>
              <a:rPr lang="en-IN" sz="1200" dirty="0"/>
              <a:t>                       </a:t>
            </a:r>
            <a:br>
              <a:rPr lang="en-IN" sz="1200" dirty="0"/>
            </a:br>
            <a:r>
              <a:rPr lang="en-IN" sz="1200" dirty="0"/>
              <a:t>                        </a:t>
            </a:r>
            <a:br>
              <a:rPr lang="en-IN" sz="1200" dirty="0"/>
            </a:br>
            <a:r>
              <a:rPr lang="en-IN" sz="1200" dirty="0"/>
              <a:t>     Initialize </a:t>
            </a:r>
            <a:r>
              <a:rPr lang="en-IN" sz="1200" dirty="0" err="1"/>
              <a:t>OpenVINO</a:t>
            </a:r>
            <a:r>
              <a:rPr lang="en-IN" sz="1200" dirty="0"/>
              <a:t> Inference Engine (Core)</a:t>
            </a:r>
            <a:br>
              <a:rPr lang="en-IN" sz="1200" dirty="0"/>
            </a:br>
            <a:r>
              <a:rPr lang="en-IN" sz="1200" dirty="0"/>
              <a:t>                      </a:t>
            </a:r>
            <a:br>
              <a:rPr lang="en-IN" sz="1200" dirty="0"/>
            </a:br>
            <a:r>
              <a:rPr lang="en-IN" sz="1200" dirty="0"/>
              <a:t>                   </a:t>
            </a:r>
            <a:br>
              <a:rPr lang="en-IN" sz="1200" dirty="0"/>
            </a:br>
            <a:r>
              <a:rPr lang="en-IN" sz="1200" dirty="0"/>
              <a:t>        Load Face Detection Model (XML &amp; BIN)</a:t>
            </a:r>
            <a:br>
              <a:rPr lang="en-IN" sz="1200" dirty="0"/>
            </a:br>
            <a:r>
              <a:rPr lang="en-IN" sz="1200" dirty="0"/>
              <a:t>                        </a:t>
            </a:r>
            <a:br>
              <a:rPr lang="en-IN" sz="1200" dirty="0"/>
            </a:br>
            <a:r>
              <a:rPr lang="en-IN" sz="1200" dirty="0"/>
              <a:t>                        </a:t>
            </a:r>
            <a:br>
              <a:rPr lang="en-IN" sz="1200" dirty="0"/>
            </a:br>
            <a:r>
              <a:rPr lang="en-IN" sz="1200" dirty="0"/>
              <a:t>       Compile Model for Specified Device (CPU)</a:t>
            </a:r>
            <a:br>
              <a:rPr lang="en-IN" sz="1200" dirty="0"/>
            </a:br>
            <a:r>
              <a:rPr lang="en-IN" sz="1200" dirty="0"/>
              <a:t>                        </a:t>
            </a:r>
            <a:br>
              <a:rPr lang="en-IN" sz="1200" dirty="0"/>
            </a:br>
            <a:r>
              <a:rPr lang="en-IN" sz="1200" dirty="0"/>
              <a:t>                        </a:t>
            </a:r>
            <a:br>
              <a:rPr lang="en-IN" sz="1200" dirty="0"/>
            </a:br>
            <a:r>
              <a:rPr lang="en-IN" sz="1200" dirty="0"/>
              <a:t>            Load and Preprocess Input Image</a:t>
            </a:r>
            <a:br>
              <a:rPr lang="en-IN" sz="1200" dirty="0"/>
            </a:br>
            <a:r>
              <a:rPr lang="en-IN" sz="1200" dirty="0"/>
              <a:t>                        </a:t>
            </a:r>
            <a:br>
              <a:rPr lang="en-IN" sz="1200" dirty="0"/>
            </a:br>
            <a:r>
              <a:rPr lang="en-IN" sz="1200" dirty="0"/>
              <a:t>                        </a:t>
            </a:r>
            <a:br>
              <a:rPr lang="en-IN" sz="1200" dirty="0"/>
            </a:br>
            <a:r>
              <a:rPr lang="en-IN" sz="1200" dirty="0"/>
              <a:t>    </a:t>
            </a:r>
            <a:br>
              <a:rPr lang="en-IN" sz="1200" dirty="0"/>
            </a:br>
            <a:r>
              <a:rPr lang="en-IN" sz="1200" dirty="0"/>
              <a:t>        </a:t>
            </a:r>
            <a:br>
              <a:rPr lang="en-IN" sz="1200" dirty="0"/>
            </a:br>
            <a:br>
              <a:rPr lang="en-IN" sz="1200" dirty="0"/>
            </a:br>
            <a:br>
              <a:rPr lang="en-IN" sz="1200" dirty="0"/>
            </a:br>
            <a:br>
              <a:rPr lang="en-IN" sz="1200" dirty="0"/>
            </a:br>
            <a:br>
              <a:rPr lang="en-IN" sz="1200" dirty="0"/>
            </a:br>
            <a:br>
              <a:rPr lang="en-IN" sz="1200" dirty="0"/>
            </a:br>
            <a:br>
              <a:rPr lang="en-IN" sz="1200" dirty="0"/>
            </a:br>
            <a:endParaRPr sz="1200" spc="-1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82203A-4DCB-51F8-1D89-C41EF1556528}"/>
              </a:ext>
            </a:extLst>
          </p:cNvPr>
          <p:cNvCxnSpPr/>
          <p:nvPr/>
        </p:nvCxnSpPr>
        <p:spPr>
          <a:xfrm>
            <a:off x="1600200" y="666750"/>
            <a:ext cx="0" cy="381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690D16-4DE9-74EC-CA99-5CF10AEB8729}"/>
              </a:ext>
            </a:extLst>
          </p:cNvPr>
          <p:cNvCxnSpPr/>
          <p:nvPr/>
        </p:nvCxnSpPr>
        <p:spPr>
          <a:xfrm>
            <a:off x="1600200" y="1352550"/>
            <a:ext cx="0" cy="304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F7B4B5-7006-9125-A4DD-5FC9DB0BB5A4}"/>
              </a:ext>
            </a:extLst>
          </p:cNvPr>
          <p:cNvCxnSpPr/>
          <p:nvPr/>
        </p:nvCxnSpPr>
        <p:spPr>
          <a:xfrm>
            <a:off x="1600200" y="1885950"/>
            <a:ext cx="0" cy="304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AAD869-1052-B304-B371-4C0C24E37CE4}"/>
              </a:ext>
            </a:extLst>
          </p:cNvPr>
          <p:cNvCxnSpPr/>
          <p:nvPr/>
        </p:nvCxnSpPr>
        <p:spPr>
          <a:xfrm>
            <a:off x="1600200" y="2419350"/>
            <a:ext cx="0" cy="304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34F126-1037-D317-CAE2-BA54C55CAB8D}"/>
              </a:ext>
            </a:extLst>
          </p:cNvPr>
          <p:cNvCxnSpPr/>
          <p:nvPr/>
        </p:nvCxnSpPr>
        <p:spPr>
          <a:xfrm>
            <a:off x="1600200" y="2952750"/>
            <a:ext cx="0" cy="381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5B2FC8-96EC-5845-3823-8B90832B7992}"/>
              </a:ext>
            </a:extLst>
          </p:cNvPr>
          <p:cNvSpPr/>
          <p:nvPr/>
        </p:nvSpPr>
        <p:spPr>
          <a:xfrm>
            <a:off x="304800" y="3467141"/>
            <a:ext cx="3200399" cy="457200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Preprocessing: Resize and Transpose    </a:t>
            </a:r>
            <a:br>
              <a:rPr lang="en-IN" sz="1400" dirty="0"/>
            </a:br>
            <a:r>
              <a:rPr lang="en-IN" sz="1400" dirty="0"/>
              <a:t>   Image to Match Model 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808AD9-EC80-81A1-F856-14B6D4BA90F5}"/>
              </a:ext>
            </a:extLst>
          </p:cNvPr>
          <p:cNvSpPr txBox="1"/>
          <p:nvPr/>
        </p:nvSpPr>
        <p:spPr>
          <a:xfrm>
            <a:off x="4267200" y="168297"/>
            <a:ext cx="45720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       Perform Inference on Image 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Retrieve and Process Inference Output 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Post-processing: Extract Detections and | | Filter Based on Confidence Threshold </a:t>
            </a:r>
          </a:p>
          <a:p>
            <a:endParaRPr lang="en-IN" b="1" dirty="0"/>
          </a:p>
          <a:p>
            <a:r>
              <a:rPr lang="en-IN" b="1" dirty="0"/>
              <a:t> </a:t>
            </a:r>
          </a:p>
          <a:p>
            <a:r>
              <a:rPr lang="en-IN" b="1" dirty="0"/>
              <a:t>Draw Bounding Boxes on Detected Faces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Display Result Using Matplotlib (or Other) 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                          End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559197-1CD6-BE8A-4BBA-34ECBB79ED40}"/>
              </a:ext>
            </a:extLst>
          </p:cNvPr>
          <p:cNvCxnSpPr>
            <a:cxnSpLocks/>
          </p:cNvCxnSpPr>
          <p:nvPr/>
        </p:nvCxnSpPr>
        <p:spPr>
          <a:xfrm>
            <a:off x="6248400" y="666750"/>
            <a:ext cx="0" cy="381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5AF15B-4538-348D-8BFA-E926909222E3}"/>
              </a:ext>
            </a:extLst>
          </p:cNvPr>
          <p:cNvCxnSpPr>
            <a:cxnSpLocks/>
          </p:cNvCxnSpPr>
          <p:nvPr/>
        </p:nvCxnSpPr>
        <p:spPr>
          <a:xfrm>
            <a:off x="6248400" y="135255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218C75-62C3-0E6D-FBF7-D96F06B45A95}"/>
              </a:ext>
            </a:extLst>
          </p:cNvPr>
          <p:cNvCxnSpPr/>
          <p:nvPr/>
        </p:nvCxnSpPr>
        <p:spPr>
          <a:xfrm>
            <a:off x="1676400" y="4019550"/>
            <a:ext cx="0" cy="381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3140914-5182-BB8C-8FB2-ED895A9D2083}"/>
              </a:ext>
            </a:extLst>
          </p:cNvPr>
          <p:cNvSpPr/>
          <p:nvPr/>
        </p:nvSpPr>
        <p:spPr>
          <a:xfrm>
            <a:off x="304800" y="4529300"/>
            <a:ext cx="3706569" cy="323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Create </a:t>
            </a:r>
            <a:r>
              <a:rPr lang="en-IN" sz="1400" dirty="0" err="1"/>
              <a:t>InferRequest</a:t>
            </a:r>
            <a:r>
              <a:rPr lang="en-IN" sz="1400" dirty="0"/>
              <a:t> Object for Model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3EEF6D-77F6-E227-1AD1-A065F81C1FAD}"/>
              </a:ext>
            </a:extLst>
          </p:cNvPr>
          <p:cNvCxnSpPr/>
          <p:nvPr/>
        </p:nvCxnSpPr>
        <p:spPr>
          <a:xfrm>
            <a:off x="6248400" y="2419350"/>
            <a:ext cx="0" cy="457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9C630D-98D1-E4CA-4A91-3D11E641F086}"/>
              </a:ext>
            </a:extLst>
          </p:cNvPr>
          <p:cNvCxnSpPr/>
          <p:nvPr/>
        </p:nvCxnSpPr>
        <p:spPr>
          <a:xfrm>
            <a:off x="6248400" y="3333750"/>
            <a:ext cx="0" cy="45720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F0A0EC-4F6F-8641-098A-46C0B3943C93}"/>
              </a:ext>
            </a:extLst>
          </p:cNvPr>
          <p:cNvCxnSpPr/>
          <p:nvPr/>
        </p:nvCxnSpPr>
        <p:spPr>
          <a:xfrm>
            <a:off x="6248400" y="4160172"/>
            <a:ext cx="0" cy="480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71550"/>
            <a:ext cx="5320487" cy="525271"/>
          </a:xfrm>
          <a:prstGeom prst="rect">
            <a:avLst/>
          </a:prstGeom>
        </p:spPr>
        <p:txBody>
          <a:bodyPr vert="horz" wrap="square" lIns="0" tIns="103504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dirty="0"/>
              <a:t>Team</a:t>
            </a:r>
            <a:r>
              <a:rPr spc="-25" dirty="0"/>
              <a:t> </a:t>
            </a:r>
            <a:r>
              <a:rPr dirty="0"/>
              <a:t>members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contribution: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CE63B-8876-366A-C71A-17F41F8D3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017752"/>
            <a:ext cx="8229600" cy="55399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Pranav Bhat V: Analysis and installations of models and environment setup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Pawan Kumar Pandit: Verification and coding and gathering output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902</Words>
  <Application>Microsoft Office PowerPoint</Application>
  <PresentationFormat>On-screen Show (16:9)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Problem Statement</vt:lpstr>
      <vt:lpstr>Unique Idea Brief (Solution)</vt:lpstr>
      <vt:lpstr>Features Offered</vt:lpstr>
      <vt:lpstr>Process flow</vt:lpstr>
      <vt:lpstr>Process Flow</vt:lpstr>
      <vt:lpstr>Process Flow</vt:lpstr>
      <vt:lpstr>Technologies used</vt:lpstr>
      <vt:lpstr>            Start                                                       Initialize OpenVINO Inference Engine (Core)                                                    Load Face Detection Model (XML &amp; BIN)                                                          Compile Model for Specified Device (CPU)                                                               Load and Preprocess Input Image                                                                       </vt:lpstr>
      <vt:lpstr>Team members and contribution: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Ajeya Krishna</dc:creator>
  <cp:lastModifiedBy>Pranav Bhat V</cp:lastModifiedBy>
  <cp:revision>5</cp:revision>
  <dcterms:created xsi:type="dcterms:W3CDTF">2024-07-15T12:29:55Z</dcterms:created>
  <dcterms:modified xsi:type="dcterms:W3CDTF">2024-07-15T15:54:29Z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2024-07-15T00:00:00Z</vt:filetime>
  </property>
  <property fmtid="{D5CDD505-2E9C-101B-9397-08002B2CF9AE}" pid="5" name="Producer">
    <vt:lpwstr>Microsoft® PowerPoint® 2021</vt:lpwstr>
  </property>
</Properties>
</file>