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16" r:id="rId2"/>
    <p:sldId id="274" r:id="rId3"/>
    <p:sldId id="258" r:id="rId4"/>
    <p:sldId id="333" r:id="rId5"/>
    <p:sldId id="334" r:id="rId6"/>
    <p:sldId id="340" r:id="rId7"/>
    <p:sldId id="337" r:id="rId8"/>
    <p:sldId id="338" r:id="rId9"/>
    <p:sldId id="335" r:id="rId10"/>
    <p:sldId id="336" r:id="rId11"/>
    <p:sldId id="339" r:id="rId12"/>
    <p:sldId id="320" r:id="rId13"/>
    <p:sldId id="30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eeraj patil" initials="dp" lastIdx="1" clrIdx="0">
    <p:extLst>
      <p:ext uri="{19B8F6BF-5375-455C-9EA6-DF929625EA0E}">
        <p15:presenceInfo xmlns:p15="http://schemas.microsoft.com/office/powerpoint/2012/main" userId="51dbcaf41de671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23513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258361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555811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65107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806769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320189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223894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184791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922832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43486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EF4200-2EB5-429E-8896-CB648B56CBE2}" type="datetimeFigureOut">
              <a:rPr lang="en-IN" smtClean="0"/>
              <a:t>11-10-2022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78306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EF4200-2EB5-429E-8896-CB648B56CBE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0931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EF4200-2EB5-429E-8896-CB648B56CBE2}" type="datetimeFigureOut">
              <a:rPr lang="en-IN" smtClean="0"/>
              <a:t>11-10-2022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3424052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EF4200-2EB5-429E-8896-CB648B56CBE2}" type="datetimeFigureOut">
              <a:rPr lang="en-IN" smtClean="0"/>
              <a:t>11-10-2022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16573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F4200-2EB5-429E-8896-CB648B56CBE2}" type="datetimeFigureOut">
              <a:rPr lang="en-IN" smtClean="0"/>
              <a:t>11-10-2022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92096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281123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EF4200-2EB5-429E-8896-CB648B56CBE2}" type="datetimeFigureOut">
              <a:rPr lang="en-IN" smtClean="0"/>
              <a:t>11-10-2022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E609EA-5208-4E24-9BC6-B43C8C961FD9}" type="slidenum">
              <a:rPr lang="en-IN" smtClean="0"/>
              <a:t>‹#›</a:t>
            </a:fld>
            <a:endParaRPr lang="en-IN"/>
          </a:p>
        </p:txBody>
      </p:sp>
    </p:spTree>
    <p:extLst>
      <p:ext uri="{BB962C8B-B14F-4D97-AF65-F5344CB8AC3E}">
        <p14:creationId xmlns:p14="http://schemas.microsoft.com/office/powerpoint/2010/main" val="4121561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EF4200-2EB5-429E-8896-CB648B56CBE2}" type="datetimeFigureOut">
              <a:rPr lang="en-IN" smtClean="0"/>
              <a:t>11-10-2022</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E609EA-5208-4E24-9BC6-B43C8C961FD9}" type="slidenum">
              <a:rPr lang="en-IN" smtClean="0"/>
              <a:t>‹#›</a:t>
            </a:fld>
            <a:endParaRPr lang="en-IN"/>
          </a:p>
        </p:txBody>
      </p:sp>
    </p:spTree>
    <p:extLst>
      <p:ext uri="{BB962C8B-B14F-4D97-AF65-F5344CB8AC3E}">
        <p14:creationId xmlns:p14="http://schemas.microsoft.com/office/powerpoint/2010/main" val="13947727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5358-24BF-4477-B25B-DDEEA36AC2D0}"/>
              </a:ext>
            </a:extLst>
          </p:cNvPr>
          <p:cNvSpPr txBox="1">
            <a:spLocks/>
          </p:cNvSpPr>
          <p:nvPr/>
        </p:nvSpPr>
        <p:spPr>
          <a:xfrm>
            <a:off x="3230459" y="1211063"/>
            <a:ext cx="6888657" cy="880992"/>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4400" dirty="0"/>
          </a:p>
        </p:txBody>
      </p:sp>
      <p:sp>
        <p:nvSpPr>
          <p:cNvPr id="3" name="TextBox 2">
            <a:extLst>
              <a:ext uri="{FF2B5EF4-FFF2-40B4-BE49-F238E27FC236}">
                <a16:creationId xmlns:a16="http://schemas.microsoft.com/office/drawing/2014/main" id="{10D1EEC8-DF7D-4B6B-B94F-76A1ECFB8C40}"/>
              </a:ext>
            </a:extLst>
          </p:cNvPr>
          <p:cNvSpPr txBox="1"/>
          <p:nvPr/>
        </p:nvSpPr>
        <p:spPr>
          <a:xfrm>
            <a:off x="1656081" y="3846444"/>
            <a:ext cx="5473460" cy="1815882"/>
          </a:xfrm>
          <a:prstGeom prst="rect">
            <a:avLst/>
          </a:prstGeom>
          <a:noFill/>
        </p:spPr>
        <p:txBody>
          <a:bodyPr wrap="square">
            <a:spAutoFit/>
          </a:bodyPr>
          <a:lstStyle/>
          <a:p>
            <a:pPr algn="ctr"/>
            <a:r>
              <a:rPr lang="en-US" sz="2800" dirty="0">
                <a:latin typeface="Times New Roman" panose="02020603050405020304" pitchFamily="18" charset="0"/>
                <a:cs typeface="Times New Roman" panose="02020603050405020304" pitchFamily="18" charset="0"/>
              </a:rPr>
              <a:t>Under the esteemed guidance of </a:t>
            </a:r>
          </a:p>
          <a:p>
            <a:pPr algn="ctr"/>
            <a:r>
              <a:rPr lang="en-US" sz="2800" b="1" dirty="0">
                <a:latin typeface="Times New Roman" panose="02020603050405020304" pitchFamily="18" charset="0"/>
                <a:cs typeface="Times New Roman" panose="02020603050405020304" pitchFamily="18" charset="0"/>
              </a:rPr>
              <a:t> Mrs. </a:t>
            </a:r>
            <a:r>
              <a:rPr lang="en-US" sz="2800" b="1" dirty="0" err="1">
                <a:latin typeface="Times New Roman" panose="02020603050405020304" pitchFamily="18" charset="0"/>
                <a:cs typeface="Times New Roman" panose="02020603050405020304" pitchFamily="18" charset="0"/>
              </a:rPr>
              <a:t>T.Madhavi</a:t>
            </a:r>
            <a:r>
              <a:rPr lang="en-US" sz="2800" b="1" dirty="0">
                <a:latin typeface="Times New Roman" panose="02020603050405020304" pitchFamily="18" charset="0"/>
                <a:cs typeface="Times New Roman" panose="02020603050405020304" pitchFamily="18" charset="0"/>
              </a:rPr>
              <a:t> Kumari</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Associate Professor in ECE</a:t>
            </a:r>
          </a:p>
          <a:p>
            <a:pPr algn="ctr"/>
            <a:r>
              <a:rPr lang="en-US" sz="2600" dirty="0">
                <a:latin typeface="Times New Roman" panose="02020603050405020304" pitchFamily="18" charset="0"/>
                <a:cs typeface="Times New Roman" panose="02020603050405020304" pitchFamily="18" charset="0"/>
              </a:rPr>
              <a:t>JNTUHUCEH</a:t>
            </a:r>
            <a:endParaRPr lang="en-IN" sz="2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D7B65F-F8AA-4027-A65A-C9BBC8C61C59}"/>
              </a:ext>
            </a:extLst>
          </p:cNvPr>
          <p:cNvSpPr txBox="1"/>
          <p:nvPr/>
        </p:nvSpPr>
        <p:spPr>
          <a:xfrm>
            <a:off x="8655307" y="5646937"/>
            <a:ext cx="6219948" cy="120032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Konda </a:t>
            </a:r>
            <a:r>
              <a:rPr lang="en-IN" sz="2400" dirty="0" err="1">
                <a:latin typeface="Times New Roman" panose="02020603050405020304" pitchFamily="18" charset="0"/>
                <a:cs typeface="Times New Roman" panose="02020603050405020304" pitchFamily="18" charset="0"/>
              </a:rPr>
              <a:t>Pranavendra</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18011P0410</a:t>
            </a:r>
          </a:p>
          <a:p>
            <a:r>
              <a:rPr lang="en-IN"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FD8F2E1A-CE3F-4CF5-9E35-25431289CFF8}"/>
              </a:ext>
            </a:extLst>
          </p:cNvPr>
          <p:cNvSpPr txBox="1"/>
          <p:nvPr/>
        </p:nvSpPr>
        <p:spPr>
          <a:xfrm>
            <a:off x="8859521" y="5185272"/>
            <a:ext cx="2295916"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Submitted by</a:t>
            </a:r>
          </a:p>
        </p:txBody>
      </p:sp>
      <p:sp>
        <p:nvSpPr>
          <p:cNvPr id="6" name="Title 1">
            <a:extLst>
              <a:ext uri="{FF2B5EF4-FFF2-40B4-BE49-F238E27FC236}">
                <a16:creationId xmlns:a16="http://schemas.microsoft.com/office/drawing/2014/main" id="{F806AB6F-1AC0-4EFB-8967-60C748C7EA5D}"/>
              </a:ext>
            </a:extLst>
          </p:cNvPr>
          <p:cNvSpPr txBox="1">
            <a:spLocks/>
          </p:cNvSpPr>
          <p:nvPr/>
        </p:nvSpPr>
        <p:spPr>
          <a:xfrm>
            <a:off x="1656081" y="841272"/>
            <a:ext cx="10109200" cy="1390200"/>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Data Encryption Using Efficient Combination of AES Cryptography and Compression Steganography Techniques </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3918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97198" y="2209799"/>
            <a:ext cx="6571130" cy="1754326"/>
          </a:xfrm>
          <a:prstGeom prst="rect">
            <a:avLst/>
          </a:prstGeom>
          <a:noFill/>
        </p:spPr>
        <p:txBody>
          <a:bodyPr wrap="square" rtlCol="0">
            <a:spAutoFit/>
          </a:bodyPr>
          <a:lstStyle/>
          <a:p>
            <a:pPr algn="ctr"/>
            <a:r>
              <a:rPr lang="en-IN" sz="3600" b="1" dirty="0">
                <a:latin typeface="+mj-lt"/>
              </a:rPr>
              <a:t>	Flow Diagram</a:t>
            </a:r>
            <a:br>
              <a:rPr lang="en-IN" sz="3600" b="1" dirty="0">
                <a:latin typeface="+mj-lt"/>
              </a:rPr>
            </a:br>
            <a:r>
              <a:rPr lang="en-IN" sz="3600" b="1" dirty="0">
                <a:latin typeface="+mj-lt"/>
              </a:rPr>
              <a:t>of </a:t>
            </a:r>
            <a:br>
              <a:rPr lang="en-IN" sz="3600" b="1" dirty="0">
                <a:latin typeface="+mj-lt"/>
              </a:rPr>
            </a:br>
            <a:r>
              <a:rPr lang="en-IN" sz="3600" b="1" dirty="0">
                <a:latin typeface="+mj-lt"/>
              </a:rPr>
              <a:t>     Extracting Process</a:t>
            </a:r>
          </a:p>
        </p:txBody>
      </p:sp>
      <p:pic>
        <p:nvPicPr>
          <p:cNvPr id="2" name="Picture 1">
            <a:extLst>
              <a:ext uri="{FF2B5EF4-FFF2-40B4-BE49-F238E27FC236}">
                <a16:creationId xmlns:a16="http://schemas.microsoft.com/office/drawing/2014/main" id="{76CED365-2839-818C-A205-E9146E669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320" y="0"/>
            <a:ext cx="5090159" cy="6858000"/>
          </a:xfrm>
          <a:prstGeom prst="rect">
            <a:avLst/>
          </a:prstGeom>
        </p:spPr>
      </p:pic>
      <p:pic>
        <p:nvPicPr>
          <p:cNvPr id="7" name="Picture 6">
            <a:extLst>
              <a:ext uri="{FF2B5EF4-FFF2-40B4-BE49-F238E27FC236}">
                <a16:creationId xmlns:a16="http://schemas.microsoft.com/office/drawing/2014/main" id="{D086BEF0-D17F-29C5-26BA-D5D12A3218C8}"/>
              </a:ext>
            </a:extLst>
          </p:cNvPr>
          <p:cNvPicPr>
            <a:picLocks noChangeAspect="1"/>
          </p:cNvPicPr>
          <p:nvPr/>
        </p:nvPicPr>
        <p:blipFill>
          <a:blip r:embed="rId3"/>
          <a:stretch>
            <a:fillRect/>
          </a:stretch>
        </p:blipFill>
        <p:spPr>
          <a:xfrm>
            <a:off x="6624320" y="0"/>
            <a:ext cx="5567680" cy="6858000"/>
          </a:xfrm>
          <a:prstGeom prst="rect">
            <a:avLst/>
          </a:prstGeom>
        </p:spPr>
      </p:pic>
    </p:spTree>
    <p:extLst>
      <p:ext uri="{BB962C8B-B14F-4D97-AF65-F5344CB8AC3E}">
        <p14:creationId xmlns:p14="http://schemas.microsoft.com/office/powerpoint/2010/main" val="3841416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1628B7-0C4C-3A59-9FD2-F8C4A7B76DD7}"/>
              </a:ext>
            </a:extLst>
          </p:cNvPr>
          <p:cNvSpPr txBox="1"/>
          <p:nvPr/>
        </p:nvSpPr>
        <p:spPr>
          <a:xfrm>
            <a:off x="-1133762" y="848359"/>
            <a:ext cx="8134002" cy="646331"/>
          </a:xfrm>
          <a:prstGeom prst="rect">
            <a:avLst/>
          </a:prstGeom>
          <a:noFill/>
        </p:spPr>
        <p:txBody>
          <a:bodyPr wrap="square" rtlCol="0">
            <a:spAutoFit/>
          </a:bodyPr>
          <a:lstStyle/>
          <a:p>
            <a:pPr algn="ctr"/>
            <a:r>
              <a:rPr lang="en-IN" sz="3600" b="1" dirty="0">
                <a:latin typeface="+mj-lt"/>
              </a:rPr>
              <a:t>	Advantages </a:t>
            </a:r>
          </a:p>
        </p:txBody>
      </p:sp>
      <p:sp>
        <p:nvSpPr>
          <p:cNvPr id="4" name="Content Placeholder 2">
            <a:extLst>
              <a:ext uri="{FF2B5EF4-FFF2-40B4-BE49-F238E27FC236}">
                <a16:creationId xmlns:a16="http://schemas.microsoft.com/office/drawing/2014/main" id="{3B838F15-E912-D2EE-A6EC-586148294132}"/>
              </a:ext>
            </a:extLst>
          </p:cNvPr>
          <p:cNvSpPr txBox="1">
            <a:spLocks/>
          </p:cNvSpPr>
          <p:nvPr/>
        </p:nvSpPr>
        <p:spPr>
          <a:xfrm>
            <a:off x="1667190" y="1845863"/>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endParaRPr lang="en-US" dirty="0"/>
          </a:p>
          <a:p>
            <a:pPr algn="just">
              <a:buFont typeface="Arial" panose="020B0604020202020204" pitchFamily="34" charset="0"/>
              <a:buChar char="•"/>
            </a:pPr>
            <a:r>
              <a:rPr lang="en-US" dirty="0"/>
              <a:t>Cryptography and Steganography algorithms combined together provides a double layer of security.</a:t>
            </a:r>
          </a:p>
          <a:p>
            <a:pPr algn="just">
              <a:buFont typeface="Arial" panose="020B0604020202020204" pitchFamily="34" charset="0"/>
              <a:buChar char="•"/>
            </a:pPr>
            <a:r>
              <a:rPr lang="en-US" dirty="0" err="1"/>
              <a:t>Vigenere</a:t>
            </a:r>
            <a:r>
              <a:rPr lang="en-US" dirty="0"/>
              <a:t> cipher </a:t>
            </a:r>
            <a:r>
              <a:rPr lang="en-US" i="0" dirty="0">
                <a:solidFill>
                  <a:srgbClr val="202124"/>
                </a:solidFill>
                <a:effectLst/>
              </a:rPr>
              <a:t>makes the message more secure as compared to various other techniques as it is a</a:t>
            </a:r>
            <a:r>
              <a:rPr lang="en-US" b="0" i="0" dirty="0">
                <a:solidFill>
                  <a:srgbClr val="202124"/>
                </a:solidFill>
                <a:effectLst/>
              </a:rPr>
              <a:t> polyalphabetic cipher technique.</a:t>
            </a:r>
            <a:endParaRPr lang="en-US" dirty="0"/>
          </a:p>
          <a:p>
            <a:pPr algn="just">
              <a:buFont typeface="Arial" panose="020B0604020202020204" pitchFamily="34" charset="0"/>
              <a:buChar char="•"/>
            </a:pPr>
            <a:r>
              <a:rPr lang="en-US" dirty="0"/>
              <a:t>The proposed model can be used to decrease the amount of every transmitted data aiding fast transmission while using slow internet or take a small space on different storage media ensuring data encryption.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247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CAE827-9F49-4F0A-B4E0-5E26D09D06BC}"/>
              </a:ext>
            </a:extLst>
          </p:cNvPr>
          <p:cNvSpPr>
            <a:spLocks noGrp="1"/>
          </p:cNvSpPr>
          <p:nvPr>
            <p:ph type="title"/>
          </p:nvPr>
        </p:nvSpPr>
        <p:spPr>
          <a:xfrm>
            <a:off x="1371860" y="70695"/>
            <a:ext cx="10820140" cy="771787"/>
          </a:xfrm>
        </p:spPr>
        <p:txBody>
          <a:bodyPr/>
          <a:lstStyle/>
          <a:p>
            <a:r>
              <a:rPr lang="en-US" b="1" dirty="0"/>
              <a:t>REFERENCES</a:t>
            </a:r>
            <a:endParaRPr lang="en-IN" b="1" dirty="0"/>
          </a:p>
        </p:txBody>
      </p:sp>
      <p:sp>
        <p:nvSpPr>
          <p:cNvPr id="7" name="TextBox 6">
            <a:extLst>
              <a:ext uri="{FF2B5EF4-FFF2-40B4-BE49-F238E27FC236}">
                <a16:creationId xmlns:a16="http://schemas.microsoft.com/office/drawing/2014/main" id="{C3886044-36B6-4153-89DF-52F0FCA87C62}"/>
              </a:ext>
            </a:extLst>
          </p:cNvPr>
          <p:cNvSpPr txBox="1"/>
          <p:nvPr/>
        </p:nvSpPr>
        <p:spPr>
          <a:xfrm>
            <a:off x="1485201" y="842482"/>
            <a:ext cx="9867900" cy="6555641"/>
          </a:xfrm>
          <a:prstGeom prst="rect">
            <a:avLst/>
          </a:prstGeom>
          <a:noFill/>
        </p:spPr>
        <p:txBody>
          <a:bodyPr wrap="square" rtlCol="0">
            <a:spAutoFit/>
          </a:bodyPr>
          <a:lstStyle/>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O. F. A. Wahab, A. A. M. Khalaf, A. I. Hussein and H. F. A. Hamed, "Hiding Data Using Efficient Combination of RSA Cryptography, and Compression Steganography Techniques," in </a:t>
            </a:r>
            <a:r>
              <a:rPr lang="en-IN" sz="2200" b="0" i="1" dirty="0">
                <a:solidFill>
                  <a:srgbClr val="333333"/>
                </a:solidFill>
                <a:effectLst/>
                <a:latin typeface="Times New Roman" panose="02020603050405020304" pitchFamily="18" charset="0"/>
                <a:cs typeface="Times New Roman" panose="02020603050405020304" pitchFamily="18" charset="0"/>
              </a:rPr>
              <a:t>IEEE Access</a:t>
            </a:r>
            <a:r>
              <a:rPr lang="en-IN" sz="2200" b="0" i="0" dirty="0">
                <a:solidFill>
                  <a:srgbClr val="333333"/>
                </a:solidFill>
                <a:effectLst/>
                <a:latin typeface="Times New Roman" panose="02020603050405020304" pitchFamily="18" charset="0"/>
                <a:cs typeface="Times New Roman" panose="02020603050405020304" pitchFamily="18" charset="0"/>
              </a:rPr>
              <a:t>, vol. 9, pp. 31805-31815, 2021,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10.1109/ACCESS.2021.3060317.</a:t>
            </a:r>
          </a:p>
          <a:p>
            <a:pPr algn="just">
              <a:buClr>
                <a:schemeClr val="accent1"/>
              </a:buClr>
            </a:pPr>
            <a:endParaRPr lang="en-IN" sz="22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A. Bose, A. Kumar, M. K. </a:t>
            </a:r>
            <a:r>
              <a:rPr lang="en-IN" sz="2200" b="0" i="0" dirty="0" err="1">
                <a:solidFill>
                  <a:srgbClr val="333333"/>
                </a:solidFill>
                <a:effectLst/>
                <a:latin typeface="Times New Roman" panose="02020603050405020304" pitchFamily="18" charset="0"/>
                <a:cs typeface="Times New Roman" panose="02020603050405020304" pitchFamily="18" charset="0"/>
              </a:rPr>
              <a:t>Hota</a:t>
            </a:r>
            <a:r>
              <a:rPr lang="en-IN" sz="2200" b="0" i="0" dirty="0">
                <a:solidFill>
                  <a:srgbClr val="333333"/>
                </a:solidFill>
                <a:effectLst/>
                <a:latin typeface="Times New Roman" panose="02020603050405020304" pitchFamily="18" charset="0"/>
                <a:cs typeface="Times New Roman" panose="02020603050405020304" pitchFamily="18" charset="0"/>
              </a:rPr>
              <a:t> and S. </a:t>
            </a:r>
            <a:r>
              <a:rPr lang="en-IN" sz="2200" b="0" i="0" dirty="0" err="1">
                <a:solidFill>
                  <a:srgbClr val="333333"/>
                </a:solidFill>
                <a:effectLst/>
                <a:latin typeface="Times New Roman" panose="02020603050405020304" pitchFamily="18" charset="0"/>
                <a:cs typeface="Times New Roman" panose="02020603050405020304" pitchFamily="18" charset="0"/>
              </a:rPr>
              <a:t>Sherki</a:t>
            </a:r>
            <a:r>
              <a:rPr lang="en-IN" sz="2200" b="0" i="0" dirty="0">
                <a:solidFill>
                  <a:srgbClr val="333333"/>
                </a:solidFill>
                <a:effectLst/>
                <a:latin typeface="Times New Roman" panose="02020603050405020304" pitchFamily="18" charset="0"/>
                <a:cs typeface="Times New Roman" panose="02020603050405020304" pitchFamily="18" charset="0"/>
              </a:rPr>
              <a:t>, "Steganography Method Using Effective Combination of RSA Cryptography and Data Compression," </a:t>
            </a:r>
            <a:r>
              <a:rPr lang="en-IN" sz="2200" b="0" i="1" dirty="0">
                <a:solidFill>
                  <a:srgbClr val="333333"/>
                </a:solidFill>
                <a:effectLst/>
                <a:latin typeface="Times New Roman" panose="02020603050405020304" pitchFamily="18" charset="0"/>
                <a:cs typeface="Times New Roman" panose="02020603050405020304" pitchFamily="18" charset="0"/>
              </a:rPr>
              <a:t>2022 First International Conference on Electrical, Electronics, Information and Communication Technologies (ICEEICT)</a:t>
            </a:r>
            <a:r>
              <a:rPr lang="en-IN" sz="2200" b="0" i="0" dirty="0">
                <a:solidFill>
                  <a:srgbClr val="333333"/>
                </a:solidFill>
                <a:effectLst/>
                <a:latin typeface="Times New Roman" panose="02020603050405020304" pitchFamily="18" charset="0"/>
                <a:cs typeface="Times New Roman" panose="02020603050405020304" pitchFamily="18" charset="0"/>
              </a:rPr>
              <a:t>, 2022, pp. 1-5,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10.1109/ICEEICT53079.2022.9768402.</a:t>
            </a:r>
          </a:p>
          <a:p>
            <a:pPr algn="just">
              <a:buClr>
                <a:schemeClr val="accent1"/>
              </a:buClr>
            </a:pPr>
            <a:endParaRPr lang="en-IN" sz="22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Clr>
                <a:schemeClr val="accent1"/>
              </a:buClr>
              <a:buFont typeface="Arial" panose="020B0604020202020204" pitchFamily="34" charset="0"/>
              <a:buChar char="•"/>
            </a:pPr>
            <a:r>
              <a:rPr lang="en-IN" sz="2200" b="0" i="0" dirty="0">
                <a:solidFill>
                  <a:srgbClr val="333333"/>
                </a:solidFill>
                <a:effectLst/>
                <a:latin typeface="Times New Roman" panose="02020603050405020304" pitchFamily="18" charset="0"/>
                <a:cs typeface="Times New Roman" panose="02020603050405020304" pitchFamily="18" charset="0"/>
              </a:rPr>
              <a:t>C. Biswas, U. D. Gupta and M. M. Haque, "An Efficient Algorithm for Confidentiality, Integrity and Authentication Using Hybrid Cryptography and Steganography," </a:t>
            </a:r>
            <a:r>
              <a:rPr lang="en-IN" sz="2200" b="0" i="1" dirty="0">
                <a:solidFill>
                  <a:srgbClr val="333333"/>
                </a:solidFill>
                <a:effectLst/>
                <a:latin typeface="Times New Roman" panose="02020603050405020304" pitchFamily="18" charset="0"/>
                <a:cs typeface="Times New Roman" panose="02020603050405020304" pitchFamily="18" charset="0"/>
              </a:rPr>
              <a:t>2019 International Conference on Electrical, Computer and Communication Engineering (ECCE)</a:t>
            </a:r>
            <a:r>
              <a:rPr lang="en-IN" sz="2200" b="0" i="0" dirty="0">
                <a:solidFill>
                  <a:srgbClr val="333333"/>
                </a:solidFill>
                <a:effectLst/>
                <a:latin typeface="Times New Roman" panose="02020603050405020304" pitchFamily="18" charset="0"/>
                <a:cs typeface="Times New Roman" panose="02020603050405020304" pitchFamily="18" charset="0"/>
              </a:rPr>
              <a:t>, 2019, pp. 1-5, </a:t>
            </a:r>
            <a:r>
              <a:rPr lang="en-IN" sz="2200" b="0" i="0" dirty="0" err="1">
                <a:solidFill>
                  <a:srgbClr val="333333"/>
                </a:solidFill>
                <a:effectLst/>
                <a:latin typeface="Times New Roman" panose="02020603050405020304" pitchFamily="18" charset="0"/>
                <a:cs typeface="Times New Roman" panose="02020603050405020304" pitchFamily="18" charset="0"/>
              </a:rPr>
              <a:t>doi</a:t>
            </a:r>
            <a:r>
              <a:rPr lang="en-IN" sz="2200" b="0" i="0" dirty="0">
                <a:solidFill>
                  <a:srgbClr val="333333"/>
                </a:solidFill>
                <a:effectLst/>
                <a:latin typeface="Times New Roman" panose="02020603050405020304" pitchFamily="18" charset="0"/>
                <a:cs typeface="Times New Roman" panose="02020603050405020304" pitchFamily="18" charset="0"/>
              </a:rPr>
              <a:t>: 10.1109/ECACE.2019.8679136.</a:t>
            </a:r>
            <a:endParaRPr lang="en-US" sz="2200" dirty="0">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Clr>
                <a:schemeClr val="accent1"/>
              </a:buClr>
              <a:buFont typeface="Arial" panose="020B0604020202020204" pitchFamily="34" charset="0"/>
              <a:buChar char="•"/>
            </a:pPr>
            <a:endParaRPr lang="en-US"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indent="-342900" algn="just">
              <a:buClr>
                <a:schemeClr val="accent1"/>
              </a:buClr>
              <a:buFont typeface="Arial" panose="020B0604020202020204" pitchFamily="34" charset="0"/>
              <a:buChar char="•"/>
            </a:pP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36672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7950B1-DCFF-4D22-828C-743D9C398AC1}"/>
              </a:ext>
            </a:extLst>
          </p:cNvPr>
          <p:cNvSpPr>
            <a:spLocks noGrp="1"/>
          </p:cNvSpPr>
          <p:nvPr>
            <p:ph idx="1"/>
          </p:nvPr>
        </p:nvSpPr>
        <p:spPr>
          <a:xfrm>
            <a:off x="4745181" y="2543899"/>
            <a:ext cx="4936837" cy="1587321"/>
          </a:xfrm>
          <a:effectLst>
            <a:outerShdw blurRad="76200" dist="12700" dir="8100000" sy="-23000" kx="800400" algn="br" rotWithShape="0">
              <a:prstClr val="black">
                <a:alpha val="20000"/>
              </a:prstClr>
            </a:outerShdw>
          </a:effectLst>
        </p:spPr>
        <p:txBody>
          <a:bodyPr>
            <a:noAutofit/>
          </a:bodyPr>
          <a:lstStyle/>
          <a:p>
            <a:pPr marL="0" indent="0">
              <a:buNone/>
            </a:pPr>
            <a:r>
              <a:rPr lang="en-US" sz="6600" b="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THANK YOU</a:t>
            </a:r>
            <a:r>
              <a:rPr lang="en-US" sz="6600" b="1" dirty="0">
                <a:effectLst>
                  <a:outerShdw blurRad="38100" dist="38100" dir="2700000" algn="tl">
                    <a:srgbClr val="000000">
                      <a:alpha val="43137"/>
                    </a:srgbClr>
                  </a:outerShdw>
                </a:effectLst>
                <a:latin typeface="Algerian" panose="04020705040A02060702" pitchFamily="82" charset="0"/>
              </a:rPr>
              <a:t> </a:t>
            </a:r>
          </a:p>
        </p:txBody>
      </p:sp>
    </p:spTree>
    <p:extLst>
      <p:ext uri="{BB962C8B-B14F-4D97-AF65-F5344CB8AC3E}">
        <p14:creationId xmlns:p14="http://schemas.microsoft.com/office/powerpoint/2010/main" val="112331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56BE-D082-468F-8857-A4DC3BC164F6}"/>
              </a:ext>
            </a:extLst>
          </p:cNvPr>
          <p:cNvSpPr>
            <a:spLocks noGrp="1"/>
          </p:cNvSpPr>
          <p:nvPr>
            <p:ph type="title"/>
          </p:nvPr>
        </p:nvSpPr>
        <p:spPr>
          <a:xfrm>
            <a:off x="1564640" y="132080"/>
            <a:ext cx="9938382" cy="1645919"/>
          </a:xfrm>
        </p:spPr>
        <p:txBody>
          <a:bodyPr/>
          <a:lstStyle/>
          <a:p>
            <a:r>
              <a:rPr lang="en-GB" b="1" dirty="0"/>
              <a:t>CONTENTS</a:t>
            </a:r>
          </a:p>
        </p:txBody>
      </p:sp>
      <p:sp>
        <p:nvSpPr>
          <p:cNvPr id="4" name="TextBox 3">
            <a:extLst>
              <a:ext uri="{FF2B5EF4-FFF2-40B4-BE49-F238E27FC236}">
                <a16:creationId xmlns:a16="http://schemas.microsoft.com/office/drawing/2014/main" id="{397E191F-1CE6-443E-85D2-E9960ECB529A}"/>
              </a:ext>
            </a:extLst>
          </p:cNvPr>
          <p:cNvSpPr txBox="1"/>
          <p:nvPr/>
        </p:nvSpPr>
        <p:spPr>
          <a:xfrm>
            <a:off x="2143760" y="1488063"/>
            <a:ext cx="10862347" cy="5478423"/>
          </a:xfrm>
          <a:prstGeom prst="rect">
            <a:avLst/>
          </a:prstGeom>
          <a:noFill/>
        </p:spPr>
        <p:txBody>
          <a:bodyPr wrap="square" lIns="91440" tIns="45720" rIns="91440" bIns="45720" rtlCol="0" anchor="t">
            <a:spAutoFit/>
          </a:bodyPr>
          <a:lstStyle/>
          <a:p>
            <a:pPr>
              <a:lnSpc>
                <a:spcPct val="150000"/>
              </a:lnSpc>
            </a:pPr>
            <a:endParaRPr lang="en-US" sz="2800" dirty="0">
              <a:cs typeface="Times New Roman" panose="02020603050405020304" pitchFamily="18" charset="0"/>
            </a:endParaRPr>
          </a:p>
          <a:p>
            <a:pPr marL="342900" indent="-342900">
              <a:lnSpc>
                <a:spcPct val="150000"/>
              </a:lnSpc>
              <a:buFont typeface="+mj-lt"/>
              <a:buAutoNum type="arabicPeriod"/>
            </a:pPr>
            <a:r>
              <a:rPr lang="en-US" sz="2800" dirty="0">
                <a:cs typeface="Times New Roman" panose="02020603050405020304" pitchFamily="18" charset="0"/>
              </a:rPr>
              <a:t>Introduction</a:t>
            </a:r>
          </a:p>
          <a:p>
            <a:pPr marL="342900" indent="-342900">
              <a:lnSpc>
                <a:spcPct val="150000"/>
              </a:lnSpc>
              <a:buFont typeface="+mj-lt"/>
              <a:buAutoNum type="arabicPeriod"/>
            </a:pPr>
            <a:r>
              <a:rPr lang="en-US" sz="2800" dirty="0">
                <a:cs typeface="Times New Roman" panose="02020603050405020304" pitchFamily="18" charset="0"/>
              </a:rPr>
              <a:t>Aim</a:t>
            </a:r>
          </a:p>
          <a:p>
            <a:pPr marL="342900" indent="-342900">
              <a:lnSpc>
                <a:spcPct val="150000"/>
              </a:lnSpc>
              <a:buFont typeface="+mj-lt"/>
              <a:buAutoNum type="arabicPeriod"/>
            </a:pPr>
            <a:r>
              <a:rPr lang="en-US" sz="2800" dirty="0">
                <a:cs typeface="Times New Roman" panose="02020603050405020304" pitchFamily="18" charset="0"/>
              </a:rPr>
              <a:t>Objectives</a:t>
            </a:r>
          </a:p>
          <a:p>
            <a:pPr marL="342900" indent="-342900">
              <a:lnSpc>
                <a:spcPct val="150000"/>
              </a:lnSpc>
              <a:buFont typeface="+mj-lt"/>
              <a:buAutoNum type="arabicPeriod"/>
            </a:pPr>
            <a:r>
              <a:rPr lang="en-US" sz="2800" dirty="0">
                <a:cs typeface="Times New Roman" panose="02020603050405020304" pitchFamily="18" charset="0"/>
              </a:rPr>
              <a:t>Proposed Approach</a:t>
            </a:r>
          </a:p>
          <a:p>
            <a:pPr marL="342900" indent="-342900">
              <a:lnSpc>
                <a:spcPct val="150000"/>
              </a:lnSpc>
              <a:buAutoNum type="arabicPeriod"/>
            </a:pPr>
            <a:r>
              <a:rPr lang="en-IN" sz="2800" dirty="0">
                <a:cs typeface="Times New Roman" panose="02020603050405020304" pitchFamily="18" charset="0"/>
              </a:rPr>
              <a:t>Flow Diagram</a:t>
            </a:r>
            <a:endParaRPr lang="en-US" sz="2800" dirty="0">
              <a:cs typeface="Times New Roman" panose="02020603050405020304" pitchFamily="18" charset="0"/>
            </a:endParaRPr>
          </a:p>
          <a:p>
            <a:pPr marL="342900" indent="-342900">
              <a:lnSpc>
                <a:spcPct val="150000"/>
              </a:lnSpc>
              <a:buFont typeface="+mj-lt"/>
              <a:buAutoNum type="arabicPeriod"/>
            </a:pPr>
            <a:r>
              <a:rPr lang="en-US" sz="2800" dirty="0">
                <a:cs typeface="Times New Roman" panose="02020603050405020304" pitchFamily="18" charset="0"/>
              </a:rPr>
              <a:t>References</a:t>
            </a:r>
            <a:endParaRPr lang="en-US" sz="2800" dirty="0"/>
          </a:p>
          <a:p>
            <a:endParaRPr lang="en-US" sz="2800" dirty="0"/>
          </a:p>
          <a:p>
            <a:endParaRPr lang="en-IN" sz="2800" dirty="0"/>
          </a:p>
        </p:txBody>
      </p:sp>
    </p:spTree>
    <p:extLst>
      <p:ext uri="{BB962C8B-B14F-4D97-AF65-F5344CB8AC3E}">
        <p14:creationId xmlns:p14="http://schemas.microsoft.com/office/powerpoint/2010/main" val="393207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r>
              <a:rPr lang="en-IN" b="1" dirty="0"/>
              <a:t>INTRODUCTION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a:bodyPr>
          <a:lstStyle/>
          <a:p>
            <a:pPr algn="just"/>
            <a:r>
              <a:rPr lang="en-US" b="0" i="0" dirty="0">
                <a:solidFill>
                  <a:srgbClr val="333333"/>
                </a:solidFill>
                <a:effectLst/>
              </a:rPr>
              <a:t>In this modern era, technology is increasing at a rapid rate and making new developments. The growing use of the Internet amongst people around the world and availability of digital data and its sharing has driven researchers to pay particular attention to information security. </a:t>
            </a:r>
          </a:p>
          <a:p>
            <a:pPr algn="just"/>
            <a:r>
              <a:rPr lang="en-US" b="0" i="0" dirty="0">
                <a:solidFill>
                  <a:srgbClr val="333333"/>
                </a:solidFill>
                <a:effectLst/>
              </a:rPr>
              <a:t>Users frequently need to store, send, or receive private information and the information needs to be protected against unauthorized access and attacks from intruder. </a:t>
            </a:r>
          </a:p>
          <a:p>
            <a:pPr algn="just"/>
            <a:r>
              <a:rPr lang="en-US" b="0" i="0" dirty="0">
                <a:solidFill>
                  <a:srgbClr val="333333"/>
                </a:solidFill>
                <a:effectLst/>
              </a:rPr>
              <a:t>The process of hiding data and information is known to be steganography it is done to provide information security. By using steganography, one can hide thousands of words even in an average sized image. </a:t>
            </a:r>
          </a:p>
        </p:txBody>
      </p:sp>
    </p:spTree>
    <p:extLst>
      <p:ext uri="{BB962C8B-B14F-4D97-AF65-F5344CB8AC3E}">
        <p14:creationId xmlns:p14="http://schemas.microsoft.com/office/powerpoint/2010/main" val="201353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484310" y="0"/>
            <a:ext cx="10018713" cy="1752599"/>
          </a:xfrm>
        </p:spPr>
        <p:txBody>
          <a:bodyPr/>
          <a:lstStyle/>
          <a:p>
            <a:r>
              <a:rPr lang="en-IN" b="1" dirty="0"/>
              <a:t>INTRODUCTION</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64209" y="1291838"/>
            <a:ext cx="10163855" cy="4871287"/>
          </a:xfrm>
        </p:spPr>
        <p:txBody>
          <a:bodyPr>
            <a:normAutofit/>
          </a:bodyPr>
          <a:lstStyle/>
          <a:p>
            <a:pPr algn="just"/>
            <a:r>
              <a:rPr lang="en-US" b="0" i="0" dirty="0">
                <a:solidFill>
                  <a:srgbClr val="333333"/>
                </a:solidFill>
                <a:effectLst/>
              </a:rPr>
              <a:t>Cryptographic methods enhances the security level.</a:t>
            </a:r>
            <a:endParaRPr lang="en-US" dirty="0"/>
          </a:p>
          <a:p>
            <a:pPr algn="just"/>
            <a:r>
              <a:rPr lang="en-US" dirty="0"/>
              <a:t>Data compression is an important part of information security because compressed data is more secure and easy to handle. </a:t>
            </a:r>
          </a:p>
          <a:p>
            <a:pPr algn="just"/>
            <a:r>
              <a:rPr lang="en-US" dirty="0"/>
              <a:t>Effective data compression technology creates efficient, secure, and easy-to-connect data. </a:t>
            </a:r>
          </a:p>
          <a:p>
            <a:pPr algn="just"/>
            <a:r>
              <a:rPr lang="en-US" dirty="0"/>
              <a:t>There are two types of compression algorithm techniques, lossy and lossless.</a:t>
            </a:r>
          </a:p>
          <a:p>
            <a:pPr algn="just"/>
            <a:r>
              <a:rPr lang="en-US" dirty="0"/>
              <a:t>These technologies can be used on any data format such as text, audio, video, or image file.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35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240470" y="1158240"/>
            <a:ext cx="10018713" cy="1752599"/>
          </a:xfrm>
        </p:spPr>
        <p:txBody>
          <a:bodyPr/>
          <a:lstStyle/>
          <a:p>
            <a:r>
              <a:rPr lang="en-IN" b="1" dirty="0"/>
              <a:t>Aim</a:t>
            </a:r>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584529" y="993356"/>
            <a:ext cx="10163855" cy="4871287"/>
          </a:xfrm>
        </p:spPr>
        <p:txBody>
          <a:bodyPr>
            <a:normAutofit/>
          </a:bodyPr>
          <a:lstStyle/>
          <a:p>
            <a:pPr algn="just"/>
            <a:r>
              <a:rPr lang="en-US" dirty="0"/>
              <a:t>The main aim of this project is to design a hybrid encryption algorithm which compresses the given data thus reducing the time of sending data over the Internet with a complete guarantee of encrypting this data and hiding it from intruders.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16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2C62-4514-4E4D-B3CA-ED65BE9BAA74}"/>
              </a:ext>
            </a:extLst>
          </p:cNvPr>
          <p:cNvSpPr>
            <a:spLocks noGrp="1"/>
          </p:cNvSpPr>
          <p:nvPr>
            <p:ph type="title"/>
          </p:nvPr>
        </p:nvSpPr>
        <p:spPr>
          <a:xfrm>
            <a:off x="1594689" y="106680"/>
            <a:ext cx="10018713" cy="1290320"/>
          </a:xfrm>
        </p:spPr>
        <p:txBody>
          <a:bodyPr/>
          <a:lstStyle/>
          <a:p>
            <a:r>
              <a:rPr lang="en-US" b="1" dirty="0"/>
              <a:t>O</a:t>
            </a:r>
            <a:r>
              <a:rPr lang="en-IN" b="1" dirty="0" err="1"/>
              <a:t>bjectives</a:t>
            </a:r>
            <a:endParaRPr lang="en-IN" b="1" dirty="0"/>
          </a:p>
        </p:txBody>
      </p:sp>
      <p:sp>
        <p:nvSpPr>
          <p:cNvPr id="3" name="Content Placeholder 2">
            <a:extLst>
              <a:ext uri="{FF2B5EF4-FFF2-40B4-BE49-F238E27FC236}">
                <a16:creationId xmlns:a16="http://schemas.microsoft.com/office/drawing/2014/main" id="{6EB3FEA9-B1B4-4D94-9C1D-C4529F381F59}"/>
              </a:ext>
            </a:extLst>
          </p:cNvPr>
          <p:cNvSpPr>
            <a:spLocks noGrp="1"/>
          </p:cNvSpPr>
          <p:nvPr>
            <p:ph idx="1"/>
          </p:nvPr>
        </p:nvSpPr>
        <p:spPr>
          <a:xfrm>
            <a:off x="1716609" y="1163753"/>
            <a:ext cx="10163855" cy="4871287"/>
          </a:xfrm>
        </p:spPr>
        <p:txBody>
          <a:bodyPr>
            <a:normAutofit/>
          </a:bodyPr>
          <a:lstStyle/>
          <a:p>
            <a:pPr algn="just"/>
            <a:r>
              <a:rPr lang="en-US" dirty="0">
                <a:cs typeface="Times New Roman" panose="02020603050405020304" pitchFamily="18" charset="0"/>
              </a:rPr>
              <a:t>To implement the proposed approach in Python software.</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compression scheme:</a:t>
            </a:r>
          </a:p>
          <a:p>
            <a:pPr marL="0" indent="0" algn="just">
              <a:buNone/>
            </a:pPr>
            <a:r>
              <a:rPr lang="en-US" dirty="0">
                <a:cs typeface="Times New Roman" panose="02020603050405020304" pitchFamily="18" charset="0"/>
              </a:rPr>
              <a:t>       Huffman coding</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encryption scheme :</a:t>
            </a:r>
          </a:p>
          <a:p>
            <a:pPr marL="0" indent="0" algn="just">
              <a:buNone/>
            </a:pPr>
            <a:r>
              <a:rPr lang="en-US" dirty="0">
                <a:cs typeface="Times New Roman" panose="02020603050405020304" pitchFamily="18" charset="0"/>
              </a:rPr>
              <a:t>        AES (Advanced Encryption Standard) + </a:t>
            </a:r>
            <a:r>
              <a:rPr lang="en-US" dirty="0" err="1">
                <a:cs typeface="Times New Roman" panose="02020603050405020304" pitchFamily="18" charset="0"/>
              </a:rPr>
              <a:t>Vigenere</a:t>
            </a:r>
            <a:r>
              <a:rPr lang="en-US" dirty="0">
                <a:cs typeface="Times New Roman" panose="02020603050405020304" pitchFamily="18" charset="0"/>
              </a:rPr>
              <a:t> Cipher Algorithm.</a:t>
            </a:r>
          </a:p>
          <a:p>
            <a:pPr marL="0" indent="0" algn="just">
              <a:buNone/>
            </a:pPr>
            <a:r>
              <a:rPr lang="en-US" dirty="0">
                <a:cs typeface="Times New Roman" panose="02020603050405020304" pitchFamily="18" charset="0"/>
              </a:rPr>
              <a:t>        </a:t>
            </a:r>
            <a:r>
              <a:rPr lang="en-US" b="1" dirty="0">
                <a:cs typeface="Times New Roman" panose="02020603050405020304" pitchFamily="18" charset="0"/>
              </a:rPr>
              <a:t>Data embedding scheme :</a:t>
            </a:r>
          </a:p>
          <a:p>
            <a:pPr marL="0" indent="0" algn="just">
              <a:buNone/>
            </a:pPr>
            <a:r>
              <a:rPr lang="en-US" dirty="0">
                <a:cs typeface="Times New Roman" panose="02020603050405020304" pitchFamily="18" charset="0"/>
              </a:rPr>
              <a:t>         LSB(Least Significant Bit) Technique.</a:t>
            </a:r>
          </a:p>
          <a:p>
            <a:pPr algn="just"/>
            <a:r>
              <a:rPr lang="en-US" dirty="0"/>
              <a:t>To evaluate the performance of the proposed model based on criteria such as Compression </a:t>
            </a:r>
            <a:r>
              <a:rPr lang="en-US" dirty="0" err="1"/>
              <a:t>time,Compression</a:t>
            </a:r>
            <a:r>
              <a:rPr lang="en-US" dirty="0"/>
              <a:t> </a:t>
            </a:r>
            <a:r>
              <a:rPr lang="en-US" dirty="0" err="1"/>
              <a:t>Ratio,Savings</a:t>
            </a:r>
            <a:r>
              <a:rPr lang="en-US" dirty="0"/>
              <a:t> </a:t>
            </a:r>
            <a:r>
              <a:rPr lang="en-US" dirty="0" err="1"/>
              <a:t>Percentage,SSIM</a:t>
            </a:r>
            <a:r>
              <a:rPr lang="en-US"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39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2512140" y="459996"/>
            <a:ext cx="8196499" cy="707886"/>
          </a:xfrm>
          <a:prstGeom prst="rect">
            <a:avLst/>
          </a:prstGeom>
          <a:noFill/>
        </p:spPr>
        <p:txBody>
          <a:bodyPr wrap="square" rtlCol="0">
            <a:spAutoFit/>
          </a:bodyPr>
          <a:lstStyle/>
          <a:p>
            <a:r>
              <a:rPr lang="en-IN" sz="4000" b="1" dirty="0">
                <a:latin typeface="+mj-lt"/>
              </a:rPr>
              <a:t>	                 Proposed Approach</a:t>
            </a:r>
          </a:p>
        </p:txBody>
      </p:sp>
      <p:sp>
        <p:nvSpPr>
          <p:cNvPr id="2" name="Content Placeholder 2">
            <a:extLst>
              <a:ext uri="{FF2B5EF4-FFF2-40B4-BE49-F238E27FC236}">
                <a16:creationId xmlns:a16="http://schemas.microsoft.com/office/drawing/2014/main" id="{B4DFC4D5-F555-17F1-10E5-FD6DA5B330C1}"/>
              </a:ext>
            </a:extLst>
          </p:cNvPr>
          <p:cNvSpPr txBox="1">
            <a:spLocks/>
          </p:cNvSpPr>
          <p:nvPr/>
        </p:nvSpPr>
        <p:spPr>
          <a:xfrm>
            <a:off x="1738310" y="2293049"/>
            <a:ext cx="10018713" cy="4093828"/>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US" dirty="0" err="1"/>
              <a:t>First,the</a:t>
            </a:r>
            <a:r>
              <a:rPr lang="en-US" dirty="0"/>
              <a:t> plain text is encrypted by using  AES(Advanced Encryption Standard ) algorithm and </a:t>
            </a:r>
            <a:r>
              <a:rPr lang="en-US" dirty="0" err="1"/>
              <a:t>Vigenere</a:t>
            </a:r>
            <a:r>
              <a:rPr lang="en-US" dirty="0"/>
              <a:t> Cipher algorithm.</a:t>
            </a:r>
          </a:p>
          <a:p>
            <a:pPr algn="just"/>
            <a:r>
              <a:rPr lang="en-US" dirty="0"/>
              <a:t>The cover image is compressed by Discrete wavelet transform DWT which compacts the cover image through lossy compression in order to reduce the cover image’s dimensions. </a:t>
            </a:r>
          </a:p>
          <a:p>
            <a:pPr algn="just"/>
            <a:r>
              <a:rPr lang="en-US" dirty="0"/>
              <a:t>The encrypted text is compressed by the Huffman coding algorithm which is a lossless compression technique.</a:t>
            </a:r>
          </a:p>
          <a:p>
            <a:pPr algn="just"/>
            <a:r>
              <a:rPr lang="en-US" dirty="0"/>
              <a:t>The least significant bit LSB will then be used to implant the compressed data in the compacted cover image.</a:t>
            </a:r>
          </a:p>
          <a:p>
            <a:pPr algn="just"/>
            <a:r>
              <a:rPr lang="en-US" dirty="0"/>
              <a:t>The LSB embedding technique suggests that data can be hidden in such a way that even the naked eye is unable to identify the hidden information in the LSBs of the cover file.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DF82CC-1FA4-0F3F-28A2-2398F1CA3DC5}"/>
              </a:ext>
            </a:extLst>
          </p:cNvPr>
          <p:cNvSpPr txBox="1"/>
          <p:nvPr/>
        </p:nvSpPr>
        <p:spPr>
          <a:xfrm>
            <a:off x="1272621" y="1469332"/>
            <a:ext cx="6571130" cy="646331"/>
          </a:xfrm>
          <a:prstGeom prst="rect">
            <a:avLst/>
          </a:prstGeom>
          <a:noFill/>
        </p:spPr>
        <p:txBody>
          <a:bodyPr wrap="square" rtlCol="0">
            <a:spAutoFit/>
          </a:bodyPr>
          <a:lstStyle/>
          <a:p>
            <a:r>
              <a:rPr lang="en-IN" sz="3600" b="1" dirty="0">
                <a:latin typeface="+mj-lt"/>
              </a:rPr>
              <a:t>	Embedding Process :</a:t>
            </a:r>
          </a:p>
        </p:txBody>
      </p:sp>
    </p:spTree>
    <p:extLst>
      <p:ext uri="{BB962C8B-B14F-4D97-AF65-F5344CB8AC3E}">
        <p14:creationId xmlns:p14="http://schemas.microsoft.com/office/powerpoint/2010/main" val="116156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272621" y="1077984"/>
            <a:ext cx="6571130" cy="646331"/>
          </a:xfrm>
          <a:prstGeom prst="rect">
            <a:avLst/>
          </a:prstGeom>
          <a:noFill/>
        </p:spPr>
        <p:txBody>
          <a:bodyPr wrap="square" rtlCol="0">
            <a:spAutoFit/>
          </a:bodyPr>
          <a:lstStyle/>
          <a:p>
            <a:r>
              <a:rPr lang="en-IN" sz="3600" b="1" dirty="0">
                <a:latin typeface="+mj-lt"/>
              </a:rPr>
              <a:t>	Extracting Process</a:t>
            </a:r>
          </a:p>
        </p:txBody>
      </p:sp>
      <p:sp>
        <p:nvSpPr>
          <p:cNvPr id="2" name="Content Placeholder 2">
            <a:extLst>
              <a:ext uri="{FF2B5EF4-FFF2-40B4-BE49-F238E27FC236}">
                <a16:creationId xmlns:a16="http://schemas.microsoft.com/office/drawing/2014/main" id="{B4DFC4D5-F555-17F1-10E5-FD6DA5B330C1}"/>
              </a:ext>
            </a:extLst>
          </p:cNvPr>
          <p:cNvSpPr txBox="1">
            <a:spLocks/>
          </p:cNvSpPr>
          <p:nvPr/>
        </p:nvSpPr>
        <p:spPr>
          <a:xfrm>
            <a:off x="1484310" y="1686188"/>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2E5F43-F728-0656-4703-BB74BBE7C03E}"/>
              </a:ext>
            </a:extLst>
          </p:cNvPr>
          <p:cNvSpPr txBox="1">
            <a:spLocks/>
          </p:cNvSpPr>
          <p:nvPr/>
        </p:nvSpPr>
        <p:spPr>
          <a:xfrm>
            <a:off x="1484310" y="2039049"/>
            <a:ext cx="10018713" cy="409382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buNone/>
            </a:pPr>
            <a:r>
              <a:rPr lang="en-US" dirty="0"/>
              <a:t>To get the secret message(plain text), the following steps must be followed: </a:t>
            </a:r>
          </a:p>
          <a:p>
            <a:pPr algn="just">
              <a:buFont typeface="Arial" panose="020B0604020202020204" pitchFamily="34" charset="0"/>
              <a:buChar char="•"/>
            </a:pPr>
            <a:r>
              <a:rPr lang="en-US" dirty="0"/>
              <a:t>Read the compressed </a:t>
            </a:r>
            <a:r>
              <a:rPr lang="en-US" dirty="0" err="1"/>
              <a:t>stego</a:t>
            </a:r>
            <a:r>
              <a:rPr lang="en-US" dirty="0"/>
              <a:t> image. </a:t>
            </a:r>
          </a:p>
          <a:p>
            <a:pPr algn="just">
              <a:buFont typeface="Arial" panose="020B0604020202020204" pitchFamily="34" charset="0"/>
              <a:buChar char="•"/>
            </a:pPr>
            <a:r>
              <a:rPr lang="en-US" dirty="0"/>
              <a:t>Obtain the compressed encrypted message from the </a:t>
            </a:r>
            <a:r>
              <a:rPr lang="en-US" dirty="0" err="1"/>
              <a:t>stego</a:t>
            </a:r>
            <a:r>
              <a:rPr lang="en-US" dirty="0"/>
              <a:t> image.  </a:t>
            </a:r>
          </a:p>
          <a:p>
            <a:pPr algn="just">
              <a:buFont typeface="Arial" panose="020B0604020202020204" pitchFamily="34" charset="0"/>
              <a:buChar char="•"/>
            </a:pPr>
            <a:r>
              <a:rPr lang="en-US" dirty="0"/>
              <a:t>The next step is to perform Huffman decoding on the compressed encrypted message to obtain the encrypted message. </a:t>
            </a:r>
          </a:p>
          <a:p>
            <a:pPr algn="just">
              <a:buFont typeface="Arial" panose="020B0604020202020204" pitchFamily="34" charset="0"/>
              <a:buChar char="•"/>
            </a:pPr>
            <a:r>
              <a:rPr lang="en-US" dirty="0"/>
              <a:t>Finally, decrypt the encrypted message using </a:t>
            </a:r>
            <a:r>
              <a:rPr lang="en-US" dirty="0" err="1"/>
              <a:t>Vigenere</a:t>
            </a:r>
            <a:r>
              <a:rPr lang="en-US" dirty="0"/>
              <a:t> decryption followed by AES decryption  and output the secret message.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80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810C31-C4C7-46CB-8B49-D51F8BB64EC5}"/>
              </a:ext>
            </a:extLst>
          </p:cNvPr>
          <p:cNvSpPr txBox="1"/>
          <p:nvPr/>
        </p:nvSpPr>
        <p:spPr>
          <a:xfrm>
            <a:off x="101600" y="2402839"/>
            <a:ext cx="6571130" cy="1754326"/>
          </a:xfrm>
          <a:prstGeom prst="rect">
            <a:avLst/>
          </a:prstGeom>
          <a:noFill/>
        </p:spPr>
        <p:txBody>
          <a:bodyPr wrap="square" rtlCol="0">
            <a:spAutoFit/>
          </a:bodyPr>
          <a:lstStyle/>
          <a:p>
            <a:pPr algn="ctr"/>
            <a:r>
              <a:rPr lang="en-IN" sz="3600" b="1" dirty="0">
                <a:latin typeface="+mj-lt"/>
              </a:rPr>
              <a:t>	Flow Diagram</a:t>
            </a:r>
            <a:br>
              <a:rPr lang="en-IN" sz="3600" b="1" dirty="0">
                <a:latin typeface="+mj-lt"/>
              </a:rPr>
            </a:br>
            <a:r>
              <a:rPr lang="en-IN" sz="3600" b="1" dirty="0">
                <a:latin typeface="+mj-lt"/>
              </a:rPr>
              <a:t>of </a:t>
            </a:r>
            <a:br>
              <a:rPr lang="en-IN" sz="3600" b="1" dirty="0">
                <a:latin typeface="+mj-lt"/>
              </a:rPr>
            </a:br>
            <a:r>
              <a:rPr lang="en-IN" sz="3600" b="1" dirty="0">
                <a:latin typeface="+mj-lt"/>
              </a:rPr>
              <a:t>     Embedding Process</a:t>
            </a:r>
          </a:p>
        </p:txBody>
      </p:sp>
      <p:pic>
        <p:nvPicPr>
          <p:cNvPr id="3" name="Picture 2">
            <a:extLst>
              <a:ext uri="{FF2B5EF4-FFF2-40B4-BE49-F238E27FC236}">
                <a16:creationId xmlns:a16="http://schemas.microsoft.com/office/drawing/2014/main" id="{008112EC-2FB4-0FFE-F1F8-E2145DE82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040" y="0"/>
            <a:ext cx="6410960" cy="6858000"/>
          </a:xfrm>
          <a:prstGeom prst="rect">
            <a:avLst/>
          </a:prstGeom>
        </p:spPr>
      </p:pic>
      <p:pic>
        <p:nvPicPr>
          <p:cNvPr id="5" name="Picture 4">
            <a:extLst>
              <a:ext uri="{FF2B5EF4-FFF2-40B4-BE49-F238E27FC236}">
                <a16:creationId xmlns:a16="http://schemas.microsoft.com/office/drawing/2014/main" id="{DBDC30BB-B0DB-44E9-3798-AF330C923B0A}"/>
              </a:ext>
            </a:extLst>
          </p:cNvPr>
          <p:cNvPicPr>
            <a:picLocks noChangeAspect="1"/>
          </p:cNvPicPr>
          <p:nvPr/>
        </p:nvPicPr>
        <p:blipFill>
          <a:blip r:embed="rId3"/>
          <a:stretch>
            <a:fillRect/>
          </a:stretch>
        </p:blipFill>
        <p:spPr>
          <a:xfrm>
            <a:off x="5781040" y="5080"/>
            <a:ext cx="6410960" cy="6858000"/>
          </a:xfrm>
          <a:prstGeom prst="rect">
            <a:avLst/>
          </a:prstGeom>
        </p:spPr>
      </p:pic>
    </p:spTree>
    <p:extLst>
      <p:ext uri="{BB962C8B-B14F-4D97-AF65-F5344CB8AC3E}">
        <p14:creationId xmlns:p14="http://schemas.microsoft.com/office/powerpoint/2010/main" val="2210587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176688</TotalTime>
  <Words>829</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Aparajita</vt:lpstr>
      <vt:lpstr>Arial</vt:lpstr>
      <vt:lpstr>Corbel</vt:lpstr>
      <vt:lpstr>Times New Roman</vt:lpstr>
      <vt:lpstr>Parallax</vt:lpstr>
      <vt:lpstr>PowerPoint Presentation</vt:lpstr>
      <vt:lpstr>CONTENTS</vt:lpstr>
      <vt:lpstr>INTRODUCTION</vt:lpstr>
      <vt:lpstr>INTRODUCTION</vt:lpstr>
      <vt:lpstr>Aim</vt:lpstr>
      <vt:lpstr>Objectives</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CONTROL SYSTEM</dc:title>
  <dc:creator>sinkona67@hotmail.com</dc:creator>
  <cp:lastModifiedBy>Pranav Konda</cp:lastModifiedBy>
  <cp:revision>670</cp:revision>
  <dcterms:created xsi:type="dcterms:W3CDTF">2022-02-25T03:33:52Z</dcterms:created>
  <dcterms:modified xsi:type="dcterms:W3CDTF">2022-10-11T03:54:13Z</dcterms:modified>
</cp:coreProperties>
</file>