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16" r:id="rId2"/>
    <p:sldId id="274" r:id="rId3"/>
    <p:sldId id="258" r:id="rId4"/>
    <p:sldId id="333" r:id="rId5"/>
    <p:sldId id="349" r:id="rId6"/>
    <p:sldId id="350" r:id="rId7"/>
    <p:sldId id="351" r:id="rId8"/>
    <p:sldId id="352" r:id="rId9"/>
    <p:sldId id="334" r:id="rId10"/>
    <p:sldId id="340" r:id="rId11"/>
    <p:sldId id="337" r:id="rId12"/>
    <p:sldId id="338" r:id="rId13"/>
    <p:sldId id="335" r:id="rId14"/>
    <p:sldId id="343" r:id="rId15"/>
    <p:sldId id="344" r:id="rId16"/>
    <p:sldId id="339" r:id="rId17"/>
    <p:sldId id="345" r:id="rId18"/>
    <p:sldId id="347" r:id="rId19"/>
    <p:sldId id="336" r:id="rId20"/>
    <p:sldId id="346" r:id="rId21"/>
    <p:sldId id="342" r:id="rId22"/>
    <p:sldId id="348" r:id="rId23"/>
    <p:sldId id="320"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eeraj patil" initials="dp" lastIdx="1" clrIdx="0">
    <p:extLst>
      <p:ext uri="{19B8F6BF-5375-455C-9EA6-DF929625EA0E}">
        <p15:presenceInfo xmlns:p15="http://schemas.microsoft.com/office/powerpoint/2012/main" userId="51dbcaf41de671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2351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258361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55581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65107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806769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320189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22389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18479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92283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43486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78306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F4200-2EB5-429E-8896-CB648B56CBE2}"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093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F4200-2EB5-429E-8896-CB648B56CBE2}"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42405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F4200-2EB5-429E-8896-CB648B56CBE2}"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6573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F4200-2EB5-429E-8896-CB648B56CBE2}"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92096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281123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412156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F4200-2EB5-429E-8896-CB648B56CBE2}" type="datetimeFigureOut">
              <a:rPr lang="en-IN" smtClean="0"/>
              <a:t>07-12-2022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609EA-5208-4E24-9BC6-B43C8C961FD9}" type="slidenum">
              <a:rPr lang="en-IN" smtClean="0"/>
              <a:t>‹#›</a:t>
            </a:fld>
            <a:endParaRPr lang="en-IN"/>
          </a:p>
        </p:txBody>
      </p:sp>
    </p:spTree>
    <p:extLst>
      <p:ext uri="{BB962C8B-B14F-4D97-AF65-F5344CB8AC3E}">
        <p14:creationId xmlns:p14="http://schemas.microsoft.com/office/powerpoint/2010/main" val="13947727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5358-24BF-4477-B25B-DDEEA36AC2D0}"/>
              </a:ext>
            </a:extLst>
          </p:cNvPr>
          <p:cNvSpPr txBox="1">
            <a:spLocks/>
          </p:cNvSpPr>
          <p:nvPr/>
        </p:nvSpPr>
        <p:spPr>
          <a:xfrm>
            <a:off x="3230459" y="1211063"/>
            <a:ext cx="6888657" cy="880992"/>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400" dirty="0"/>
          </a:p>
        </p:txBody>
      </p:sp>
      <p:sp>
        <p:nvSpPr>
          <p:cNvPr id="3" name="TextBox 2">
            <a:extLst>
              <a:ext uri="{FF2B5EF4-FFF2-40B4-BE49-F238E27FC236}">
                <a16:creationId xmlns:a16="http://schemas.microsoft.com/office/drawing/2014/main" id="{10D1EEC8-DF7D-4B6B-B94F-76A1ECFB8C40}"/>
              </a:ext>
            </a:extLst>
          </p:cNvPr>
          <p:cNvSpPr txBox="1"/>
          <p:nvPr/>
        </p:nvSpPr>
        <p:spPr>
          <a:xfrm>
            <a:off x="1656081" y="3846444"/>
            <a:ext cx="5473460" cy="1815882"/>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Under the esteemed guidance of </a:t>
            </a:r>
          </a:p>
          <a:p>
            <a:pPr algn="ctr"/>
            <a:r>
              <a:rPr lang="en-US" sz="2800" b="1" dirty="0">
                <a:latin typeface="Times New Roman" panose="02020603050405020304" pitchFamily="18" charset="0"/>
                <a:cs typeface="Times New Roman" panose="02020603050405020304" pitchFamily="18" charset="0"/>
              </a:rPr>
              <a:t> Mrs. </a:t>
            </a:r>
            <a:r>
              <a:rPr lang="en-US" sz="2800" b="1" dirty="0" err="1">
                <a:latin typeface="Times New Roman" panose="02020603050405020304" pitchFamily="18" charset="0"/>
                <a:cs typeface="Times New Roman" panose="02020603050405020304" pitchFamily="18" charset="0"/>
              </a:rPr>
              <a:t>T.Madhavi</a:t>
            </a:r>
            <a:r>
              <a:rPr lang="en-US" sz="2800" b="1" dirty="0">
                <a:latin typeface="Times New Roman" panose="02020603050405020304" pitchFamily="18" charset="0"/>
                <a:cs typeface="Times New Roman" panose="02020603050405020304" pitchFamily="18" charset="0"/>
              </a:rPr>
              <a:t> Kumari</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Associate Professor in ECE</a:t>
            </a:r>
          </a:p>
          <a:p>
            <a:pPr algn="ctr"/>
            <a:r>
              <a:rPr lang="en-US" sz="2600" dirty="0">
                <a:latin typeface="Times New Roman" panose="02020603050405020304" pitchFamily="18" charset="0"/>
                <a:cs typeface="Times New Roman" panose="02020603050405020304" pitchFamily="18" charset="0"/>
              </a:rPr>
              <a:t>JNTUHUCEH</a:t>
            </a:r>
            <a:endParaRPr lang="en-IN" sz="2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D7B65F-F8AA-4027-A65A-C9BBC8C61C59}"/>
              </a:ext>
            </a:extLst>
          </p:cNvPr>
          <p:cNvSpPr txBox="1"/>
          <p:nvPr/>
        </p:nvSpPr>
        <p:spPr>
          <a:xfrm>
            <a:off x="8655307" y="5646937"/>
            <a:ext cx="6219948"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Konda </a:t>
            </a:r>
            <a:r>
              <a:rPr lang="en-IN" sz="2400" dirty="0" err="1">
                <a:latin typeface="Times New Roman" panose="02020603050405020304" pitchFamily="18" charset="0"/>
                <a:cs typeface="Times New Roman" panose="02020603050405020304" pitchFamily="18" charset="0"/>
              </a:rPr>
              <a:t>Pranavendra</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18011P0410</a:t>
            </a:r>
          </a:p>
          <a:p>
            <a:r>
              <a:rPr lang="en-IN"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FD8F2E1A-CE3F-4CF5-9E35-25431289CFF8}"/>
              </a:ext>
            </a:extLst>
          </p:cNvPr>
          <p:cNvSpPr txBox="1"/>
          <p:nvPr/>
        </p:nvSpPr>
        <p:spPr>
          <a:xfrm>
            <a:off x="8859521" y="5185272"/>
            <a:ext cx="2295916"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Submitted by</a:t>
            </a:r>
          </a:p>
        </p:txBody>
      </p:sp>
      <p:sp>
        <p:nvSpPr>
          <p:cNvPr id="6" name="Title 1">
            <a:extLst>
              <a:ext uri="{FF2B5EF4-FFF2-40B4-BE49-F238E27FC236}">
                <a16:creationId xmlns:a16="http://schemas.microsoft.com/office/drawing/2014/main" id="{F806AB6F-1AC0-4EFB-8967-60C748C7EA5D}"/>
              </a:ext>
            </a:extLst>
          </p:cNvPr>
          <p:cNvSpPr txBox="1">
            <a:spLocks/>
          </p:cNvSpPr>
          <p:nvPr/>
        </p:nvSpPr>
        <p:spPr>
          <a:xfrm>
            <a:off x="1656081" y="841272"/>
            <a:ext cx="10109200" cy="13902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Data Encryption Using Efficient Combination of AES Cryptography and Compression Steganography Techniques </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9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594689" y="106680"/>
            <a:ext cx="10018713" cy="1290320"/>
          </a:xfrm>
        </p:spPr>
        <p:txBody>
          <a:bodyPr/>
          <a:lstStyle/>
          <a:p>
            <a:r>
              <a:rPr lang="en-US" b="1" dirty="0"/>
              <a:t>O</a:t>
            </a:r>
            <a:r>
              <a:rPr lang="en-IN" b="1" dirty="0" err="1"/>
              <a:t>bjectives</a:t>
            </a:r>
            <a:endParaRPr lang="en-IN" b="1" dirty="0"/>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716609" y="1163753"/>
            <a:ext cx="10163855" cy="4871287"/>
          </a:xfrm>
        </p:spPr>
        <p:txBody>
          <a:bodyPr>
            <a:normAutofit/>
          </a:bodyPr>
          <a:lstStyle/>
          <a:p>
            <a:pPr algn="just"/>
            <a:r>
              <a:rPr lang="en-US" dirty="0">
                <a:cs typeface="Times New Roman" panose="02020603050405020304" pitchFamily="18" charset="0"/>
              </a:rPr>
              <a:t>To implement the proposed approach in Python software.</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compression scheme:</a:t>
            </a:r>
          </a:p>
          <a:p>
            <a:pPr marL="0" indent="0" algn="just">
              <a:buNone/>
            </a:pPr>
            <a:r>
              <a:rPr lang="en-US" dirty="0">
                <a:cs typeface="Times New Roman" panose="02020603050405020304" pitchFamily="18" charset="0"/>
              </a:rPr>
              <a:t>       Huffman coding</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encryption scheme :</a:t>
            </a:r>
          </a:p>
          <a:p>
            <a:pPr marL="0" indent="0" algn="just">
              <a:buNone/>
            </a:pPr>
            <a:r>
              <a:rPr lang="en-US" dirty="0">
                <a:cs typeface="Times New Roman" panose="02020603050405020304" pitchFamily="18" charset="0"/>
              </a:rPr>
              <a:t>       RSA+ Vigenere Cipher Algorithm.</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embedding scheme :</a:t>
            </a:r>
          </a:p>
          <a:p>
            <a:pPr marL="0" indent="0" algn="just">
              <a:buNone/>
            </a:pPr>
            <a:r>
              <a:rPr lang="en-US" dirty="0">
                <a:cs typeface="Times New Roman" panose="02020603050405020304" pitchFamily="18" charset="0"/>
              </a:rPr>
              <a:t>         LSB(Least Significant Bit) Technique.</a:t>
            </a:r>
          </a:p>
          <a:p>
            <a:pPr algn="just"/>
            <a:r>
              <a:rPr lang="en-US" dirty="0"/>
              <a:t>To evaluate the performance of the proposed model based on criteria such as Compression </a:t>
            </a:r>
            <a:r>
              <a:rPr lang="en-US" dirty="0" err="1"/>
              <a:t>time,Compression</a:t>
            </a:r>
            <a:r>
              <a:rPr lang="en-US" dirty="0"/>
              <a:t> </a:t>
            </a:r>
            <a:r>
              <a:rPr lang="en-US" dirty="0" err="1"/>
              <a:t>Ratio,Savings</a:t>
            </a:r>
            <a:r>
              <a:rPr lang="en-US" dirty="0"/>
              <a:t> </a:t>
            </a:r>
            <a:r>
              <a:rPr lang="en-US" dirty="0" err="1"/>
              <a:t>Percentage,SSIM</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39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2512140" y="459996"/>
            <a:ext cx="8196499" cy="707886"/>
          </a:xfrm>
          <a:prstGeom prst="rect">
            <a:avLst/>
          </a:prstGeom>
          <a:noFill/>
        </p:spPr>
        <p:txBody>
          <a:bodyPr wrap="square" rtlCol="0">
            <a:spAutoFit/>
          </a:bodyPr>
          <a:lstStyle/>
          <a:p>
            <a:r>
              <a:rPr lang="en-IN" sz="4000" b="1" dirty="0">
                <a:latin typeface="+mj-lt"/>
              </a:rPr>
              <a:t>	                 Proposed Approach</a:t>
            </a:r>
          </a:p>
        </p:txBody>
      </p:sp>
      <p:sp>
        <p:nvSpPr>
          <p:cNvPr id="2" name="Content Placeholder 2">
            <a:extLst>
              <a:ext uri="{FF2B5EF4-FFF2-40B4-BE49-F238E27FC236}">
                <a16:creationId xmlns:a16="http://schemas.microsoft.com/office/drawing/2014/main" id="{B4DFC4D5-F555-17F1-10E5-FD6DA5B330C1}"/>
              </a:ext>
            </a:extLst>
          </p:cNvPr>
          <p:cNvSpPr txBox="1">
            <a:spLocks/>
          </p:cNvSpPr>
          <p:nvPr/>
        </p:nvSpPr>
        <p:spPr>
          <a:xfrm>
            <a:off x="1738310" y="2293049"/>
            <a:ext cx="10018713" cy="4093828"/>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err="1"/>
              <a:t>First,the</a:t>
            </a:r>
            <a:r>
              <a:rPr lang="en-US" dirty="0"/>
              <a:t> plain text is encrypted by using  Extended </a:t>
            </a:r>
            <a:r>
              <a:rPr lang="en-US" dirty="0" err="1"/>
              <a:t>Vigenere</a:t>
            </a:r>
            <a:r>
              <a:rPr lang="en-US" dirty="0"/>
              <a:t> Cipher algorithm and RSA algorithm.</a:t>
            </a:r>
          </a:p>
          <a:p>
            <a:pPr algn="just"/>
            <a:r>
              <a:rPr lang="en-US" dirty="0"/>
              <a:t>The cover image is compressed by Discrete wavelet transform DWT which compacts the cover image through lossy compression in order to reduce the cover image’s dimensions. </a:t>
            </a:r>
          </a:p>
          <a:p>
            <a:pPr algn="just"/>
            <a:r>
              <a:rPr lang="en-US" dirty="0"/>
              <a:t>The encrypted text is compressed by the Huffman coding algorithm which is a lossless compression technique.</a:t>
            </a:r>
          </a:p>
          <a:p>
            <a:pPr algn="just"/>
            <a:r>
              <a:rPr lang="en-US" dirty="0"/>
              <a:t>The least significant bit LSB will then be used to implant the compressed data in the compacted cover image.</a:t>
            </a:r>
          </a:p>
          <a:p>
            <a:pPr algn="just"/>
            <a:r>
              <a:rPr lang="en-US" dirty="0"/>
              <a:t>The LSB embedding technique suggests that data can be hidden in such a way that even the naked eye is unable to identify the hidden information in the LSBs of the cover file.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DF82CC-1FA4-0F3F-28A2-2398F1CA3DC5}"/>
              </a:ext>
            </a:extLst>
          </p:cNvPr>
          <p:cNvSpPr txBox="1"/>
          <p:nvPr/>
        </p:nvSpPr>
        <p:spPr>
          <a:xfrm>
            <a:off x="1272621" y="1469332"/>
            <a:ext cx="6571130" cy="646331"/>
          </a:xfrm>
          <a:prstGeom prst="rect">
            <a:avLst/>
          </a:prstGeom>
          <a:noFill/>
        </p:spPr>
        <p:txBody>
          <a:bodyPr wrap="square" rtlCol="0">
            <a:spAutoFit/>
          </a:bodyPr>
          <a:lstStyle/>
          <a:p>
            <a:r>
              <a:rPr lang="en-IN" sz="3600" b="1" dirty="0">
                <a:latin typeface="+mj-lt"/>
              </a:rPr>
              <a:t>	Embedding Process :</a:t>
            </a:r>
          </a:p>
        </p:txBody>
      </p:sp>
    </p:spTree>
    <p:extLst>
      <p:ext uri="{BB962C8B-B14F-4D97-AF65-F5344CB8AC3E}">
        <p14:creationId xmlns:p14="http://schemas.microsoft.com/office/powerpoint/2010/main" val="116156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272621" y="1077984"/>
            <a:ext cx="6571130" cy="646331"/>
          </a:xfrm>
          <a:prstGeom prst="rect">
            <a:avLst/>
          </a:prstGeom>
          <a:noFill/>
        </p:spPr>
        <p:txBody>
          <a:bodyPr wrap="square" rtlCol="0">
            <a:spAutoFit/>
          </a:bodyPr>
          <a:lstStyle/>
          <a:p>
            <a:r>
              <a:rPr lang="en-IN" sz="3600" b="1" dirty="0">
                <a:latin typeface="+mj-lt"/>
              </a:rPr>
              <a:t>	Extracting Process</a:t>
            </a:r>
          </a:p>
        </p:txBody>
      </p:sp>
      <p:sp>
        <p:nvSpPr>
          <p:cNvPr id="2" name="Content Placeholder 2">
            <a:extLst>
              <a:ext uri="{FF2B5EF4-FFF2-40B4-BE49-F238E27FC236}">
                <a16:creationId xmlns:a16="http://schemas.microsoft.com/office/drawing/2014/main" id="{B4DFC4D5-F555-17F1-10E5-FD6DA5B330C1}"/>
              </a:ext>
            </a:extLst>
          </p:cNvPr>
          <p:cNvSpPr txBox="1">
            <a:spLocks/>
          </p:cNvSpPr>
          <p:nvPr/>
        </p:nvSpPr>
        <p:spPr>
          <a:xfrm>
            <a:off x="1484310" y="1686188"/>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E5F43-F728-0656-4703-BB74BBE7C03E}"/>
              </a:ext>
            </a:extLst>
          </p:cNvPr>
          <p:cNvSpPr txBox="1">
            <a:spLocks/>
          </p:cNvSpPr>
          <p:nvPr/>
        </p:nvSpPr>
        <p:spPr>
          <a:xfrm>
            <a:off x="1484310" y="2039049"/>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n-US" dirty="0"/>
              <a:t>To get the secret message(plain text), the following steps must be followed: </a:t>
            </a:r>
          </a:p>
          <a:p>
            <a:pPr algn="just">
              <a:buFont typeface="Arial" panose="020B0604020202020204" pitchFamily="34" charset="0"/>
              <a:buChar char="•"/>
            </a:pPr>
            <a:r>
              <a:rPr lang="en-US" dirty="0"/>
              <a:t>Read the compressed </a:t>
            </a:r>
            <a:r>
              <a:rPr lang="en-US" dirty="0" err="1"/>
              <a:t>stego</a:t>
            </a:r>
            <a:r>
              <a:rPr lang="en-US" dirty="0"/>
              <a:t> image. </a:t>
            </a:r>
          </a:p>
          <a:p>
            <a:pPr algn="just">
              <a:buFont typeface="Arial" panose="020B0604020202020204" pitchFamily="34" charset="0"/>
              <a:buChar char="•"/>
            </a:pPr>
            <a:r>
              <a:rPr lang="en-US" dirty="0"/>
              <a:t>Obtain the compressed encrypted message from the </a:t>
            </a:r>
            <a:r>
              <a:rPr lang="en-US" dirty="0" err="1"/>
              <a:t>stego</a:t>
            </a:r>
            <a:r>
              <a:rPr lang="en-US" dirty="0"/>
              <a:t> image.  </a:t>
            </a:r>
          </a:p>
          <a:p>
            <a:pPr algn="just">
              <a:buFont typeface="Arial" panose="020B0604020202020204" pitchFamily="34" charset="0"/>
              <a:buChar char="•"/>
            </a:pPr>
            <a:r>
              <a:rPr lang="en-US" dirty="0"/>
              <a:t>The next step is to perform Huffman decoding on the compressed encrypted message to obtain the encrypted message. </a:t>
            </a:r>
          </a:p>
          <a:p>
            <a:pPr algn="just">
              <a:buFont typeface="Arial" panose="020B0604020202020204" pitchFamily="34" charset="0"/>
              <a:buChar char="•"/>
            </a:pPr>
            <a:r>
              <a:rPr lang="en-US" dirty="0"/>
              <a:t>Finally, decrypt the encrypted message using RSA decryption followed by </a:t>
            </a:r>
            <a:r>
              <a:rPr lang="en-US" dirty="0" err="1"/>
              <a:t>Vigenere</a:t>
            </a:r>
            <a:r>
              <a:rPr lang="en-US" dirty="0"/>
              <a:t> decryption  and output the secret message.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80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01600" y="2402839"/>
            <a:ext cx="6571130" cy="1754326"/>
          </a:xfrm>
          <a:prstGeom prst="rect">
            <a:avLst/>
          </a:prstGeom>
          <a:noFill/>
        </p:spPr>
        <p:txBody>
          <a:bodyPr wrap="square" rtlCol="0">
            <a:spAutoFit/>
          </a:bodyPr>
          <a:lstStyle/>
          <a:p>
            <a:pPr algn="ctr"/>
            <a:r>
              <a:rPr lang="en-IN" sz="3600" b="1" dirty="0">
                <a:latin typeface="+mj-lt"/>
              </a:rPr>
              <a:t>	Flow Diagram</a:t>
            </a:r>
            <a:br>
              <a:rPr lang="en-IN" sz="3600" b="1" dirty="0">
                <a:latin typeface="+mj-lt"/>
              </a:rPr>
            </a:br>
            <a:r>
              <a:rPr lang="en-IN" sz="3600" b="1" dirty="0">
                <a:latin typeface="+mj-lt"/>
              </a:rPr>
              <a:t>of </a:t>
            </a:r>
            <a:br>
              <a:rPr lang="en-IN" sz="3600" b="1" dirty="0">
                <a:latin typeface="+mj-lt"/>
              </a:rPr>
            </a:br>
            <a:r>
              <a:rPr lang="en-IN" sz="3600" b="1" dirty="0">
                <a:latin typeface="+mj-lt"/>
              </a:rPr>
              <a:t>     Embedding Process</a:t>
            </a:r>
          </a:p>
        </p:txBody>
      </p:sp>
      <p:pic>
        <p:nvPicPr>
          <p:cNvPr id="3" name="Picture 2">
            <a:extLst>
              <a:ext uri="{FF2B5EF4-FFF2-40B4-BE49-F238E27FC236}">
                <a16:creationId xmlns:a16="http://schemas.microsoft.com/office/drawing/2014/main" id="{008112EC-2FB4-0FFE-F1F8-E2145DE8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040" y="0"/>
            <a:ext cx="6410960" cy="6858000"/>
          </a:xfrm>
          <a:prstGeom prst="rect">
            <a:avLst/>
          </a:prstGeom>
        </p:spPr>
      </p:pic>
      <p:pic>
        <p:nvPicPr>
          <p:cNvPr id="5" name="Picture 4">
            <a:extLst>
              <a:ext uri="{FF2B5EF4-FFF2-40B4-BE49-F238E27FC236}">
                <a16:creationId xmlns:a16="http://schemas.microsoft.com/office/drawing/2014/main" id="{DBDC30BB-B0DB-44E9-3798-AF330C923B0A}"/>
              </a:ext>
            </a:extLst>
          </p:cNvPr>
          <p:cNvPicPr>
            <a:picLocks noChangeAspect="1"/>
          </p:cNvPicPr>
          <p:nvPr/>
        </p:nvPicPr>
        <p:blipFill>
          <a:blip r:embed="rId3"/>
          <a:stretch>
            <a:fillRect/>
          </a:stretch>
        </p:blipFill>
        <p:spPr>
          <a:xfrm>
            <a:off x="5781040" y="5080"/>
            <a:ext cx="6410960" cy="6858000"/>
          </a:xfrm>
          <a:prstGeom prst="rect">
            <a:avLst/>
          </a:prstGeom>
        </p:spPr>
      </p:pic>
      <p:pic>
        <p:nvPicPr>
          <p:cNvPr id="6" name="Picture 5">
            <a:extLst>
              <a:ext uri="{FF2B5EF4-FFF2-40B4-BE49-F238E27FC236}">
                <a16:creationId xmlns:a16="http://schemas.microsoft.com/office/drawing/2014/main" id="{F935AEC5-EFFA-230E-0657-D6A80ACB64C2}"/>
              </a:ext>
            </a:extLst>
          </p:cNvPr>
          <p:cNvPicPr>
            <a:picLocks noChangeAspect="1"/>
          </p:cNvPicPr>
          <p:nvPr/>
        </p:nvPicPr>
        <p:blipFill>
          <a:blip r:embed="rId4"/>
          <a:stretch>
            <a:fillRect/>
          </a:stretch>
        </p:blipFill>
        <p:spPr>
          <a:xfrm>
            <a:off x="5659120" y="-5080"/>
            <a:ext cx="6482080" cy="6858000"/>
          </a:xfrm>
          <a:prstGeom prst="rect">
            <a:avLst/>
          </a:prstGeom>
        </p:spPr>
      </p:pic>
    </p:spTree>
    <p:extLst>
      <p:ext uri="{BB962C8B-B14F-4D97-AF65-F5344CB8AC3E}">
        <p14:creationId xmlns:p14="http://schemas.microsoft.com/office/powerpoint/2010/main" val="221058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930562" y="421639"/>
            <a:ext cx="8134002" cy="646331"/>
          </a:xfrm>
          <a:prstGeom prst="rect">
            <a:avLst/>
          </a:prstGeom>
          <a:noFill/>
        </p:spPr>
        <p:txBody>
          <a:bodyPr wrap="square" rtlCol="0">
            <a:spAutoFit/>
          </a:bodyPr>
          <a:lstStyle/>
          <a:p>
            <a:pPr algn="ctr"/>
            <a:r>
              <a:rPr lang="en-IN" sz="3600" b="1" dirty="0">
                <a:latin typeface="+mj-lt"/>
              </a:rPr>
              <a:t>	</a:t>
            </a:r>
            <a:r>
              <a:rPr lang="en-IN" sz="3600" b="1" dirty="0" err="1">
                <a:latin typeface="+mj-lt"/>
              </a:rPr>
              <a:t>Vigenere</a:t>
            </a:r>
            <a:r>
              <a:rPr lang="en-IN" sz="3600" b="1" dirty="0">
                <a:latin typeface="+mj-lt"/>
              </a:rPr>
              <a:t> Cipher </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606230" y="1555650"/>
            <a:ext cx="10018713" cy="505851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fontAlgn="base"/>
            <a:r>
              <a:rPr lang="en-US" dirty="0"/>
              <a:t>Vigenere Cipher is a method of encrypting alphabetic text. </a:t>
            </a:r>
          </a:p>
          <a:p>
            <a:pPr fontAlgn="base"/>
            <a:r>
              <a:rPr lang="en-US" dirty="0"/>
              <a:t>It uses a simple form of polyalphabetic substitution.</a:t>
            </a:r>
          </a:p>
          <a:p>
            <a:pPr fontAlgn="base"/>
            <a:r>
              <a:rPr lang="en-US" dirty="0"/>
              <a:t> A polyalphabetic cipher is any cipher based on substitution, using multiple substitution alphabets. </a:t>
            </a:r>
          </a:p>
          <a:p>
            <a:pPr fontAlgn="base"/>
            <a:r>
              <a:rPr lang="en-US" dirty="0"/>
              <a:t>The encryption of the original text is done using the Vigenere square or Vigenere table.</a:t>
            </a:r>
          </a:p>
          <a:p>
            <a:pPr fontAlgn="base"/>
            <a:r>
              <a:rPr lang="en-US" dirty="0"/>
              <a:t>At different points in the encryption process, the cipher uses a different alphabet from one of the rows.</a:t>
            </a:r>
          </a:p>
          <a:p>
            <a:pPr fontAlgn="base"/>
            <a:r>
              <a:rPr lang="en-US" dirty="0"/>
              <a:t>The alphabet used at each point depends on a repeating keyword.</a:t>
            </a:r>
          </a:p>
        </p:txBody>
      </p:sp>
    </p:spTree>
    <p:extLst>
      <p:ext uri="{BB962C8B-B14F-4D97-AF65-F5344CB8AC3E}">
        <p14:creationId xmlns:p14="http://schemas.microsoft.com/office/powerpoint/2010/main" val="24360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278081" y="187959"/>
            <a:ext cx="8134002" cy="646331"/>
          </a:xfrm>
          <a:prstGeom prst="rect">
            <a:avLst/>
          </a:prstGeom>
          <a:noFill/>
        </p:spPr>
        <p:txBody>
          <a:bodyPr wrap="square" rtlCol="0">
            <a:spAutoFit/>
          </a:bodyPr>
          <a:lstStyle/>
          <a:p>
            <a:pPr algn="ctr"/>
            <a:r>
              <a:rPr lang="en-IN" sz="3600" dirty="0">
                <a:latin typeface="+mj-lt"/>
              </a:rPr>
              <a:t>	</a:t>
            </a:r>
            <a:r>
              <a:rPr lang="en-IN" sz="3600" dirty="0" err="1">
                <a:latin typeface="+mj-lt"/>
              </a:rPr>
              <a:t>Vigenere</a:t>
            </a:r>
            <a:r>
              <a:rPr lang="en-IN" sz="3600" dirty="0">
                <a:latin typeface="+mj-lt"/>
              </a:rPr>
              <a:t> table</a:t>
            </a:r>
          </a:p>
        </p:txBody>
      </p:sp>
      <p:pic>
        <p:nvPicPr>
          <p:cNvPr id="1026" name="Picture 2" descr="Vigenere Cipher table | Download Scientific Diagram">
            <a:extLst>
              <a:ext uri="{FF2B5EF4-FFF2-40B4-BE49-F238E27FC236}">
                <a16:creationId xmlns:a16="http://schemas.microsoft.com/office/drawing/2014/main" id="{D975CEC9-F48C-26CB-D5E5-342BDD42F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0"/>
            <a:ext cx="75184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1595F2-6819-6A11-E023-9E836238A426}"/>
              </a:ext>
            </a:extLst>
          </p:cNvPr>
          <p:cNvSpPr txBox="1"/>
          <p:nvPr/>
        </p:nvSpPr>
        <p:spPr>
          <a:xfrm>
            <a:off x="1158240" y="3139440"/>
            <a:ext cx="3261360" cy="1569660"/>
          </a:xfrm>
          <a:prstGeom prst="rect">
            <a:avLst/>
          </a:prstGeom>
          <a:noFill/>
        </p:spPr>
        <p:txBody>
          <a:bodyPr wrap="square" rtlCol="0">
            <a:spAutoFit/>
          </a:bodyPr>
          <a:lstStyle/>
          <a:p>
            <a:r>
              <a:rPr lang="en-IN" sz="2400" b="1" dirty="0"/>
              <a:t>Example :</a:t>
            </a:r>
          </a:p>
          <a:p>
            <a:r>
              <a:rPr lang="en-IN" sz="2400" b="1" dirty="0"/>
              <a:t>Plain text  -   SSBSC</a:t>
            </a:r>
          </a:p>
          <a:p>
            <a:r>
              <a:rPr lang="en-IN" sz="2400" b="1" dirty="0"/>
              <a:t>              Key-   DSBSC        </a:t>
            </a:r>
          </a:p>
          <a:p>
            <a:r>
              <a:rPr lang="en-IN" sz="2400" b="1" dirty="0"/>
              <a:t>Cipher text-  VKCKE</a:t>
            </a:r>
          </a:p>
        </p:txBody>
      </p:sp>
    </p:spTree>
    <p:extLst>
      <p:ext uri="{BB962C8B-B14F-4D97-AF65-F5344CB8AC3E}">
        <p14:creationId xmlns:p14="http://schemas.microsoft.com/office/powerpoint/2010/main" val="418284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0" y="400149"/>
            <a:ext cx="8134002" cy="646331"/>
          </a:xfrm>
          <a:prstGeom prst="rect">
            <a:avLst/>
          </a:prstGeom>
          <a:noFill/>
        </p:spPr>
        <p:txBody>
          <a:bodyPr wrap="square" rtlCol="0">
            <a:spAutoFit/>
          </a:bodyPr>
          <a:lstStyle/>
          <a:p>
            <a:pPr algn="ctr"/>
            <a:r>
              <a:rPr lang="en-IN" sz="3600" b="1" dirty="0">
                <a:latin typeface="+mj-lt"/>
              </a:rPr>
              <a:t>	Extended </a:t>
            </a:r>
            <a:r>
              <a:rPr lang="en-IN" sz="3600" b="1" dirty="0" err="1">
                <a:latin typeface="+mj-lt"/>
              </a:rPr>
              <a:t>Vigenere</a:t>
            </a:r>
            <a:r>
              <a:rPr lang="en-IN" sz="3600" b="1" dirty="0">
                <a:latin typeface="+mj-lt"/>
              </a:rPr>
              <a:t> Cipher</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382710" y="1382086"/>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a:t>The Extended </a:t>
            </a:r>
            <a:r>
              <a:rPr lang="en-US" dirty="0" err="1"/>
              <a:t>Vigenere</a:t>
            </a:r>
            <a:r>
              <a:rPr lang="en-US" dirty="0"/>
              <a:t> Cipher algorithm intends to extend the original </a:t>
            </a:r>
            <a:r>
              <a:rPr lang="en-US" dirty="0">
                <a:latin typeface="Arial Narrow" panose="020B0606020202030204" pitchFamily="34" charset="0"/>
              </a:rPr>
              <a:t>26</a:t>
            </a:r>
            <a:r>
              <a:rPr lang="en-US" dirty="0"/>
              <a:t> character </a:t>
            </a:r>
            <a:r>
              <a:rPr lang="en-US" dirty="0" err="1"/>
              <a:t>Vigenere</a:t>
            </a:r>
            <a:r>
              <a:rPr lang="en-US" dirty="0"/>
              <a:t> cipher to a </a:t>
            </a:r>
            <a:r>
              <a:rPr lang="en-US" dirty="0">
                <a:latin typeface="Arial Narrow" panose="020B0606020202030204" pitchFamily="34" charset="0"/>
              </a:rPr>
              <a:t>92</a:t>
            </a:r>
            <a:r>
              <a:rPr lang="en-US" dirty="0"/>
              <a:t> characters case sensitive cipher including digits and some other symbols commonly used in the English language which can be written from a computer keyboard.</a:t>
            </a:r>
          </a:p>
          <a:p>
            <a:pPr algn="just"/>
            <a:r>
              <a:rPr lang="en-US" dirty="0"/>
              <a:t>In Extended </a:t>
            </a:r>
            <a:r>
              <a:rPr lang="en-US" dirty="0" err="1"/>
              <a:t>Vigenere</a:t>
            </a:r>
            <a:r>
              <a:rPr lang="en-US" dirty="0"/>
              <a:t> Cipher algorithm  we use a Cipher table of dimensions </a:t>
            </a:r>
            <a:r>
              <a:rPr lang="en-US" dirty="0">
                <a:latin typeface="Arial Narrow" panose="020B0606020202030204" pitchFamily="34" charset="0"/>
              </a:rPr>
              <a:t>92 X 92  </a:t>
            </a:r>
            <a:r>
              <a:rPr lang="en-US" dirty="0"/>
              <a:t>for encryption and decryption.</a:t>
            </a:r>
          </a:p>
          <a:p>
            <a:pPr algn="just"/>
            <a:r>
              <a:rPr lang="en-US" dirty="0"/>
              <a:t>The sequence order of the characters used in this algorithm is shown below:</a:t>
            </a:r>
          </a:p>
          <a:p>
            <a:pPr algn="just"/>
            <a:endParaRPr lang="en-US" dirty="0"/>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73D6DF-E34C-0A6C-0B58-793AEBFCEC61}"/>
              </a:ext>
            </a:extLst>
          </p:cNvPr>
          <p:cNvPicPr>
            <a:picLocks noChangeAspect="1"/>
          </p:cNvPicPr>
          <p:nvPr/>
        </p:nvPicPr>
        <p:blipFill>
          <a:blip r:embed="rId2"/>
          <a:stretch>
            <a:fillRect/>
          </a:stretch>
        </p:blipFill>
        <p:spPr>
          <a:xfrm>
            <a:off x="1504630" y="4620247"/>
            <a:ext cx="10342880" cy="1262393"/>
          </a:xfrm>
          <a:prstGeom prst="rect">
            <a:avLst/>
          </a:prstGeom>
        </p:spPr>
      </p:pic>
    </p:spTree>
    <p:extLst>
      <p:ext uri="{BB962C8B-B14F-4D97-AF65-F5344CB8AC3E}">
        <p14:creationId xmlns:p14="http://schemas.microsoft.com/office/powerpoint/2010/main" val="112224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133762" y="848359"/>
            <a:ext cx="8134002" cy="646331"/>
          </a:xfrm>
          <a:prstGeom prst="rect">
            <a:avLst/>
          </a:prstGeom>
          <a:noFill/>
        </p:spPr>
        <p:txBody>
          <a:bodyPr wrap="square" rtlCol="0">
            <a:spAutoFit/>
          </a:bodyPr>
          <a:lstStyle/>
          <a:p>
            <a:pPr algn="ctr"/>
            <a:r>
              <a:rPr lang="en-IN" sz="3600" b="1" dirty="0">
                <a:latin typeface="+mj-lt"/>
              </a:rPr>
              <a:t>Examples:</a:t>
            </a:r>
          </a:p>
        </p:txBody>
      </p:sp>
      <p:pic>
        <p:nvPicPr>
          <p:cNvPr id="7" name="Picture 6">
            <a:extLst>
              <a:ext uri="{FF2B5EF4-FFF2-40B4-BE49-F238E27FC236}">
                <a16:creationId xmlns:a16="http://schemas.microsoft.com/office/drawing/2014/main" id="{5BA5716A-4A27-3F6C-368F-B767F466613D}"/>
              </a:ext>
            </a:extLst>
          </p:cNvPr>
          <p:cNvPicPr>
            <a:picLocks noChangeAspect="1"/>
          </p:cNvPicPr>
          <p:nvPr/>
        </p:nvPicPr>
        <p:blipFill>
          <a:blip r:embed="rId2"/>
          <a:stretch>
            <a:fillRect/>
          </a:stretch>
        </p:blipFill>
        <p:spPr>
          <a:xfrm>
            <a:off x="1781503" y="1662139"/>
            <a:ext cx="8628993" cy="1766861"/>
          </a:xfrm>
          <a:prstGeom prst="rect">
            <a:avLst/>
          </a:prstGeom>
        </p:spPr>
      </p:pic>
      <p:pic>
        <p:nvPicPr>
          <p:cNvPr id="9" name="Picture 8">
            <a:extLst>
              <a:ext uri="{FF2B5EF4-FFF2-40B4-BE49-F238E27FC236}">
                <a16:creationId xmlns:a16="http://schemas.microsoft.com/office/drawing/2014/main" id="{7535E252-4046-39F0-4E33-F0D0A13F1F84}"/>
              </a:ext>
            </a:extLst>
          </p:cNvPr>
          <p:cNvPicPr>
            <a:picLocks noChangeAspect="1"/>
          </p:cNvPicPr>
          <p:nvPr/>
        </p:nvPicPr>
        <p:blipFill>
          <a:blip r:embed="rId3"/>
          <a:stretch>
            <a:fillRect/>
          </a:stretch>
        </p:blipFill>
        <p:spPr>
          <a:xfrm>
            <a:off x="1754870" y="3794234"/>
            <a:ext cx="8797516" cy="2215407"/>
          </a:xfrm>
          <a:prstGeom prst="rect">
            <a:avLst/>
          </a:prstGeom>
        </p:spPr>
      </p:pic>
    </p:spTree>
    <p:extLst>
      <p:ext uri="{BB962C8B-B14F-4D97-AF65-F5344CB8AC3E}">
        <p14:creationId xmlns:p14="http://schemas.microsoft.com/office/powerpoint/2010/main" val="81573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313833" y="884246"/>
            <a:ext cx="12819665" cy="646331"/>
          </a:xfrm>
          <a:prstGeom prst="rect">
            <a:avLst/>
          </a:prstGeom>
          <a:noFill/>
        </p:spPr>
        <p:txBody>
          <a:bodyPr wrap="square" rtlCol="0">
            <a:spAutoFit/>
          </a:bodyPr>
          <a:lstStyle/>
          <a:p>
            <a:pPr algn="ctr"/>
            <a:r>
              <a:rPr lang="en-US" sz="3600" b="1" dirty="0"/>
              <a:t>COMPARISON WITH THE EXISTING VERSION</a:t>
            </a:r>
            <a:endParaRPr lang="en-IN" sz="3600" b="1" dirty="0">
              <a:latin typeface="+mj-lt"/>
            </a:endParaRP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311590" y="1879926"/>
            <a:ext cx="10018713" cy="4093828"/>
          </a:xfrm>
          <a:prstGeom prst="rect">
            <a:avLst/>
          </a:prstGeom>
        </p:spPr>
        <p:txBody>
          <a:bodyP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a:t>The greater character set allows more messages to be encrypted and other documents whereas the original version covered plain text involving only the 26 English characters. </a:t>
            </a:r>
          </a:p>
          <a:p>
            <a:pPr algn="just"/>
            <a:r>
              <a:rPr lang="en-US" dirty="0"/>
              <a:t>The messages can now allow digits and symbols which if used with a wisely chosen key will increase the complexity as the alphabets may even be written as digits or symbols. The same applies for digits and symbols, therefore providing greater masking and any third person trying to understand the cipher text will find it confusing.</a:t>
            </a:r>
          </a:p>
          <a:p>
            <a:pPr algn="just"/>
            <a:r>
              <a:rPr lang="en-US" dirty="0"/>
              <a:t>Larger character set also means larger key domain. While the set of possible keys in case of the original Vigenère cipher for length m was </a:t>
            </a:r>
            <a:r>
              <a:rPr lang="en-US" b="1" dirty="0">
                <a:latin typeface="Arial Narrow" panose="020B0606020202030204" pitchFamily="34" charset="0"/>
              </a:rPr>
              <a:t>26</a:t>
            </a:r>
            <a:r>
              <a:rPr lang="en-US" b="1" baseline="30000" dirty="0">
                <a:latin typeface="Arial Narrow" panose="020B0606020202030204" pitchFamily="34" charset="0"/>
              </a:rPr>
              <a:t>m</a:t>
            </a:r>
            <a:r>
              <a:rPr lang="en-US" dirty="0"/>
              <a:t> the extended Vigenère cipher will have a much larger key domain of </a:t>
            </a:r>
            <a:r>
              <a:rPr lang="en-US" b="1" dirty="0">
                <a:latin typeface="Arial Narrow" panose="020B0606020202030204" pitchFamily="34" charset="0"/>
              </a:rPr>
              <a:t>92</a:t>
            </a:r>
            <a:r>
              <a:rPr lang="en-US" b="1" baseline="30000" dirty="0">
                <a:latin typeface="Arial Narrow" panose="020B0606020202030204" pitchFamily="34" charset="0"/>
              </a:rPr>
              <a:t>m</a:t>
            </a:r>
            <a:r>
              <a:rPr lang="en-US" dirty="0"/>
              <a:t> for a key of length of 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85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97198" y="2209799"/>
            <a:ext cx="6571130" cy="1754326"/>
          </a:xfrm>
          <a:prstGeom prst="rect">
            <a:avLst/>
          </a:prstGeom>
          <a:noFill/>
        </p:spPr>
        <p:txBody>
          <a:bodyPr wrap="square" rtlCol="0">
            <a:spAutoFit/>
          </a:bodyPr>
          <a:lstStyle/>
          <a:p>
            <a:pPr algn="ctr"/>
            <a:r>
              <a:rPr lang="en-IN" sz="3600" b="1" dirty="0">
                <a:latin typeface="+mj-lt"/>
              </a:rPr>
              <a:t>	Flow Diagram</a:t>
            </a:r>
            <a:br>
              <a:rPr lang="en-IN" sz="3600" b="1" dirty="0">
                <a:latin typeface="+mj-lt"/>
              </a:rPr>
            </a:br>
            <a:r>
              <a:rPr lang="en-IN" sz="3600" b="1" dirty="0">
                <a:latin typeface="+mj-lt"/>
              </a:rPr>
              <a:t>of </a:t>
            </a:r>
            <a:br>
              <a:rPr lang="en-IN" sz="3600" b="1" dirty="0">
                <a:latin typeface="+mj-lt"/>
              </a:rPr>
            </a:br>
            <a:r>
              <a:rPr lang="en-IN" sz="3600" b="1" dirty="0">
                <a:latin typeface="+mj-lt"/>
              </a:rPr>
              <a:t>     Extracting Process</a:t>
            </a:r>
          </a:p>
        </p:txBody>
      </p:sp>
      <p:pic>
        <p:nvPicPr>
          <p:cNvPr id="2" name="Picture 1">
            <a:extLst>
              <a:ext uri="{FF2B5EF4-FFF2-40B4-BE49-F238E27FC236}">
                <a16:creationId xmlns:a16="http://schemas.microsoft.com/office/drawing/2014/main" id="{76CED365-2839-818C-A205-E9146E669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320" y="0"/>
            <a:ext cx="5090159" cy="6858000"/>
          </a:xfrm>
          <a:prstGeom prst="rect">
            <a:avLst/>
          </a:prstGeom>
        </p:spPr>
      </p:pic>
      <p:pic>
        <p:nvPicPr>
          <p:cNvPr id="7" name="Picture 6">
            <a:extLst>
              <a:ext uri="{FF2B5EF4-FFF2-40B4-BE49-F238E27FC236}">
                <a16:creationId xmlns:a16="http://schemas.microsoft.com/office/drawing/2014/main" id="{D086BEF0-D17F-29C5-26BA-D5D12A3218C8}"/>
              </a:ext>
            </a:extLst>
          </p:cNvPr>
          <p:cNvPicPr>
            <a:picLocks noChangeAspect="1"/>
          </p:cNvPicPr>
          <p:nvPr/>
        </p:nvPicPr>
        <p:blipFill>
          <a:blip r:embed="rId3"/>
          <a:stretch>
            <a:fillRect/>
          </a:stretch>
        </p:blipFill>
        <p:spPr>
          <a:xfrm>
            <a:off x="6624320" y="0"/>
            <a:ext cx="5567680" cy="6858000"/>
          </a:xfrm>
          <a:prstGeom prst="rect">
            <a:avLst/>
          </a:prstGeom>
        </p:spPr>
      </p:pic>
      <p:pic>
        <p:nvPicPr>
          <p:cNvPr id="8" name="Picture 7">
            <a:extLst>
              <a:ext uri="{FF2B5EF4-FFF2-40B4-BE49-F238E27FC236}">
                <a16:creationId xmlns:a16="http://schemas.microsoft.com/office/drawing/2014/main" id="{4048D365-E8AB-3A21-F793-C6F983D36A5F}"/>
              </a:ext>
            </a:extLst>
          </p:cNvPr>
          <p:cNvPicPr>
            <a:picLocks noChangeAspect="1"/>
          </p:cNvPicPr>
          <p:nvPr/>
        </p:nvPicPr>
        <p:blipFill>
          <a:blip r:embed="rId4"/>
          <a:stretch>
            <a:fillRect/>
          </a:stretch>
        </p:blipFill>
        <p:spPr>
          <a:xfrm>
            <a:off x="6390640" y="0"/>
            <a:ext cx="5801360" cy="6858000"/>
          </a:xfrm>
          <a:prstGeom prst="rect">
            <a:avLst/>
          </a:prstGeom>
        </p:spPr>
      </p:pic>
    </p:spTree>
    <p:extLst>
      <p:ext uri="{BB962C8B-B14F-4D97-AF65-F5344CB8AC3E}">
        <p14:creationId xmlns:p14="http://schemas.microsoft.com/office/powerpoint/2010/main" val="384141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BE-D082-468F-8857-A4DC3BC164F6}"/>
              </a:ext>
            </a:extLst>
          </p:cNvPr>
          <p:cNvSpPr>
            <a:spLocks noGrp="1"/>
          </p:cNvSpPr>
          <p:nvPr>
            <p:ph type="title"/>
          </p:nvPr>
        </p:nvSpPr>
        <p:spPr>
          <a:xfrm>
            <a:off x="1564640" y="132080"/>
            <a:ext cx="9938382" cy="1645919"/>
          </a:xfrm>
        </p:spPr>
        <p:txBody>
          <a:bodyPr/>
          <a:lstStyle/>
          <a:p>
            <a:r>
              <a:rPr lang="en-GB" b="1" dirty="0"/>
              <a:t>CONTENTS</a:t>
            </a:r>
          </a:p>
        </p:txBody>
      </p:sp>
      <p:sp>
        <p:nvSpPr>
          <p:cNvPr id="4" name="TextBox 3">
            <a:extLst>
              <a:ext uri="{FF2B5EF4-FFF2-40B4-BE49-F238E27FC236}">
                <a16:creationId xmlns:a16="http://schemas.microsoft.com/office/drawing/2014/main" id="{397E191F-1CE6-443E-85D2-E9960ECB529A}"/>
              </a:ext>
            </a:extLst>
          </p:cNvPr>
          <p:cNvSpPr txBox="1"/>
          <p:nvPr/>
        </p:nvSpPr>
        <p:spPr>
          <a:xfrm>
            <a:off x="2143760" y="1488063"/>
            <a:ext cx="10862347" cy="5478423"/>
          </a:xfrm>
          <a:prstGeom prst="rect">
            <a:avLst/>
          </a:prstGeom>
          <a:noFill/>
        </p:spPr>
        <p:txBody>
          <a:bodyPr wrap="square" lIns="91440" tIns="45720" rIns="91440" bIns="45720" rtlCol="0" anchor="t">
            <a:spAutoFit/>
          </a:bodyPr>
          <a:lstStyle/>
          <a:p>
            <a:pPr>
              <a:lnSpc>
                <a:spcPct val="150000"/>
              </a:lnSpc>
            </a:pPr>
            <a:endParaRPr lang="en-US" sz="2800" dirty="0">
              <a:cs typeface="Times New Roman" panose="02020603050405020304" pitchFamily="18" charset="0"/>
            </a:endParaRPr>
          </a:p>
          <a:p>
            <a:pPr marL="342900" indent="-342900">
              <a:lnSpc>
                <a:spcPct val="150000"/>
              </a:lnSpc>
              <a:buFont typeface="+mj-lt"/>
              <a:buAutoNum type="arabicPeriod"/>
            </a:pPr>
            <a:r>
              <a:rPr lang="en-US" sz="2800" dirty="0">
                <a:cs typeface="Times New Roman" panose="02020603050405020304" pitchFamily="18" charset="0"/>
              </a:rPr>
              <a:t>Introduction</a:t>
            </a:r>
          </a:p>
          <a:p>
            <a:pPr marL="342900" indent="-342900">
              <a:lnSpc>
                <a:spcPct val="150000"/>
              </a:lnSpc>
              <a:buFont typeface="+mj-lt"/>
              <a:buAutoNum type="arabicPeriod"/>
            </a:pPr>
            <a:r>
              <a:rPr lang="en-US" sz="2800" dirty="0">
                <a:cs typeface="Times New Roman" panose="02020603050405020304" pitchFamily="18" charset="0"/>
              </a:rPr>
              <a:t>Aim</a:t>
            </a:r>
          </a:p>
          <a:p>
            <a:pPr marL="342900" indent="-342900">
              <a:lnSpc>
                <a:spcPct val="150000"/>
              </a:lnSpc>
              <a:buFont typeface="+mj-lt"/>
              <a:buAutoNum type="arabicPeriod"/>
            </a:pPr>
            <a:r>
              <a:rPr lang="en-US" sz="2800" dirty="0">
                <a:cs typeface="Times New Roman" panose="02020603050405020304" pitchFamily="18" charset="0"/>
              </a:rPr>
              <a:t>Objectives</a:t>
            </a:r>
          </a:p>
          <a:p>
            <a:pPr marL="342900" indent="-342900">
              <a:lnSpc>
                <a:spcPct val="150000"/>
              </a:lnSpc>
              <a:buFont typeface="+mj-lt"/>
              <a:buAutoNum type="arabicPeriod"/>
            </a:pPr>
            <a:r>
              <a:rPr lang="en-US" sz="2800" dirty="0">
                <a:cs typeface="Times New Roman" panose="02020603050405020304" pitchFamily="18" charset="0"/>
              </a:rPr>
              <a:t>Proposed Approach</a:t>
            </a:r>
          </a:p>
          <a:p>
            <a:pPr marL="342900" indent="-342900">
              <a:lnSpc>
                <a:spcPct val="150000"/>
              </a:lnSpc>
              <a:buAutoNum type="arabicPeriod"/>
            </a:pPr>
            <a:r>
              <a:rPr lang="en-IN" sz="2800" dirty="0">
                <a:cs typeface="Times New Roman" panose="02020603050405020304" pitchFamily="18" charset="0"/>
              </a:rPr>
              <a:t>Flow Diagram</a:t>
            </a:r>
            <a:endParaRPr lang="en-US" sz="2800" dirty="0">
              <a:cs typeface="Times New Roman" panose="02020603050405020304" pitchFamily="18" charset="0"/>
            </a:endParaRPr>
          </a:p>
          <a:p>
            <a:pPr marL="342900" indent="-342900">
              <a:lnSpc>
                <a:spcPct val="150000"/>
              </a:lnSpc>
              <a:buFont typeface="+mj-lt"/>
              <a:buAutoNum type="arabicPeriod"/>
            </a:pPr>
            <a:r>
              <a:rPr lang="en-US" sz="2800" dirty="0">
                <a:cs typeface="Times New Roman" panose="02020603050405020304" pitchFamily="18" charset="0"/>
              </a:rPr>
              <a:t>References</a:t>
            </a:r>
            <a:endParaRPr lang="en-US" sz="2800" dirty="0"/>
          </a:p>
          <a:p>
            <a:endParaRPr lang="en-US" sz="2800" dirty="0"/>
          </a:p>
          <a:p>
            <a:endParaRPr lang="en-IN" sz="2800" dirty="0"/>
          </a:p>
        </p:txBody>
      </p:sp>
    </p:spTree>
    <p:extLst>
      <p:ext uri="{BB962C8B-B14F-4D97-AF65-F5344CB8AC3E}">
        <p14:creationId xmlns:p14="http://schemas.microsoft.com/office/powerpoint/2010/main" val="393207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877918" y="817879"/>
            <a:ext cx="8134002" cy="1200329"/>
          </a:xfrm>
          <a:prstGeom prst="rect">
            <a:avLst/>
          </a:prstGeom>
          <a:noFill/>
        </p:spPr>
        <p:txBody>
          <a:bodyPr wrap="square" rtlCol="0">
            <a:spAutoFit/>
          </a:bodyPr>
          <a:lstStyle/>
          <a:p>
            <a:pPr algn="ctr"/>
            <a:r>
              <a:rPr lang="en-IN" sz="3600" b="1" dirty="0">
                <a:latin typeface="+mj-lt"/>
              </a:rPr>
              <a:t>	Advantages of the proposed Hybrid Encryption  algorithm</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667190" y="1845863"/>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endParaRPr lang="en-US" dirty="0"/>
          </a:p>
          <a:p>
            <a:pPr algn="just">
              <a:buFont typeface="Arial" panose="020B0604020202020204" pitchFamily="34" charset="0"/>
              <a:buChar char="•"/>
            </a:pPr>
            <a:r>
              <a:rPr lang="en-US" dirty="0"/>
              <a:t>Cryptography and Steganography algorithms combined together provides a double layer of security.</a:t>
            </a:r>
          </a:p>
          <a:p>
            <a:pPr algn="just">
              <a:buFont typeface="Arial" panose="020B0604020202020204" pitchFamily="34" charset="0"/>
              <a:buChar char="•"/>
            </a:pPr>
            <a:r>
              <a:rPr lang="en-US" dirty="0"/>
              <a:t>Vigenere cipher </a:t>
            </a:r>
            <a:r>
              <a:rPr lang="en-US" i="0" dirty="0">
                <a:solidFill>
                  <a:srgbClr val="202124"/>
                </a:solidFill>
                <a:effectLst/>
              </a:rPr>
              <a:t>makes the message more secure as compared to various other techniques as it is a</a:t>
            </a:r>
            <a:r>
              <a:rPr lang="en-US" b="0" i="0" dirty="0">
                <a:solidFill>
                  <a:srgbClr val="202124"/>
                </a:solidFill>
                <a:effectLst/>
              </a:rPr>
              <a:t> polyalphabetic cipher technique.</a:t>
            </a:r>
            <a:endParaRPr lang="en-US" dirty="0"/>
          </a:p>
          <a:p>
            <a:pPr algn="just">
              <a:buFont typeface="Arial" panose="020B0604020202020204" pitchFamily="34" charset="0"/>
              <a:buChar char="•"/>
            </a:pPr>
            <a:r>
              <a:rPr lang="en-US" dirty="0"/>
              <a:t>The proposed model can be used to decrease the amount of every transmitted data aiding fast transmission while using slow internet or take a small space on different storage media ensuring data encryption.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97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469042" y="0"/>
            <a:ext cx="8134002" cy="646331"/>
          </a:xfrm>
          <a:prstGeom prst="rect">
            <a:avLst/>
          </a:prstGeom>
          <a:noFill/>
        </p:spPr>
        <p:txBody>
          <a:bodyPr wrap="square" rtlCol="0">
            <a:spAutoFit/>
          </a:bodyPr>
          <a:lstStyle/>
          <a:p>
            <a:pPr algn="ctr"/>
            <a:r>
              <a:rPr lang="en-IN" sz="3600" b="1" dirty="0">
                <a:latin typeface="+mj-lt"/>
              </a:rPr>
              <a:t>Results:</a:t>
            </a:r>
          </a:p>
        </p:txBody>
      </p:sp>
      <p:pic>
        <p:nvPicPr>
          <p:cNvPr id="5" name="Picture 4">
            <a:extLst>
              <a:ext uri="{FF2B5EF4-FFF2-40B4-BE49-F238E27FC236}">
                <a16:creationId xmlns:a16="http://schemas.microsoft.com/office/drawing/2014/main" id="{D15045FD-AC6F-139C-229A-86BD5C797E9B}"/>
              </a:ext>
            </a:extLst>
          </p:cNvPr>
          <p:cNvPicPr>
            <a:picLocks noChangeAspect="1"/>
          </p:cNvPicPr>
          <p:nvPr/>
        </p:nvPicPr>
        <p:blipFill>
          <a:blip r:embed="rId2"/>
          <a:stretch>
            <a:fillRect/>
          </a:stretch>
        </p:blipFill>
        <p:spPr>
          <a:xfrm>
            <a:off x="0" y="751840"/>
            <a:ext cx="12192000" cy="5984240"/>
          </a:xfrm>
          <a:prstGeom prst="rect">
            <a:avLst/>
          </a:prstGeom>
        </p:spPr>
      </p:pic>
    </p:spTree>
    <p:extLst>
      <p:ext uri="{BB962C8B-B14F-4D97-AF65-F5344CB8AC3E}">
        <p14:creationId xmlns:p14="http://schemas.microsoft.com/office/powerpoint/2010/main" val="3983669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469042" y="0"/>
            <a:ext cx="8134002" cy="646331"/>
          </a:xfrm>
          <a:prstGeom prst="rect">
            <a:avLst/>
          </a:prstGeom>
          <a:noFill/>
        </p:spPr>
        <p:txBody>
          <a:bodyPr wrap="square" rtlCol="0">
            <a:spAutoFit/>
          </a:bodyPr>
          <a:lstStyle/>
          <a:p>
            <a:pPr algn="ctr"/>
            <a:r>
              <a:rPr lang="en-IN" sz="3600" b="1" dirty="0">
                <a:latin typeface="+mj-lt"/>
              </a:rPr>
              <a:t>Results:</a:t>
            </a:r>
          </a:p>
        </p:txBody>
      </p:sp>
      <p:pic>
        <p:nvPicPr>
          <p:cNvPr id="4" name="Picture 3">
            <a:extLst>
              <a:ext uri="{FF2B5EF4-FFF2-40B4-BE49-F238E27FC236}">
                <a16:creationId xmlns:a16="http://schemas.microsoft.com/office/drawing/2014/main" id="{764C81D2-1521-0B21-11FA-F4980857FB79}"/>
              </a:ext>
            </a:extLst>
          </p:cNvPr>
          <p:cNvPicPr>
            <a:picLocks noChangeAspect="1"/>
          </p:cNvPicPr>
          <p:nvPr/>
        </p:nvPicPr>
        <p:blipFill>
          <a:blip r:embed="rId2"/>
          <a:stretch>
            <a:fillRect/>
          </a:stretch>
        </p:blipFill>
        <p:spPr>
          <a:xfrm>
            <a:off x="985520" y="741680"/>
            <a:ext cx="11135360" cy="5974080"/>
          </a:xfrm>
          <a:prstGeom prst="rect">
            <a:avLst/>
          </a:prstGeom>
        </p:spPr>
      </p:pic>
    </p:spTree>
    <p:extLst>
      <p:ext uri="{BB962C8B-B14F-4D97-AF65-F5344CB8AC3E}">
        <p14:creationId xmlns:p14="http://schemas.microsoft.com/office/powerpoint/2010/main" val="143952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CAE827-9F49-4F0A-B4E0-5E26D09D06BC}"/>
              </a:ext>
            </a:extLst>
          </p:cNvPr>
          <p:cNvSpPr>
            <a:spLocks noGrp="1"/>
          </p:cNvSpPr>
          <p:nvPr>
            <p:ph type="title"/>
          </p:nvPr>
        </p:nvSpPr>
        <p:spPr>
          <a:xfrm>
            <a:off x="1371860" y="70695"/>
            <a:ext cx="10820140" cy="771787"/>
          </a:xfrm>
        </p:spPr>
        <p:txBody>
          <a:bodyPr/>
          <a:lstStyle/>
          <a:p>
            <a:r>
              <a:rPr lang="en-US" b="1" dirty="0"/>
              <a:t>REFERENCES</a:t>
            </a:r>
            <a:endParaRPr lang="en-IN" b="1" dirty="0"/>
          </a:p>
        </p:txBody>
      </p:sp>
      <p:sp>
        <p:nvSpPr>
          <p:cNvPr id="7" name="TextBox 6">
            <a:extLst>
              <a:ext uri="{FF2B5EF4-FFF2-40B4-BE49-F238E27FC236}">
                <a16:creationId xmlns:a16="http://schemas.microsoft.com/office/drawing/2014/main" id="{C3886044-36B6-4153-89DF-52F0FCA87C62}"/>
              </a:ext>
            </a:extLst>
          </p:cNvPr>
          <p:cNvSpPr txBox="1"/>
          <p:nvPr/>
        </p:nvSpPr>
        <p:spPr>
          <a:xfrm>
            <a:off x="1485201" y="842482"/>
            <a:ext cx="9867900" cy="6555641"/>
          </a:xfrm>
          <a:prstGeom prst="rect">
            <a:avLst/>
          </a:prstGeom>
          <a:noFill/>
        </p:spPr>
        <p:txBody>
          <a:bodyPr wrap="square" rtlCol="0">
            <a:spAutoFit/>
          </a:bodyPr>
          <a:lstStyle/>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O. F. A. Wahab, A. A. M. Khalaf, A. I. Hussein and H. F. A. Hamed, "Hiding Data Using Efficient Combination of RSA Cryptography, and Compression Steganography Techniques," in </a:t>
            </a:r>
            <a:r>
              <a:rPr lang="en-IN" sz="2200" b="0" i="1" dirty="0">
                <a:solidFill>
                  <a:srgbClr val="333333"/>
                </a:solidFill>
                <a:effectLst/>
                <a:latin typeface="Times New Roman" panose="02020603050405020304" pitchFamily="18" charset="0"/>
                <a:cs typeface="Times New Roman" panose="02020603050405020304" pitchFamily="18" charset="0"/>
              </a:rPr>
              <a:t>IEEE Access</a:t>
            </a:r>
            <a:r>
              <a:rPr lang="en-IN" sz="2200" b="0" i="0" dirty="0">
                <a:solidFill>
                  <a:srgbClr val="333333"/>
                </a:solidFill>
                <a:effectLst/>
                <a:latin typeface="Times New Roman" panose="02020603050405020304" pitchFamily="18" charset="0"/>
                <a:cs typeface="Times New Roman" panose="02020603050405020304" pitchFamily="18" charset="0"/>
              </a:rPr>
              <a:t>, vol. 9, pp. 31805-31815, 2021,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10.1109/ACCESS.2021.3060317.</a:t>
            </a:r>
          </a:p>
          <a:p>
            <a:pPr algn="just">
              <a:buClr>
                <a:schemeClr val="accent1"/>
              </a:buClr>
            </a:pPr>
            <a:endParaRPr lang="en-IN" sz="22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A. Bose, A. Kumar, M. K. </a:t>
            </a:r>
            <a:r>
              <a:rPr lang="en-IN" sz="2200" b="0" i="0" dirty="0" err="1">
                <a:solidFill>
                  <a:srgbClr val="333333"/>
                </a:solidFill>
                <a:effectLst/>
                <a:latin typeface="Times New Roman" panose="02020603050405020304" pitchFamily="18" charset="0"/>
                <a:cs typeface="Times New Roman" panose="02020603050405020304" pitchFamily="18" charset="0"/>
              </a:rPr>
              <a:t>Hota</a:t>
            </a:r>
            <a:r>
              <a:rPr lang="en-IN" sz="2200" b="0" i="0" dirty="0">
                <a:solidFill>
                  <a:srgbClr val="333333"/>
                </a:solidFill>
                <a:effectLst/>
                <a:latin typeface="Times New Roman" panose="02020603050405020304" pitchFamily="18" charset="0"/>
                <a:cs typeface="Times New Roman" panose="02020603050405020304" pitchFamily="18" charset="0"/>
              </a:rPr>
              <a:t> and S. </a:t>
            </a:r>
            <a:r>
              <a:rPr lang="en-IN" sz="2200" b="0" i="0" dirty="0" err="1">
                <a:solidFill>
                  <a:srgbClr val="333333"/>
                </a:solidFill>
                <a:effectLst/>
                <a:latin typeface="Times New Roman" panose="02020603050405020304" pitchFamily="18" charset="0"/>
                <a:cs typeface="Times New Roman" panose="02020603050405020304" pitchFamily="18" charset="0"/>
              </a:rPr>
              <a:t>Sherki</a:t>
            </a:r>
            <a:r>
              <a:rPr lang="en-IN" sz="2200" b="0" i="0" dirty="0">
                <a:solidFill>
                  <a:srgbClr val="333333"/>
                </a:solidFill>
                <a:effectLst/>
                <a:latin typeface="Times New Roman" panose="02020603050405020304" pitchFamily="18" charset="0"/>
                <a:cs typeface="Times New Roman" panose="02020603050405020304" pitchFamily="18" charset="0"/>
              </a:rPr>
              <a:t>, "Steganography Method Using Effective Combination of RSA Cryptography and Data Compression," </a:t>
            </a:r>
            <a:r>
              <a:rPr lang="en-IN" sz="2200" b="0" i="1" dirty="0">
                <a:solidFill>
                  <a:srgbClr val="333333"/>
                </a:solidFill>
                <a:effectLst/>
                <a:latin typeface="Times New Roman" panose="02020603050405020304" pitchFamily="18" charset="0"/>
                <a:cs typeface="Times New Roman" panose="02020603050405020304" pitchFamily="18" charset="0"/>
              </a:rPr>
              <a:t>2022 First International Conference on Electrical, Electronics, Information and Communication Technologies (ICEEICT)</a:t>
            </a:r>
            <a:r>
              <a:rPr lang="en-IN" sz="2200" b="0" i="0" dirty="0">
                <a:solidFill>
                  <a:srgbClr val="333333"/>
                </a:solidFill>
                <a:effectLst/>
                <a:latin typeface="Times New Roman" panose="02020603050405020304" pitchFamily="18" charset="0"/>
                <a:cs typeface="Times New Roman" panose="02020603050405020304" pitchFamily="18" charset="0"/>
              </a:rPr>
              <a:t>, 2022, pp. 1-5,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10.1109/ICEEICT53079.2022.9768402.</a:t>
            </a:r>
          </a:p>
          <a:p>
            <a:pPr algn="just">
              <a:buClr>
                <a:schemeClr val="accent1"/>
              </a:buClr>
            </a:pPr>
            <a:endParaRPr lang="en-IN" sz="22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C. Biswas, U. D. Gupta and M. M. Haque, "An Efficient Algorithm for Confidentiality, Integrity and Authentication Using Hybrid Cryptography and Steganography," </a:t>
            </a:r>
            <a:r>
              <a:rPr lang="en-IN" sz="2200" b="0" i="1" dirty="0">
                <a:solidFill>
                  <a:srgbClr val="333333"/>
                </a:solidFill>
                <a:effectLst/>
                <a:latin typeface="Times New Roman" panose="02020603050405020304" pitchFamily="18" charset="0"/>
                <a:cs typeface="Times New Roman" panose="02020603050405020304" pitchFamily="18" charset="0"/>
              </a:rPr>
              <a:t>2019 International Conference on Electrical, Computer and Communication Engineering (ECCE)</a:t>
            </a:r>
            <a:r>
              <a:rPr lang="en-IN" sz="2200" b="0" i="0" dirty="0">
                <a:solidFill>
                  <a:srgbClr val="333333"/>
                </a:solidFill>
                <a:effectLst/>
                <a:latin typeface="Times New Roman" panose="02020603050405020304" pitchFamily="18" charset="0"/>
                <a:cs typeface="Times New Roman" panose="02020603050405020304" pitchFamily="18" charset="0"/>
              </a:rPr>
              <a:t>, 2019, pp. 1-5,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10.1109/ECACE.2019.8679136.</a:t>
            </a:r>
            <a:endParaRPr lang="en-US" sz="22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Clr>
                <a:schemeClr val="accent1"/>
              </a:buClr>
              <a:buFont typeface="Arial" panose="020B0604020202020204" pitchFamily="34" charset="0"/>
              <a:buChar char="•"/>
            </a:pP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Clr>
                <a:schemeClr val="accent1"/>
              </a:buClr>
              <a:buFont typeface="Arial" panose="020B0604020202020204" pitchFamily="34" charset="0"/>
              <a:buChar char="•"/>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36672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950B1-DCFF-4D22-828C-743D9C398AC1}"/>
              </a:ext>
            </a:extLst>
          </p:cNvPr>
          <p:cNvSpPr>
            <a:spLocks noGrp="1"/>
          </p:cNvSpPr>
          <p:nvPr>
            <p:ph idx="1"/>
          </p:nvPr>
        </p:nvSpPr>
        <p:spPr>
          <a:xfrm>
            <a:off x="4745181" y="2543899"/>
            <a:ext cx="4936837" cy="1587321"/>
          </a:xfrm>
          <a:effectLst>
            <a:outerShdw blurRad="76200" dist="12700" dir="8100000" sy="-23000" kx="800400" algn="br" rotWithShape="0">
              <a:prstClr val="black">
                <a:alpha val="20000"/>
              </a:prstClr>
            </a:outerShdw>
          </a:effectLst>
        </p:spPr>
        <p:txBody>
          <a:bodyPr>
            <a:noAutofit/>
          </a:bodyPr>
          <a:lstStyle/>
          <a:p>
            <a:pPr marL="0" indent="0">
              <a:buNone/>
            </a:pPr>
            <a:r>
              <a:rPr lang="en-US" sz="6600" b="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THANK YOU</a:t>
            </a:r>
            <a:r>
              <a:rPr lang="en-US" sz="6600" b="1" dirty="0">
                <a:effectLst>
                  <a:outerShdw blurRad="38100" dist="38100" dir="2700000" algn="tl">
                    <a:srgbClr val="000000">
                      <a:alpha val="43137"/>
                    </a:srgbClr>
                  </a:outerShdw>
                </a:effectLst>
                <a:latin typeface="Algerian" panose="04020705040A02060702" pitchFamily="82" charset="0"/>
              </a:rPr>
              <a:t> </a:t>
            </a:r>
          </a:p>
        </p:txBody>
      </p:sp>
    </p:spTree>
    <p:extLst>
      <p:ext uri="{BB962C8B-B14F-4D97-AF65-F5344CB8AC3E}">
        <p14:creationId xmlns:p14="http://schemas.microsoft.com/office/powerpoint/2010/main" val="112331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r>
              <a:rPr lang="en-IN" b="1" dirty="0"/>
              <a:t>INTRODUCTION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a:bodyPr>
          <a:lstStyle/>
          <a:p>
            <a:pPr algn="just"/>
            <a:r>
              <a:rPr lang="en-US" b="0" i="0" dirty="0">
                <a:solidFill>
                  <a:srgbClr val="333333"/>
                </a:solidFill>
                <a:effectLst/>
              </a:rPr>
              <a:t>In this modern era, technology is increasing at a rapid rate and making new developments. The growing use of the Internet amongst people around the world and availability of digital data and its sharing has driven researchers to pay particular attention to information security. </a:t>
            </a:r>
          </a:p>
          <a:p>
            <a:pPr algn="just"/>
            <a:r>
              <a:rPr lang="en-US" b="0" i="0" dirty="0">
                <a:solidFill>
                  <a:srgbClr val="333333"/>
                </a:solidFill>
                <a:effectLst/>
              </a:rPr>
              <a:t>Users frequently need to store, send, or receive private information and the information needs to be protected against unauthorized access and attacks from intruder. </a:t>
            </a:r>
          </a:p>
          <a:p>
            <a:pPr algn="just"/>
            <a:r>
              <a:rPr lang="en-US" b="0" i="0" dirty="0">
                <a:solidFill>
                  <a:srgbClr val="333333"/>
                </a:solidFill>
                <a:effectLst/>
              </a:rPr>
              <a:t>The process of hiding data and information is known to be steganography it is done to provide information security. By using steganography, one can hide thousands of words even in an average sized image. </a:t>
            </a:r>
          </a:p>
        </p:txBody>
      </p:sp>
    </p:spTree>
    <p:extLst>
      <p:ext uri="{BB962C8B-B14F-4D97-AF65-F5344CB8AC3E}">
        <p14:creationId xmlns:p14="http://schemas.microsoft.com/office/powerpoint/2010/main" val="201353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r>
              <a:rPr lang="en-IN" b="1" dirty="0"/>
              <a:t>INTRODUCTION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a:bodyPr>
          <a:lstStyle/>
          <a:p>
            <a:pPr algn="just"/>
            <a:r>
              <a:rPr lang="en-US" b="0" i="0" dirty="0">
                <a:solidFill>
                  <a:srgbClr val="333333"/>
                </a:solidFill>
                <a:effectLst/>
              </a:rPr>
              <a:t>Cryptographic methods enhances the security level.</a:t>
            </a:r>
            <a:endParaRPr lang="en-US" dirty="0"/>
          </a:p>
          <a:p>
            <a:pPr algn="just"/>
            <a:r>
              <a:rPr lang="en-US" dirty="0"/>
              <a:t>Data compression is an important part of information security because compressed data is more secure and easy to handle. </a:t>
            </a:r>
          </a:p>
          <a:p>
            <a:pPr algn="just"/>
            <a:r>
              <a:rPr lang="en-US" dirty="0"/>
              <a:t>Effective data compression technology creates efficient, secure, and easy-to-connect data. </a:t>
            </a:r>
          </a:p>
          <a:p>
            <a:pPr algn="just"/>
            <a:r>
              <a:rPr lang="en-US" dirty="0"/>
              <a:t>There are two types of compression algorithm techniques, lossy and lossless.</a:t>
            </a:r>
          </a:p>
          <a:p>
            <a:pPr algn="just"/>
            <a:r>
              <a:rPr lang="en-US" dirty="0"/>
              <a:t>These technologies can be used on any data format such as text, audio, video, or image file.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35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pPr algn="l"/>
            <a:r>
              <a:rPr lang="en-IN" b="1" dirty="0"/>
              <a:t>Cryptography vs Coding</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lnSpcReduction="10000"/>
          </a:bodyPr>
          <a:lstStyle/>
          <a:p>
            <a:pPr algn="just"/>
            <a:r>
              <a:rPr lang="en-US" dirty="0"/>
              <a:t>Cryptography</a:t>
            </a:r>
            <a:r>
              <a:rPr lang="en-US" b="0" i="0" dirty="0">
                <a:solidFill>
                  <a:srgbClr val="303030"/>
                </a:solidFill>
                <a:effectLst/>
                <a:latin typeface="Trebuchet MS" panose="020B0603020202020204" pitchFamily="34" charset="0"/>
              </a:rPr>
              <a:t> is the discipline concerned with communication security (</a:t>
            </a:r>
            <a:r>
              <a:rPr lang="en-US" b="0" i="0" dirty="0" err="1">
                <a:solidFill>
                  <a:srgbClr val="303030"/>
                </a:solidFill>
                <a:effectLst/>
                <a:latin typeface="Trebuchet MS" panose="020B0603020202020204" pitchFamily="34" charset="0"/>
              </a:rPr>
              <a:t>eg</a:t>
            </a:r>
            <a:r>
              <a:rPr lang="en-US" b="0" i="0" dirty="0">
                <a:solidFill>
                  <a:srgbClr val="303030"/>
                </a:solidFill>
                <a:effectLst/>
                <a:latin typeface="Trebuchet MS" panose="020B0603020202020204" pitchFamily="34" charset="0"/>
              </a:rPr>
              <a:t>, confidentiality of messages, integrity of messages, sender authentication, non-repudiation of messages, and many other related issues),while </a:t>
            </a:r>
            <a:r>
              <a:rPr lang="en-US" dirty="0"/>
              <a:t>coding</a:t>
            </a:r>
            <a:r>
              <a:rPr lang="en-US" b="0" i="0" dirty="0">
                <a:solidFill>
                  <a:srgbClr val="303030"/>
                </a:solidFill>
                <a:effectLst/>
                <a:latin typeface="Trebuchet MS" panose="020B0603020202020204" pitchFamily="34" charset="0"/>
              </a:rPr>
              <a:t> is the process of encoding or decoding.</a:t>
            </a:r>
          </a:p>
          <a:p>
            <a:pPr algn="just"/>
            <a:r>
              <a:rPr lang="en-US" b="0" i="0" dirty="0">
                <a:solidFill>
                  <a:srgbClr val="141414"/>
                </a:solidFill>
                <a:effectLst/>
                <a:latin typeface="Inter"/>
              </a:rPr>
              <a:t>The goal of cryptography is to render data unintelligible to all but the intended recipient whereas error-correcting codes attempt to ensure data is decodable despite any disruptions introduced by the medium. </a:t>
            </a:r>
          </a:p>
          <a:p>
            <a:pPr algn="just"/>
            <a:r>
              <a:rPr lang="en-US" b="0" i="0" dirty="0">
                <a:solidFill>
                  <a:srgbClr val="141414"/>
                </a:solidFill>
                <a:effectLst/>
                <a:latin typeface="Inter"/>
              </a:rPr>
              <a:t>Data compression and error correction also contrast one another in that the former involves compaction and the latter data expands the data.</a:t>
            </a:r>
          </a:p>
          <a:p>
            <a:pPr algn="just"/>
            <a:r>
              <a:rPr lang="en-US" b="0" i="0" dirty="0">
                <a:solidFill>
                  <a:srgbClr val="141414"/>
                </a:solidFill>
                <a:effectLst/>
                <a:latin typeface="Inter"/>
              </a:rPr>
              <a:t> A basic problem of coding theory is that noise over a network can distort a message, so the ultimate goals of the coding theory are error detection, then error correction.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07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B911-82B2-182B-2994-B1A8F8E5A25B}"/>
              </a:ext>
            </a:extLst>
          </p:cNvPr>
          <p:cNvSpPr>
            <a:spLocks noGrp="1"/>
          </p:cNvSpPr>
          <p:nvPr>
            <p:ph type="title"/>
          </p:nvPr>
        </p:nvSpPr>
        <p:spPr>
          <a:xfrm>
            <a:off x="1504631" y="4607561"/>
            <a:ext cx="10018713" cy="1752599"/>
          </a:xfrm>
        </p:spPr>
        <p:txBody>
          <a:bodyPr>
            <a:normAutofit/>
          </a:bodyPr>
          <a:lstStyle/>
          <a:p>
            <a:r>
              <a:rPr lang="en-IN" sz="3200" dirty="0"/>
              <a:t>Goals of Cryptography</a:t>
            </a:r>
          </a:p>
        </p:txBody>
      </p:sp>
      <p:pic>
        <p:nvPicPr>
          <p:cNvPr id="5" name="Picture 4">
            <a:extLst>
              <a:ext uri="{FF2B5EF4-FFF2-40B4-BE49-F238E27FC236}">
                <a16:creationId xmlns:a16="http://schemas.microsoft.com/office/drawing/2014/main" id="{10E95660-A553-DDBD-D83E-C5716A359B3F}"/>
              </a:ext>
            </a:extLst>
          </p:cNvPr>
          <p:cNvPicPr>
            <a:picLocks noChangeAspect="1"/>
          </p:cNvPicPr>
          <p:nvPr/>
        </p:nvPicPr>
        <p:blipFill>
          <a:blip r:embed="rId2"/>
          <a:stretch>
            <a:fillRect/>
          </a:stretch>
        </p:blipFill>
        <p:spPr>
          <a:xfrm>
            <a:off x="1391920" y="690880"/>
            <a:ext cx="10657839" cy="4460240"/>
          </a:xfrm>
          <a:prstGeom prst="rect">
            <a:avLst/>
          </a:prstGeom>
        </p:spPr>
      </p:pic>
    </p:spTree>
    <p:extLst>
      <p:ext uri="{BB962C8B-B14F-4D97-AF65-F5344CB8AC3E}">
        <p14:creationId xmlns:p14="http://schemas.microsoft.com/office/powerpoint/2010/main" val="424195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709351" y="-227080"/>
            <a:ext cx="10018713" cy="1155636"/>
          </a:xfrm>
        </p:spPr>
        <p:txBody>
          <a:bodyPr/>
          <a:lstStyle/>
          <a:p>
            <a:pPr algn="l"/>
            <a:r>
              <a:rPr lang="en-IN" b="1" dirty="0"/>
              <a:t>Encryption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330529" y="204718"/>
            <a:ext cx="10163855" cy="4871287"/>
          </a:xfrm>
        </p:spPr>
        <p:txBody>
          <a:bodyPr>
            <a:normAutofit/>
          </a:bodyPr>
          <a:lstStyle/>
          <a:p>
            <a:pPr algn="just"/>
            <a:r>
              <a:rPr lang="en-US" b="0" i="0" dirty="0">
                <a:solidFill>
                  <a:srgbClr val="273239"/>
                </a:solidFill>
                <a:effectLst/>
                <a:latin typeface="urw-din"/>
              </a:rPr>
              <a:t>It is a process used to convert simple readable data known as plain text to unreadable data known as ciphertext which can only be converted to plain text if the user knows the encryption key.</a:t>
            </a:r>
          </a:p>
          <a:p>
            <a:pPr algn="just"/>
            <a:r>
              <a:rPr lang="en-US" b="0" i="0" dirty="0">
                <a:solidFill>
                  <a:srgbClr val="273239"/>
                </a:solidFill>
                <a:effectLst/>
                <a:latin typeface="urw-din"/>
              </a:rPr>
              <a:t> It is used basically to keep our data safe. The main purpose of the encryption is to convert our data in such a form that it is garbage for the person who does not know the encryption key. </a:t>
            </a:r>
          </a:p>
          <a:p>
            <a:pPr algn="just"/>
            <a:r>
              <a:rPr lang="en-US" b="0" i="0" dirty="0">
                <a:solidFill>
                  <a:srgbClr val="273239"/>
                </a:solidFill>
                <a:effectLst/>
                <a:latin typeface="urw-din"/>
              </a:rPr>
              <a:t>The reverse of encryption is decryption and it is used to get back the plain text from the ciphertext. For decryption, we must know the encryption key and the encryption algorithm.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02EBA1-98C5-9BC0-283A-6F9272AA49ED}"/>
              </a:ext>
            </a:extLst>
          </p:cNvPr>
          <p:cNvPicPr>
            <a:picLocks noChangeAspect="1"/>
          </p:cNvPicPr>
          <p:nvPr/>
        </p:nvPicPr>
        <p:blipFill>
          <a:blip r:embed="rId2"/>
          <a:stretch>
            <a:fillRect/>
          </a:stretch>
        </p:blipFill>
        <p:spPr>
          <a:xfrm>
            <a:off x="3372689" y="4593204"/>
            <a:ext cx="5918504" cy="2264796"/>
          </a:xfrm>
          <a:prstGeom prst="rect">
            <a:avLst/>
          </a:prstGeom>
        </p:spPr>
      </p:pic>
    </p:spTree>
    <p:extLst>
      <p:ext uri="{BB962C8B-B14F-4D97-AF65-F5344CB8AC3E}">
        <p14:creationId xmlns:p14="http://schemas.microsoft.com/office/powerpoint/2010/main" val="35692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1"/>
            <a:ext cx="10018713" cy="1036320"/>
          </a:xfrm>
        </p:spPr>
        <p:txBody>
          <a:bodyPr/>
          <a:lstStyle/>
          <a:p>
            <a:pPr algn="l"/>
            <a:r>
              <a:rPr lang="en-IN" b="1" dirty="0"/>
              <a:t>Encoding</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fontScale="92500"/>
          </a:bodyPr>
          <a:lstStyle/>
          <a:p>
            <a:pPr algn="just"/>
            <a:r>
              <a:rPr lang="en-US" b="0" i="0" dirty="0">
                <a:solidFill>
                  <a:srgbClr val="273239"/>
                </a:solidFill>
                <a:effectLst/>
                <a:latin typeface="urw-din"/>
              </a:rPr>
              <a:t>It is the process to transform data in such a format that it can be easily used by different types of systems. </a:t>
            </a:r>
          </a:p>
          <a:p>
            <a:pPr algn="just"/>
            <a:r>
              <a:rPr lang="en-US" b="0" i="0" dirty="0">
                <a:solidFill>
                  <a:srgbClr val="273239"/>
                </a:solidFill>
                <a:effectLst/>
                <a:latin typeface="urw-din"/>
              </a:rPr>
              <a:t>The algorithm used to encode the data is publicly available and it can be easily decoded in the readable form if the person knows the algorithm. </a:t>
            </a:r>
          </a:p>
          <a:p>
            <a:pPr algn="just"/>
            <a:r>
              <a:rPr lang="en-US" b="0" i="0" dirty="0">
                <a:solidFill>
                  <a:srgbClr val="273239"/>
                </a:solidFill>
                <a:effectLst/>
                <a:latin typeface="urw-din"/>
              </a:rPr>
              <a:t>It does not require any key to decode the information. The main purpose is data usability instead of confidentiality. The main aim of encoding is to transform the data so that it can be properly used by a different type of system. </a:t>
            </a:r>
          </a:p>
          <a:p>
            <a:pPr algn="just"/>
            <a:r>
              <a:rPr lang="en-US" b="0" i="0" dirty="0">
                <a:solidFill>
                  <a:srgbClr val="273239"/>
                </a:solidFill>
                <a:effectLst/>
                <a:latin typeface="urw-din"/>
              </a:rPr>
              <a:t>It is not used to protect the data as it is easy to reverse in comparison to encryption.</a:t>
            </a:r>
          </a:p>
          <a:p>
            <a:pPr algn="l" fontAlgn="base"/>
            <a:r>
              <a:rPr lang="en-US" b="0" i="0" dirty="0">
                <a:solidFill>
                  <a:srgbClr val="273239"/>
                </a:solidFill>
                <a:effectLst/>
                <a:latin typeface="urw-din"/>
              </a:rPr>
              <a:t>This process is used to ensure the integrity and usability of data. The main goal is data usability.</a:t>
            </a:r>
          </a:p>
          <a:p>
            <a:pPr algn="l" fontAlgn="base"/>
            <a:r>
              <a:rPr lang="en-US" b="1" i="0" dirty="0">
                <a:solidFill>
                  <a:srgbClr val="273239"/>
                </a:solidFill>
                <a:effectLst/>
                <a:latin typeface="urw-din"/>
              </a:rPr>
              <a:t>Examples of Encoding Algorithms</a:t>
            </a:r>
            <a:r>
              <a:rPr lang="en-US" b="0" i="0" dirty="0">
                <a:solidFill>
                  <a:srgbClr val="273239"/>
                </a:solidFill>
                <a:effectLst/>
                <a:latin typeface="urw-din"/>
              </a:rPr>
              <a:t>: ASCII, UNICODE, Huffman Encoding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08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240470" y="1158240"/>
            <a:ext cx="10018713" cy="1752599"/>
          </a:xfrm>
        </p:spPr>
        <p:txBody>
          <a:bodyPr/>
          <a:lstStyle/>
          <a:p>
            <a:r>
              <a:rPr lang="en-IN" b="1" dirty="0"/>
              <a:t>Aim</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84529" y="993356"/>
            <a:ext cx="10163855" cy="4871287"/>
          </a:xfrm>
        </p:spPr>
        <p:txBody>
          <a:bodyPr>
            <a:normAutofit/>
          </a:bodyPr>
          <a:lstStyle/>
          <a:p>
            <a:pPr algn="just"/>
            <a:r>
              <a:rPr lang="en-US" dirty="0"/>
              <a:t>The main aim of this project is to design a hybrid encryption algorithm which compresses the given data thus reducing the time of sending data over the Internet with a complete guarantee of encrypting this data and hiding it from intruders.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67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177353</TotalTime>
  <Words>1547</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Aparajita</vt:lpstr>
      <vt:lpstr>Arial</vt:lpstr>
      <vt:lpstr>Arial Narrow</vt:lpstr>
      <vt:lpstr>Corbel</vt:lpstr>
      <vt:lpstr>Inter</vt:lpstr>
      <vt:lpstr>Times New Roman</vt:lpstr>
      <vt:lpstr>Trebuchet MS</vt:lpstr>
      <vt:lpstr>urw-din</vt:lpstr>
      <vt:lpstr>Parallax</vt:lpstr>
      <vt:lpstr>PowerPoint Presentation</vt:lpstr>
      <vt:lpstr>CONTENTS</vt:lpstr>
      <vt:lpstr>INTRODUCTION</vt:lpstr>
      <vt:lpstr>INTRODUCTION</vt:lpstr>
      <vt:lpstr>Cryptography vs Coding</vt:lpstr>
      <vt:lpstr>Goals of Cryptography</vt:lpstr>
      <vt:lpstr>Encryption</vt:lpstr>
      <vt:lpstr>Encoding</vt:lpstr>
      <vt:lpstr>Aim</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CONTROL SYSTEM</dc:title>
  <dc:creator>sinkona67@hotmail.com</dc:creator>
  <cp:lastModifiedBy>Pranav Konda</cp:lastModifiedBy>
  <cp:revision>679</cp:revision>
  <dcterms:created xsi:type="dcterms:W3CDTF">2022-02-25T03:33:52Z</dcterms:created>
  <dcterms:modified xsi:type="dcterms:W3CDTF">2022-12-07T08:19:23Z</dcterms:modified>
</cp:coreProperties>
</file>