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73" r:id="rId3"/>
    <p:sldId id="274" r:id="rId4"/>
    <p:sldId id="270" r:id="rId5"/>
    <p:sldId id="271" r:id="rId6"/>
    <p:sldId id="278" r:id="rId7"/>
    <p:sldId id="279" r:id="rId8"/>
    <p:sldId id="282" r:id="rId9"/>
    <p:sldId id="283"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2" autoAdjust="0"/>
  </p:normalViewPr>
  <p:slideViewPr>
    <p:cSldViewPr snapToGrid="0">
      <p:cViewPr varScale="1">
        <p:scale>
          <a:sx n="83" d="100"/>
          <a:sy n="83" d="100"/>
        </p:scale>
        <p:origin x="658" y="8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A5F55-251C-4F81-9AC1-F0A080185D9D}" type="datetimeFigureOut">
              <a:rPr lang="en-IN" smtClean="0"/>
              <a:t>09-07-2023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B6A38-92D1-48EF-BF3B-AEEE6CB462B3}" type="slidenum">
              <a:rPr lang="en-IN" smtClean="0"/>
              <a:t>‹#›</a:t>
            </a:fld>
            <a:endParaRPr lang="en-IN"/>
          </a:p>
        </p:txBody>
      </p:sp>
    </p:spTree>
    <p:extLst>
      <p:ext uri="{BB962C8B-B14F-4D97-AF65-F5344CB8AC3E}">
        <p14:creationId xmlns:p14="http://schemas.microsoft.com/office/powerpoint/2010/main" val="3185372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EB6A38-92D1-48EF-BF3B-AEEE6CB462B3}" type="slidenum">
              <a:rPr lang="en-IN" smtClean="0"/>
              <a:t>3</a:t>
            </a:fld>
            <a:endParaRPr lang="en-IN"/>
          </a:p>
        </p:txBody>
      </p:sp>
    </p:spTree>
    <p:extLst>
      <p:ext uri="{BB962C8B-B14F-4D97-AF65-F5344CB8AC3E}">
        <p14:creationId xmlns:p14="http://schemas.microsoft.com/office/powerpoint/2010/main" val="39689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C8F274-4539-49A0-87A3-8A92926FC4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913C69C-C15D-488F-8E9B-26F0B1525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F5146E9-5B29-4689-B98F-C7A175B11628}"/>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5" name="Footer Placeholder 4">
            <a:extLst>
              <a:ext uri="{FF2B5EF4-FFF2-40B4-BE49-F238E27FC236}">
                <a16:creationId xmlns:a16="http://schemas.microsoft.com/office/drawing/2014/main" xmlns="" id="{4BDD42DB-8643-44D3-B820-E97454798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91B433-8249-456C-AB7B-51A5A281DB06}"/>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54784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95E366-8D52-42B6-8DC8-74EB1D390F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C5F1B5B-E156-45F3-B38C-3ACEEB5788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CAF018B-EF2B-43AD-AF6E-37ED5B5420E6}"/>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5" name="Footer Placeholder 4">
            <a:extLst>
              <a:ext uri="{FF2B5EF4-FFF2-40B4-BE49-F238E27FC236}">
                <a16:creationId xmlns:a16="http://schemas.microsoft.com/office/drawing/2014/main" xmlns="" id="{A4CE5020-33BC-438D-AE2B-A8FAFACD4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E1DBF86-A9FC-4622-9940-C27B234622AF}"/>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359000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39AC017-584B-41B4-ABC6-FC854AA8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7EE36F7-2936-4623-A08C-EE2C114AB4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8A2B394-CC83-49C3-A330-2997DE017B10}"/>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5" name="Footer Placeholder 4">
            <a:extLst>
              <a:ext uri="{FF2B5EF4-FFF2-40B4-BE49-F238E27FC236}">
                <a16:creationId xmlns:a16="http://schemas.microsoft.com/office/drawing/2014/main" xmlns="" id="{5410327C-31C9-42F2-9AAB-D6410B88E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5D2D46E-8457-4CA5-B3A4-4A02D8756EEA}"/>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334559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4E34C-EBDD-49B8-AE4A-F0DF046D36FB}"/>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xmlns="" id="{8BED6A62-373F-446D-BFBD-A2306CF231F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6F1599FF-4428-40EF-AA95-511B46F701CA}"/>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5" name="Footer Placeholder 4">
            <a:extLst>
              <a:ext uri="{FF2B5EF4-FFF2-40B4-BE49-F238E27FC236}">
                <a16:creationId xmlns:a16="http://schemas.microsoft.com/office/drawing/2014/main" xmlns="" id="{2B965240-55B7-47C4-A3A8-5BB8E54DF6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0EA2475-74E2-4E41-8886-F3660D2A9761}"/>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178299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B6E01C-29F8-490B-8FCF-5A1BA6833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42801F-0138-406C-AAEC-1F17FAEE3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119E173-E83D-48DF-9FEC-A692B1FDE17F}"/>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5" name="Footer Placeholder 4">
            <a:extLst>
              <a:ext uri="{FF2B5EF4-FFF2-40B4-BE49-F238E27FC236}">
                <a16:creationId xmlns:a16="http://schemas.microsoft.com/office/drawing/2014/main" xmlns="" id="{02D9C63D-2389-42AA-9B07-EB7E73B18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9BFC83-08F9-4A8D-AD10-8340F22DCE6A}"/>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288405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D2DE2-51FD-4F10-9681-13C9340515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5A61EAF-F639-4B21-897F-73E828D695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625640D-430D-41E6-B518-D24AE86B10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209ED6F-D3D2-4301-8236-17897DB66F2C}"/>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6" name="Footer Placeholder 5">
            <a:extLst>
              <a:ext uri="{FF2B5EF4-FFF2-40B4-BE49-F238E27FC236}">
                <a16:creationId xmlns:a16="http://schemas.microsoft.com/office/drawing/2014/main" xmlns="" id="{32F62381-5FAE-4B7D-8D9C-CB218975A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2FCB351-5329-49A8-B8D2-E48C310019BA}"/>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159397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690C04-E375-40C5-B7BA-A9919778CA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A37561B-10E8-4E49-8165-C7B1F2B47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AD2C891-3169-4C58-B8C1-F5731E89B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FD0839A-777F-4B21-87B0-4C4D42E3B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64C1FAA-AE14-43CB-869B-A8AF2C664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125958C-7EC9-44EF-BB36-03DEE3EF9D03}"/>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8" name="Footer Placeholder 7">
            <a:extLst>
              <a:ext uri="{FF2B5EF4-FFF2-40B4-BE49-F238E27FC236}">
                <a16:creationId xmlns:a16="http://schemas.microsoft.com/office/drawing/2014/main" xmlns="" id="{B7C8A2B2-25CB-4912-80F5-71B3F4A4BA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2B76D43-02E0-4EC5-AA63-8C56325BF156}"/>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300437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B17326-CF1B-499C-8B9F-5F1927E690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EE45BAB-CAA8-4AC3-BDDF-7C436DC538C8}"/>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4" name="Footer Placeholder 3">
            <a:extLst>
              <a:ext uri="{FF2B5EF4-FFF2-40B4-BE49-F238E27FC236}">
                <a16:creationId xmlns:a16="http://schemas.microsoft.com/office/drawing/2014/main" xmlns="" id="{332CF544-61DD-4F09-B6D7-67A699300B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B958294-3C1C-4F63-9C5E-DD1D6E703601}"/>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33180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D136457-3425-4CFA-92CF-2A286F2D4A6A}"/>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3" name="Footer Placeholder 2">
            <a:extLst>
              <a:ext uri="{FF2B5EF4-FFF2-40B4-BE49-F238E27FC236}">
                <a16:creationId xmlns:a16="http://schemas.microsoft.com/office/drawing/2014/main" xmlns="" id="{9597BCE3-C3D5-41D4-AEBA-25E6B29B7C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B758923-2415-409F-8349-E9FEC2B05A05}"/>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402837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790AE-383D-495A-B54E-66E7D7267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A4A5F1-07C2-42DD-8DE3-D03AC50EB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8F7D3AA-403A-49AE-8E4E-15D16E277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FB0DD28-F5CB-46D6-BE31-32DE3E3401D8}"/>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6" name="Footer Placeholder 5">
            <a:extLst>
              <a:ext uri="{FF2B5EF4-FFF2-40B4-BE49-F238E27FC236}">
                <a16:creationId xmlns:a16="http://schemas.microsoft.com/office/drawing/2014/main" xmlns="" id="{05FCB876-6E1E-4D5C-BBA6-66671E252A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91C78CA-ABFB-40DE-8344-B588BDDB875D}"/>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86027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9846F7-2CFF-4127-A0E4-9CA20E67E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D74EB2A-A292-4128-97D8-BFA093C8C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DEF6526-000C-4C84-B2FA-764613298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5B93E7C-181E-45B4-8CCF-DFE2E5F65535}"/>
              </a:ext>
            </a:extLst>
          </p:cNvPr>
          <p:cNvSpPr>
            <a:spLocks noGrp="1"/>
          </p:cNvSpPr>
          <p:nvPr>
            <p:ph type="dt" sz="half" idx="10"/>
          </p:nvPr>
        </p:nvSpPr>
        <p:spPr/>
        <p:txBody>
          <a:bodyPr/>
          <a:lstStyle/>
          <a:p>
            <a:fld id="{D6FE7E06-79CA-4948-8009-C5BAAA988AD0}" type="datetimeFigureOut">
              <a:rPr lang="en-IN" smtClean="0"/>
              <a:t>09-07-2023</a:t>
            </a:fld>
            <a:endParaRPr lang="en-IN"/>
          </a:p>
        </p:txBody>
      </p:sp>
      <p:sp>
        <p:nvSpPr>
          <p:cNvPr id="6" name="Footer Placeholder 5">
            <a:extLst>
              <a:ext uri="{FF2B5EF4-FFF2-40B4-BE49-F238E27FC236}">
                <a16:creationId xmlns:a16="http://schemas.microsoft.com/office/drawing/2014/main" xmlns="" id="{2B7FF50B-C3A8-4E4A-9384-79959A130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A79BFE2-92B0-48A4-98B5-55F485BB9AEC}"/>
              </a:ext>
            </a:extLst>
          </p:cNvPr>
          <p:cNvSpPr>
            <a:spLocks noGrp="1"/>
          </p:cNvSpPr>
          <p:nvPr>
            <p:ph type="sldNum" sz="quarter" idx="12"/>
          </p:nvPr>
        </p:nvSpPr>
        <p:spPr/>
        <p:txBody>
          <a:bodyPr/>
          <a:lstStyle/>
          <a:p>
            <a:fld id="{DF941A85-03DF-41F8-80EC-AFB96AE601B6}" type="slidenum">
              <a:rPr lang="en-IN" smtClean="0"/>
              <a:t>‹#›</a:t>
            </a:fld>
            <a:endParaRPr lang="en-IN"/>
          </a:p>
        </p:txBody>
      </p:sp>
    </p:spTree>
    <p:extLst>
      <p:ext uri="{BB962C8B-B14F-4D97-AF65-F5344CB8AC3E}">
        <p14:creationId xmlns:p14="http://schemas.microsoft.com/office/powerpoint/2010/main" val="241847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622E19-BB47-4253-8B0A-2302E95EC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12880FA-FD6E-43D3-B07B-D84D7AFB8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B2360E-FCC2-4F98-9AA1-CF50B2B05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E7E06-79CA-4948-8009-C5BAAA988AD0}" type="datetimeFigureOut">
              <a:rPr lang="en-IN" smtClean="0"/>
              <a:t>09-07-2023</a:t>
            </a:fld>
            <a:endParaRPr lang="en-IN"/>
          </a:p>
        </p:txBody>
      </p:sp>
      <p:sp>
        <p:nvSpPr>
          <p:cNvPr id="5" name="Footer Placeholder 4">
            <a:extLst>
              <a:ext uri="{FF2B5EF4-FFF2-40B4-BE49-F238E27FC236}">
                <a16:creationId xmlns:a16="http://schemas.microsoft.com/office/drawing/2014/main" xmlns="" id="{4345772D-BFA1-42C1-928A-919877852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DD8C82B-5DF4-4847-9FF4-5F8A632B92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41A85-03DF-41F8-80EC-AFB96AE601B6}" type="slidenum">
              <a:rPr lang="en-IN" smtClean="0"/>
              <a:t>‹#›</a:t>
            </a:fld>
            <a:endParaRPr lang="en-IN"/>
          </a:p>
        </p:txBody>
      </p:sp>
      <p:pic>
        <p:nvPicPr>
          <p:cNvPr id="7" name="Picture 6">
            <a:extLst>
              <a:ext uri="{FF2B5EF4-FFF2-40B4-BE49-F238E27FC236}">
                <a16:creationId xmlns:a16="http://schemas.microsoft.com/office/drawing/2014/main" xmlns="" id="{F775C86D-6AD8-4D5A-97D6-4F8037C90BD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199" y="-76200"/>
            <a:ext cx="1249218" cy="835151"/>
          </a:xfrm>
          <a:prstGeom prst="rect">
            <a:avLst/>
          </a:prstGeom>
        </p:spPr>
      </p:pic>
      <p:sp>
        <p:nvSpPr>
          <p:cNvPr id="8" name="Rectangle 7">
            <a:extLst>
              <a:ext uri="{FF2B5EF4-FFF2-40B4-BE49-F238E27FC236}">
                <a16:creationId xmlns:a16="http://schemas.microsoft.com/office/drawing/2014/main" xmlns="" id="{D0B7BB87-21E0-4FE6-8CF1-87F129F0BC20}"/>
              </a:ext>
            </a:extLst>
          </p:cNvPr>
          <p:cNvSpPr/>
          <p:nvPr userDrawn="1"/>
        </p:nvSpPr>
        <p:spPr>
          <a:xfrm>
            <a:off x="1173019" y="6550223"/>
            <a:ext cx="8293082"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3125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DFEADA-E901-4302-A497-05D33C2B29A4}"/>
              </a:ext>
            </a:extLst>
          </p:cNvPr>
          <p:cNvSpPr>
            <a:spLocks noGrp="1"/>
          </p:cNvSpPr>
          <p:nvPr>
            <p:ph idx="1"/>
          </p:nvPr>
        </p:nvSpPr>
        <p:spPr>
          <a:xfrm>
            <a:off x="2838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xmlns="" id="{E8DE8A8E-ED85-4B70-916D-ED56E0E40BBC}"/>
              </a:ext>
            </a:extLst>
          </p:cNvPr>
          <p:cNvSpPr txBox="1"/>
          <p:nvPr/>
        </p:nvSpPr>
        <p:spPr>
          <a:xfrm>
            <a:off x="3067050" y="3886201"/>
            <a:ext cx="2457450" cy="923330"/>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dirty="0"/>
              <a:t>9769201036</a:t>
            </a:r>
          </a:p>
          <a:p>
            <a:r>
              <a:rPr lang="en-IN" sz="1350" dirty="0"/>
              <a:t>ketkiacharya.net@gmail.com</a:t>
            </a:r>
          </a:p>
        </p:txBody>
      </p:sp>
    </p:spTree>
    <p:extLst>
      <p:ext uri="{BB962C8B-B14F-4D97-AF65-F5344CB8AC3E}">
        <p14:creationId xmlns:p14="http://schemas.microsoft.com/office/powerpoint/2010/main" val="629767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746" y="944985"/>
            <a:ext cx="6096000" cy="3416320"/>
          </a:xfrm>
          <a:prstGeom prst="rect">
            <a:avLst/>
          </a:prstGeom>
        </p:spPr>
        <p:txBody>
          <a:bodyPr>
            <a:spAutoFit/>
          </a:bodyPr>
          <a:lstStyle/>
          <a:p>
            <a:r>
              <a:rPr lang="en-IN" dirty="0">
                <a:solidFill>
                  <a:srgbClr val="AF00DB"/>
                </a:solidFill>
                <a:latin typeface="Consolas" panose="020B0609020204030204" pitchFamily="49" charset="0"/>
              </a:rPr>
              <a:t>import</a:t>
            </a:r>
            <a:r>
              <a:rPr lang="en-IN" dirty="0">
                <a:solidFill>
                  <a:srgbClr val="000000"/>
                </a:solidFill>
                <a:latin typeface="Consolas" panose="020B0609020204030204" pitchFamily="49" charset="0"/>
              </a:rPr>
              <a:t> {</a:t>
            </a:r>
            <a:r>
              <a:rPr lang="en-IN" dirty="0" err="1">
                <a:solidFill>
                  <a:srgbClr val="001080"/>
                </a:solidFill>
                <a:latin typeface="Consolas" panose="020B0609020204030204" pitchFamily="49" charset="0"/>
              </a:rPr>
              <a:t>React</a:t>
            </a:r>
            <a:r>
              <a:rPr lang="en-IN" dirty="0" err="1">
                <a:solidFill>
                  <a:srgbClr val="000000"/>
                </a:solidFill>
                <a:latin typeface="Consolas" panose="020B0609020204030204" pitchFamily="49" charset="0"/>
              </a:rPr>
              <a:t>,</a:t>
            </a:r>
            <a:r>
              <a:rPr lang="en-IN" dirty="0" err="1">
                <a:solidFill>
                  <a:srgbClr val="001080"/>
                </a:solidFill>
                <a:latin typeface="Consolas" panose="020B0609020204030204" pitchFamily="49" charset="0"/>
              </a:rPr>
              <a:t>Component</a:t>
            </a:r>
            <a:r>
              <a:rPr lang="en-IN" dirty="0">
                <a:solidFill>
                  <a:srgbClr val="000000"/>
                </a:solidFill>
                <a:latin typeface="Consolas" panose="020B0609020204030204" pitchFamily="49" charset="0"/>
              </a:rPr>
              <a:t>} </a:t>
            </a:r>
            <a:r>
              <a:rPr lang="en-IN" dirty="0">
                <a:solidFill>
                  <a:srgbClr val="AF00DB"/>
                </a:solidFill>
                <a:latin typeface="Consolas" panose="020B0609020204030204" pitchFamily="49" charset="0"/>
              </a:rPr>
              <a:t>from</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'react'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r>
            <a:br>
              <a:rPr lang="en-IN" dirty="0">
                <a:solidFill>
                  <a:srgbClr val="000000"/>
                </a:solidFill>
                <a:latin typeface="Consolas" panose="020B0609020204030204" pitchFamily="49" charset="0"/>
              </a:rPr>
            </a:br>
            <a:r>
              <a:rPr lang="en-IN" dirty="0">
                <a:solidFill>
                  <a:srgbClr val="0000FF"/>
                </a:solidFill>
                <a:latin typeface="Consolas" panose="020B0609020204030204" pitchFamily="49" charset="0"/>
              </a:rPr>
              <a:t>class</a:t>
            </a:r>
            <a:r>
              <a:rPr lang="en-IN" dirty="0">
                <a:solidFill>
                  <a:srgbClr val="000000"/>
                </a:solidFill>
                <a:latin typeface="Consolas" panose="020B0609020204030204" pitchFamily="49" charset="0"/>
              </a:rPr>
              <a:t> </a:t>
            </a:r>
            <a:r>
              <a:rPr lang="en-IN" dirty="0">
                <a:solidFill>
                  <a:srgbClr val="267F99"/>
                </a:solidFill>
                <a:latin typeface="Consolas" panose="020B0609020204030204" pitchFamily="49" charset="0"/>
              </a:rPr>
              <a:t>App</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extends</a:t>
            </a:r>
            <a:r>
              <a:rPr lang="en-IN" dirty="0">
                <a:solidFill>
                  <a:srgbClr val="000000"/>
                </a:solidFill>
                <a:latin typeface="Consolas" panose="020B0609020204030204" pitchFamily="49" charset="0"/>
              </a:rPr>
              <a:t> </a:t>
            </a:r>
            <a:r>
              <a:rPr lang="en-IN" dirty="0">
                <a:solidFill>
                  <a:srgbClr val="267F99"/>
                </a:solidFill>
                <a:latin typeface="Consolas" panose="020B0609020204030204" pitchFamily="49" charset="0"/>
              </a:rPr>
              <a:t>Component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795E26"/>
                </a:solidFill>
                <a:latin typeface="Consolas" panose="020B0609020204030204" pitchFamily="49" charset="0"/>
              </a:rPr>
              <a:t>render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r>
              <a:rPr lang="en-IN" dirty="0" err="1">
                <a:solidFill>
                  <a:srgbClr val="0070C1"/>
                </a:solidFill>
                <a:latin typeface="Consolas" panose="020B0609020204030204" pitchFamily="49" charset="0"/>
              </a:rPr>
              <a:t>myobj</a:t>
            </a:r>
            <a:r>
              <a:rPr lang="en-IN" dirty="0">
                <a:solidFill>
                  <a:srgbClr val="000000"/>
                </a:solidFill>
                <a:latin typeface="Consolas" panose="020B0609020204030204" pitchFamily="49" charset="0"/>
              </a:rPr>
              <a:t>={</a:t>
            </a:r>
            <a:r>
              <a:rPr lang="en-IN" dirty="0" err="1">
                <a:solidFill>
                  <a:srgbClr val="001080"/>
                </a:solidFill>
                <a:latin typeface="Consolas" panose="020B0609020204030204" pitchFamily="49" charset="0"/>
              </a:rPr>
              <a:t>color</a:t>
            </a:r>
            <a:r>
              <a:rPr lang="en-IN" dirty="0">
                <a:solidFill>
                  <a:srgbClr val="001080"/>
                </a:solidFill>
                <a:latin typeface="Consolas" panose="020B0609020204030204" pitchFamily="49" charset="0"/>
              </a:rPr>
              <a:t>:</a:t>
            </a:r>
            <a:r>
              <a:rPr lang="en-IN" dirty="0">
                <a:solidFill>
                  <a:srgbClr val="A31515"/>
                </a:solidFill>
                <a:latin typeface="Consolas" panose="020B0609020204030204" pitchFamily="49" charset="0"/>
              </a:rPr>
              <a:t>"red"</a:t>
            </a:r>
            <a:r>
              <a:rPr lang="en-IN" dirty="0">
                <a:solidFill>
                  <a:srgbClr val="000000"/>
                </a:solidFill>
                <a:latin typeface="Consolas" panose="020B0609020204030204" pitchFamily="49" charset="0"/>
              </a:rPr>
              <a:t>, </a:t>
            </a:r>
            <a:r>
              <a:rPr lang="en-IN" dirty="0">
                <a:solidFill>
                  <a:srgbClr val="001080"/>
                </a:solidFill>
                <a:latin typeface="Consolas" panose="020B0609020204030204" pitchFamily="49" charset="0"/>
              </a:rPr>
              <a:t>fontSize:</a:t>
            </a:r>
            <a:r>
              <a:rPr lang="en-IN" dirty="0">
                <a:solidFill>
                  <a:srgbClr val="A31515"/>
                </a:solidFill>
                <a:latin typeface="Consolas" panose="020B0609020204030204" pitchFamily="49" charset="0"/>
              </a:rPr>
              <a:t>"25"</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AF00DB"/>
                </a:solidFill>
                <a:latin typeface="Consolas" panose="020B0609020204030204" pitchFamily="49" charset="0"/>
              </a:rPr>
              <a:t>return</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&lt;h1</a:t>
            </a:r>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style</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000000"/>
                </a:solidFill>
                <a:latin typeface="Consolas" panose="020B0609020204030204" pitchFamily="49" charset="0"/>
              </a:rPr>
              <a:t>{...</a:t>
            </a:r>
            <a:r>
              <a:rPr lang="en-IN" dirty="0" err="1">
                <a:solidFill>
                  <a:srgbClr val="0070C1"/>
                </a:solidFill>
                <a:latin typeface="Consolas" panose="020B0609020204030204" pitchFamily="49" charset="0"/>
              </a:rPr>
              <a:t>myobj</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r>
              <a:rPr lang="en-IN" dirty="0">
                <a:solidFill>
                  <a:srgbClr val="000000"/>
                </a:solidFill>
                <a:latin typeface="Consolas" panose="020B0609020204030204" pitchFamily="49" charset="0"/>
              </a:rPr>
              <a:t>hello</a:t>
            </a:r>
            <a:r>
              <a:rPr lang="en-IN" dirty="0">
                <a:solidFill>
                  <a:srgbClr val="800000"/>
                </a:solidFill>
                <a:latin typeface="Consolas" panose="020B0609020204030204" pitchFamily="49" charset="0"/>
              </a:rPr>
              <a:t>&lt;/h1&gt;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a:t>
            </a:r>
            <a:endParaRPr lang="en-IN" b="0" dirty="0">
              <a:solidFill>
                <a:srgbClr val="000000"/>
              </a:solidFill>
              <a:effectLst/>
              <a:latin typeface="Consolas" panose="020B0609020204030204" pitchFamily="49" charset="0"/>
            </a:endParaRPr>
          </a:p>
        </p:txBody>
      </p:sp>
      <p:sp>
        <p:nvSpPr>
          <p:cNvPr id="5" name="TextBox 4"/>
          <p:cNvSpPr txBox="1"/>
          <p:nvPr/>
        </p:nvSpPr>
        <p:spPr>
          <a:xfrm>
            <a:off x="6927272" y="166255"/>
            <a:ext cx="4239491" cy="5232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2800" dirty="0" smtClean="0"/>
              <a:t>Spread</a:t>
            </a:r>
            <a:endParaRPr lang="en-IN" dirty="0"/>
          </a:p>
        </p:txBody>
      </p:sp>
    </p:spTree>
    <p:extLst>
      <p:ext uri="{BB962C8B-B14F-4D97-AF65-F5344CB8AC3E}">
        <p14:creationId xmlns:p14="http://schemas.microsoft.com/office/powerpoint/2010/main" val="387455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EE2F7D67-7F7A-4667-BDA7-7D1C2B39C458}"/>
              </a:ext>
            </a:extLst>
          </p:cNvPr>
          <p:cNvGrpSpPr/>
          <p:nvPr/>
        </p:nvGrpSpPr>
        <p:grpSpPr>
          <a:xfrm>
            <a:off x="1307690" y="1106409"/>
            <a:ext cx="8415031" cy="3930780"/>
            <a:chOff x="1229032" y="1155570"/>
            <a:chExt cx="8415031" cy="3930780"/>
          </a:xfrm>
        </p:grpSpPr>
        <p:grpSp>
          <p:nvGrpSpPr>
            <p:cNvPr id="6" name="Group 5">
              <a:extLst>
                <a:ext uri="{FF2B5EF4-FFF2-40B4-BE49-F238E27FC236}">
                  <a16:creationId xmlns:a16="http://schemas.microsoft.com/office/drawing/2014/main" xmlns="" id="{DD793A89-823E-4651-BE4F-1746E30C240F}"/>
                </a:ext>
              </a:extLst>
            </p:cNvPr>
            <p:cNvGrpSpPr/>
            <p:nvPr/>
          </p:nvGrpSpPr>
          <p:grpSpPr>
            <a:xfrm>
              <a:off x="1229032" y="1155570"/>
              <a:ext cx="8415031" cy="3930780"/>
              <a:chOff x="1229032" y="1155570"/>
              <a:chExt cx="8415031" cy="3930780"/>
            </a:xfrm>
          </p:grpSpPr>
          <p:pic>
            <p:nvPicPr>
              <p:cNvPr id="1026" name="Picture 2">
                <a:extLst>
                  <a:ext uri="{FF2B5EF4-FFF2-40B4-BE49-F238E27FC236}">
                    <a16:creationId xmlns:a16="http://schemas.microsoft.com/office/drawing/2014/main" xmlns="" id="{53C0ACF1-76D9-43E0-9B07-02E1C3392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32" y="1155570"/>
                <a:ext cx="8415031" cy="3930780"/>
              </a:xfrm>
              <a:prstGeom prst="rect">
                <a:avLst/>
              </a:prstGeom>
              <a:noFill/>
              <a:ln>
                <a:solidFill>
                  <a:srgbClr val="0099FF"/>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165FA61A-7337-4C56-A80F-799257502903}"/>
                  </a:ext>
                </a:extLst>
              </p:cNvPr>
              <p:cNvSpPr/>
              <p:nvPr/>
            </p:nvSpPr>
            <p:spPr>
              <a:xfrm>
                <a:off x="5289755" y="2635045"/>
                <a:ext cx="521110" cy="41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AA39E8C0-774B-4D98-AC98-62F789EAA2DF}"/>
                  </a:ext>
                </a:extLst>
              </p:cNvPr>
              <p:cNvSpPr/>
              <p:nvPr/>
            </p:nvSpPr>
            <p:spPr>
              <a:xfrm>
                <a:off x="4317805" y="2580967"/>
                <a:ext cx="521110" cy="521109"/>
              </a:xfrm>
              <a:prstGeom prst="rect">
                <a:avLst/>
              </a:prstGeom>
              <a:solidFill>
                <a:srgbClr val="0099FF"/>
              </a:solidFill>
              <a:ln>
                <a:solidFill>
                  <a:srgbClr val="0099FF"/>
                </a:solidFill>
              </a:ln>
              <a:effectLst/>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grpSp>
        <p:sp>
          <p:nvSpPr>
            <p:cNvPr id="7" name="Rectangle 6">
              <a:extLst>
                <a:ext uri="{FF2B5EF4-FFF2-40B4-BE49-F238E27FC236}">
                  <a16:creationId xmlns:a16="http://schemas.microsoft.com/office/drawing/2014/main" xmlns="" id="{6526D187-9908-48BE-9B89-C57B0A9FE921}"/>
                </a:ext>
              </a:extLst>
            </p:cNvPr>
            <p:cNvSpPr/>
            <p:nvPr/>
          </p:nvSpPr>
          <p:spPr>
            <a:xfrm>
              <a:off x="4907560" y="2810312"/>
              <a:ext cx="340250" cy="1873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946859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AD93B380-E489-4874-82A5-20F224251B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36417" y="-224985"/>
            <a:ext cx="9626465" cy="560322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xmlns="" id="{4BD905F0-EAE0-48BA-AD8E-EC9DBF7498AF}"/>
              </a:ext>
            </a:extLst>
          </p:cNvPr>
          <p:cNvGrpSpPr/>
          <p:nvPr/>
        </p:nvGrpSpPr>
        <p:grpSpPr>
          <a:xfrm>
            <a:off x="3772906" y="2753552"/>
            <a:ext cx="2549235" cy="581891"/>
            <a:chOff x="3772906" y="2753552"/>
            <a:chExt cx="2549235" cy="581891"/>
          </a:xfrm>
        </p:grpSpPr>
        <p:sp>
          <p:nvSpPr>
            <p:cNvPr id="4" name="Rectangle 3">
              <a:extLst>
                <a:ext uri="{FF2B5EF4-FFF2-40B4-BE49-F238E27FC236}">
                  <a16:creationId xmlns:a16="http://schemas.microsoft.com/office/drawing/2014/main" xmlns="" id="{669B0A75-37C1-419B-98D6-B10542E19B5C}"/>
                </a:ext>
              </a:extLst>
            </p:cNvPr>
            <p:cNvSpPr/>
            <p:nvPr/>
          </p:nvSpPr>
          <p:spPr>
            <a:xfrm>
              <a:off x="3772906" y="2753552"/>
              <a:ext cx="1801091" cy="5818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6C8A77F7-3152-4850-9296-E5C5261374A5}"/>
                </a:ext>
              </a:extLst>
            </p:cNvPr>
            <p:cNvSpPr/>
            <p:nvPr/>
          </p:nvSpPr>
          <p:spPr>
            <a:xfrm>
              <a:off x="5481632" y="2834371"/>
              <a:ext cx="840509" cy="501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342065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DECCC0-94FB-4F82-B6BD-CA06B9A3DA01}"/>
              </a:ext>
            </a:extLst>
          </p:cNvPr>
          <p:cNvSpPr>
            <a:spLocks noGrp="1"/>
          </p:cNvSpPr>
          <p:nvPr>
            <p:ph type="title"/>
          </p:nvPr>
        </p:nvSpPr>
        <p:spPr>
          <a:xfrm>
            <a:off x="1029929" y="0"/>
            <a:ext cx="10419735" cy="608269"/>
          </a:xfrm>
        </p:spPr>
        <p:txBody>
          <a:bodyPr>
            <a:normAutofit fontScale="90000"/>
          </a:bodyPr>
          <a:lstStyle/>
          <a:p>
            <a:r>
              <a:rPr lang="en-US" b="0" i="0" dirty="0">
                <a:effectLst/>
                <a:latin typeface="Arial" panose="020B0604020202020204" pitchFamily="34" charset="0"/>
              </a:rPr>
              <a:t>Lifecycle Methods</a:t>
            </a:r>
            <a:endParaRPr lang="en-IN" dirty="0"/>
          </a:p>
        </p:txBody>
      </p:sp>
      <p:sp>
        <p:nvSpPr>
          <p:cNvPr id="3" name="Content Placeholder 2">
            <a:extLst>
              <a:ext uri="{FF2B5EF4-FFF2-40B4-BE49-F238E27FC236}">
                <a16:creationId xmlns:a16="http://schemas.microsoft.com/office/drawing/2014/main" xmlns="" id="{EDCC26E9-C39B-496C-A475-961D93E62993}"/>
              </a:ext>
            </a:extLst>
          </p:cNvPr>
          <p:cNvSpPr>
            <a:spLocks noGrp="1"/>
          </p:cNvSpPr>
          <p:nvPr>
            <p:ph idx="1"/>
          </p:nvPr>
        </p:nvSpPr>
        <p:spPr>
          <a:xfrm>
            <a:off x="265470" y="773137"/>
            <a:ext cx="11552903" cy="5804643"/>
          </a:xfrm>
        </p:spPr>
        <p:txBody>
          <a:bodyPr>
            <a:normAutofit fontScale="85000" lnSpcReduction="10000"/>
          </a:bodyPr>
          <a:lstStyle/>
          <a:p>
            <a:pPr algn="just">
              <a:buFont typeface="Arial" panose="020B0604020202020204" pitchFamily="34" charset="0"/>
              <a:buChar char="•"/>
            </a:pPr>
            <a:r>
              <a:rPr lang="en-US" b="1" i="0" dirty="0" err="1">
                <a:solidFill>
                  <a:srgbClr val="000000"/>
                </a:solidFill>
                <a:effectLst/>
              </a:rPr>
              <a:t>componentWillMount</a:t>
            </a:r>
            <a:r>
              <a:rPr lang="en-US" b="0" i="0" dirty="0">
                <a:solidFill>
                  <a:srgbClr val="000000"/>
                </a:solidFill>
                <a:effectLst/>
              </a:rPr>
              <a:t> is executed before rendering, on both the server and the client side.</a:t>
            </a:r>
          </a:p>
          <a:p>
            <a:pPr algn="just">
              <a:buFont typeface="Arial" panose="020B0604020202020204" pitchFamily="34" charset="0"/>
              <a:buChar char="•"/>
            </a:pPr>
            <a:r>
              <a:rPr lang="en-US" b="1" i="0" dirty="0" err="1">
                <a:solidFill>
                  <a:srgbClr val="000000"/>
                </a:solidFill>
                <a:effectLst/>
              </a:rPr>
              <a:t>componentDidMount</a:t>
            </a:r>
            <a:r>
              <a:rPr lang="en-US" b="0" i="0" dirty="0">
                <a:solidFill>
                  <a:srgbClr val="000000"/>
                </a:solidFill>
                <a:effectLst/>
              </a:rPr>
              <a:t> is executed after the first render only on the client side. This is where AJAX requests and DOM or state updates should occur. This method is also used for integration with other JavaScript frameworks and any functions with delayed execution such as </a:t>
            </a:r>
            <a:r>
              <a:rPr lang="en-US" b="1" i="0" dirty="0" err="1">
                <a:solidFill>
                  <a:srgbClr val="000000"/>
                </a:solidFill>
                <a:effectLst/>
              </a:rPr>
              <a:t>setTimeout</a:t>
            </a:r>
            <a:r>
              <a:rPr lang="en-US" b="0" i="0" dirty="0">
                <a:solidFill>
                  <a:srgbClr val="000000"/>
                </a:solidFill>
                <a:effectLst/>
              </a:rPr>
              <a:t> or </a:t>
            </a:r>
            <a:r>
              <a:rPr lang="en-US" b="1" i="0" dirty="0" err="1">
                <a:solidFill>
                  <a:srgbClr val="000000"/>
                </a:solidFill>
                <a:effectLst/>
              </a:rPr>
              <a:t>setInterval</a:t>
            </a:r>
            <a:r>
              <a:rPr lang="en-US" b="0" i="0" dirty="0">
                <a:solidFill>
                  <a:srgbClr val="000000"/>
                </a:solidFill>
                <a:effectLst/>
              </a:rPr>
              <a:t>. We are using it to update the state so we can trigger the other lifecycle methods.</a:t>
            </a:r>
          </a:p>
          <a:p>
            <a:pPr algn="just">
              <a:buFont typeface="Arial" panose="020B0604020202020204" pitchFamily="34" charset="0"/>
              <a:buChar char="•"/>
            </a:pPr>
            <a:r>
              <a:rPr lang="en-US" b="1" i="0" dirty="0" err="1">
                <a:solidFill>
                  <a:srgbClr val="000000"/>
                </a:solidFill>
                <a:effectLst/>
              </a:rPr>
              <a:t>componentWillReceiveProps</a:t>
            </a:r>
            <a:r>
              <a:rPr lang="en-US" b="0" i="0" dirty="0">
                <a:solidFill>
                  <a:srgbClr val="000000"/>
                </a:solidFill>
                <a:effectLst/>
              </a:rPr>
              <a:t> is invoked as soon as the props are updated before another render is called. We triggered it from </a:t>
            </a:r>
            <a:r>
              <a:rPr lang="en-US" b="1" i="0" dirty="0" err="1">
                <a:solidFill>
                  <a:srgbClr val="000000"/>
                </a:solidFill>
                <a:effectLst/>
              </a:rPr>
              <a:t>setNewNumber</a:t>
            </a:r>
            <a:r>
              <a:rPr lang="en-US" b="0" i="0" dirty="0">
                <a:solidFill>
                  <a:srgbClr val="000000"/>
                </a:solidFill>
                <a:effectLst/>
              </a:rPr>
              <a:t> when we updated the state.</a:t>
            </a:r>
          </a:p>
          <a:p>
            <a:pPr algn="just">
              <a:buFont typeface="Arial" panose="020B0604020202020204" pitchFamily="34" charset="0"/>
              <a:buChar char="•"/>
            </a:pPr>
            <a:r>
              <a:rPr lang="en-US" b="1" i="0" dirty="0" err="1">
                <a:solidFill>
                  <a:srgbClr val="000000"/>
                </a:solidFill>
                <a:effectLst/>
              </a:rPr>
              <a:t>shouldComponentUpdate</a:t>
            </a:r>
            <a:r>
              <a:rPr lang="en-US" b="0" i="0" dirty="0">
                <a:solidFill>
                  <a:srgbClr val="000000"/>
                </a:solidFill>
                <a:effectLst/>
              </a:rPr>
              <a:t> should return </a:t>
            </a:r>
            <a:r>
              <a:rPr lang="en-US" b="1" i="0" dirty="0">
                <a:solidFill>
                  <a:srgbClr val="000000"/>
                </a:solidFill>
                <a:effectLst/>
              </a:rPr>
              <a:t>true</a:t>
            </a:r>
            <a:r>
              <a:rPr lang="en-US" b="0" i="0" dirty="0">
                <a:solidFill>
                  <a:srgbClr val="000000"/>
                </a:solidFill>
                <a:effectLst/>
              </a:rPr>
              <a:t> or </a:t>
            </a:r>
            <a:r>
              <a:rPr lang="en-US" b="1" i="0" dirty="0">
                <a:solidFill>
                  <a:srgbClr val="000000"/>
                </a:solidFill>
                <a:effectLst/>
              </a:rPr>
              <a:t>false</a:t>
            </a:r>
            <a:r>
              <a:rPr lang="en-US" b="0" i="0" dirty="0">
                <a:solidFill>
                  <a:srgbClr val="000000"/>
                </a:solidFill>
                <a:effectLst/>
              </a:rPr>
              <a:t> value. This will determine if the component will be updated or not. This is set to </a:t>
            </a:r>
            <a:r>
              <a:rPr lang="en-US" b="1" i="0" dirty="0">
                <a:solidFill>
                  <a:srgbClr val="000000"/>
                </a:solidFill>
                <a:effectLst/>
              </a:rPr>
              <a:t>true</a:t>
            </a:r>
            <a:r>
              <a:rPr lang="en-US" b="0" i="0" dirty="0">
                <a:solidFill>
                  <a:srgbClr val="000000"/>
                </a:solidFill>
                <a:effectLst/>
              </a:rPr>
              <a:t> by default. If you are sure that the component doesn't need to render after </a:t>
            </a:r>
            <a:r>
              <a:rPr lang="en-US" b="1" i="0" dirty="0">
                <a:solidFill>
                  <a:srgbClr val="000000"/>
                </a:solidFill>
                <a:effectLst/>
              </a:rPr>
              <a:t>state</a:t>
            </a:r>
            <a:r>
              <a:rPr lang="en-US" b="0" i="0" dirty="0">
                <a:solidFill>
                  <a:srgbClr val="000000"/>
                </a:solidFill>
                <a:effectLst/>
              </a:rPr>
              <a:t> or </a:t>
            </a:r>
            <a:r>
              <a:rPr lang="en-US" b="1" i="0" dirty="0">
                <a:solidFill>
                  <a:srgbClr val="000000"/>
                </a:solidFill>
                <a:effectLst/>
              </a:rPr>
              <a:t>props</a:t>
            </a:r>
            <a:r>
              <a:rPr lang="en-US" b="0" i="0" dirty="0">
                <a:solidFill>
                  <a:srgbClr val="000000"/>
                </a:solidFill>
                <a:effectLst/>
              </a:rPr>
              <a:t> are updated, you can return </a:t>
            </a:r>
            <a:r>
              <a:rPr lang="en-US" b="1" i="0" dirty="0">
                <a:solidFill>
                  <a:srgbClr val="000000"/>
                </a:solidFill>
                <a:effectLst/>
              </a:rPr>
              <a:t>false</a:t>
            </a:r>
            <a:r>
              <a:rPr lang="en-US" b="0" i="0" dirty="0">
                <a:solidFill>
                  <a:srgbClr val="000000"/>
                </a:solidFill>
                <a:effectLst/>
              </a:rPr>
              <a:t> value.</a:t>
            </a:r>
          </a:p>
          <a:p>
            <a:pPr algn="just">
              <a:buFont typeface="Arial" panose="020B0604020202020204" pitchFamily="34" charset="0"/>
              <a:buChar char="•"/>
            </a:pPr>
            <a:r>
              <a:rPr lang="en-US" b="1" i="0" dirty="0" err="1">
                <a:solidFill>
                  <a:srgbClr val="000000"/>
                </a:solidFill>
                <a:effectLst/>
              </a:rPr>
              <a:t>componentWillUpdate</a:t>
            </a:r>
            <a:r>
              <a:rPr lang="en-US" b="0" i="0" dirty="0">
                <a:solidFill>
                  <a:srgbClr val="000000"/>
                </a:solidFill>
                <a:effectLst/>
              </a:rPr>
              <a:t> is called just before rendering.</a:t>
            </a:r>
          </a:p>
          <a:p>
            <a:pPr algn="just">
              <a:buFont typeface="Arial" panose="020B0604020202020204" pitchFamily="34" charset="0"/>
              <a:buChar char="•"/>
            </a:pPr>
            <a:r>
              <a:rPr lang="en-US" b="1" i="0" dirty="0" err="1">
                <a:solidFill>
                  <a:srgbClr val="000000"/>
                </a:solidFill>
                <a:effectLst/>
              </a:rPr>
              <a:t>componentDidUpdate</a:t>
            </a:r>
            <a:r>
              <a:rPr lang="en-US" b="0" i="0" dirty="0">
                <a:solidFill>
                  <a:srgbClr val="000000"/>
                </a:solidFill>
                <a:effectLst/>
              </a:rPr>
              <a:t> is called just after rendering.</a:t>
            </a:r>
          </a:p>
          <a:p>
            <a:pPr algn="just">
              <a:buFont typeface="Arial" panose="020B0604020202020204" pitchFamily="34" charset="0"/>
              <a:buChar char="•"/>
            </a:pPr>
            <a:r>
              <a:rPr lang="en-US" b="1" i="0" dirty="0" err="1">
                <a:solidFill>
                  <a:srgbClr val="000000"/>
                </a:solidFill>
                <a:effectLst/>
              </a:rPr>
              <a:t>componentWillUnmount</a:t>
            </a:r>
            <a:r>
              <a:rPr lang="en-US" b="0" i="0" dirty="0">
                <a:solidFill>
                  <a:srgbClr val="000000"/>
                </a:solidFill>
                <a:effectLst/>
              </a:rPr>
              <a:t> is called after the component is unmounted from the dom. We are unmounting our component in </a:t>
            </a:r>
            <a:r>
              <a:rPr lang="en-US" b="1" i="0" dirty="0">
                <a:solidFill>
                  <a:srgbClr val="000000"/>
                </a:solidFill>
                <a:effectLst/>
              </a:rPr>
              <a:t>main.js</a:t>
            </a:r>
            <a:r>
              <a:rPr lang="en-US" b="0" i="0">
                <a:solidFill>
                  <a:srgbClr val="000000"/>
                </a:solidFill>
                <a:effectLst/>
              </a:rPr>
              <a:t>.[from server]</a:t>
            </a:r>
            <a:endParaRPr lang="en-US" b="0" i="0" dirty="0">
              <a:solidFill>
                <a:srgbClr val="000000"/>
              </a:solidFill>
              <a:effectLst/>
            </a:endParaRPr>
          </a:p>
          <a:p>
            <a:endParaRPr lang="en-IN" dirty="0"/>
          </a:p>
        </p:txBody>
      </p:sp>
    </p:spTree>
    <p:extLst>
      <p:ext uri="{BB962C8B-B14F-4D97-AF65-F5344CB8AC3E}">
        <p14:creationId xmlns:p14="http://schemas.microsoft.com/office/powerpoint/2010/main" val="280989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3B831-0BAB-4A5A-8871-9A9599476641}"/>
              </a:ext>
            </a:extLst>
          </p:cNvPr>
          <p:cNvSpPr>
            <a:spLocks noGrp="1"/>
          </p:cNvSpPr>
          <p:nvPr>
            <p:ph type="title"/>
          </p:nvPr>
        </p:nvSpPr>
        <p:spPr>
          <a:xfrm>
            <a:off x="1190932" y="99655"/>
            <a:ext cx="9810135" cy="315912"/>
          </a:xfrm>
        </p:spPr>
        <p:txBody>
          <a:bodyPr>
            <a:noAutofit/>
          </a:bodyPr>
          <a:lstStyle/>
          <a:p>
            <a:r>
              <a:rPr lang="en-US" sz="1200" b="0" i="0" dirty="0">
                <a:solidFill>
                  <a:srgbClr val="000000"/>
                </a:solidFill>
                <a:effectLst/>
                <a:latin typeface="Arial" panose="020B0604020202020204" pitchFamily="34" charset="0"/>
              </a:rPr>
              <a:t>we will set the initial </a:t>
            </a:r>
            <a:r>
              <a:rPr lang="en-US" sz="1200" b="1" i="0" dirty="0">
                <a:solidFill>
                  <a:srgbClr val="000000"/>
                </a:solidFill>
                <a:effectLst/>
                <a:latin typeface="Arial" panose="020B0604020202020204" pitchFamily="34" charset="0"/>
              </a:rPr>
              <a:t>state</a:t>
            </a:r>
            <a:r>
              <a:rPr lang="en-US" sz="1200" b="0" i="0" dirty="0">
                <a:solidFill>
                  <a:srgbClr val="000000"/>
                </a:solidFill>
                <a:effectLst/>
                <a:latin typeface="Arial" panose="020B0604020202020204" pitchFamily="34" charset="0"/>
              </a:rPr>
              <a:t> in the constructor function. The </a:t>
            </a:r>
            <a:r>
              <a:rPr lang="en-US" sz="1200" b="1" i="0" dirty="0" err="1">
                <a:solidFill>
                  <a:srgbClr val="000000"/>
                </a:solidFill>
                <a:effectLst/>
                <a:latin typeface="Arial" panose="020B0604020202020204" pitchFamily="34" charset="0"/>
              </a:rPr>
              <a:t>setNewnumber</a:t>
            </a:r>
            <a:r>
              <a:rPr lang="en-US" sz="1200" b="0" i="0" dirty="0">
                <a:solidFill>
                  <a:srgbClr val="000000"/>
                </a:solidFill>
                <a:effectLst/>
                <a:latin typeface="Arial" panose="020B0604020202020204" pitchFamily="34" charset="0"/>
              </a:rPr>
              <a:t> is used to update the </a:t>
            </a:r>
            <a:r>
              <a:rPr lang="en-US" sz="1200" b="1" i="0" dirty="0">
                <a:solidFill>
                  <a:srgbClr val="000000"/>
                </a:solidFill>
                <a:effectLst/>
                <a:latin typeface="Arial" panose="020B0604020202020204" pitchFamily="34" charset="0"/>
              </a:rPr>
              <a:t>state</a:t>
            </a:r>
            <a:r>
              <a:rPr lang="en-US" sz="1200" b="0" i="0" dirty="0">
                <a:solidFill>
                  <a:srgbClr val="000000"/>
                </a:solidFill>
                <a:effectLst/>
                <a:latin typeface="Arial" panose="020B0604020202020204" pitchFamily="34" charset="0"/>
              </a:rPr>
              <a:t>. All the lifecycle methods are inside the Content component.</a:t>
            </a:r>
            <a:endParaRPr lang="en-IN" sz="1200" dirty="0"/>
          </a:p>
        </p:txBody>
      </p:sp>
      <p:sp>
        <p:nvSpPr>
          <p:cNvPr id="3" name="Content Placeholder 2">
            <a:extLst>
              <a:ext uri="{FF2B5EF4-FFF2-40B4-BE49-F238E27FC236}">
                <a16:creationId xmlns:a16="http://schemas.microsoft.com/office/drawing/2014/main" xmlns="" id="{CA30FCEB-BC00-4904-891C-9B0DF994277B}"/>
              </a:ext>
            </a:extLst>
          </p:cNvPr>
          <p:cNvSpPr>
            <a:spLocks noGrp="1"/>
          </p:cNvSpPr>
          <p:nvPr>
            <p:ph idx="1"/>
          </p:nvPr>
        </p:nvSpPr>
        <p:spPr>
          <a:xfrm>
            <a:off x="285136" y="559159"/>
            <a:ext cx="5987845" cy="3916034"/>
          </a:xfrm>
        </p:spPr>
        <p:txBody>
          <a:bodyPr>
            <a:noAutofit/>
          </a:bodyPr>
          <a:lstStyle/>
          <a:p>
            <a:pPr marL="0" indent="0">
              <a:lnSpc>
                <a:spcPct val="100000"/>
              </a:lnSpc>
              <a:spcBef>
                <a:spcPts val="0"/>
              </a:spcBef>
              <a:buNone/>
            </a:pPr>
            <a:r>
              <a:rPr lang="en-IN" sz="1200" b="0" dirty="0">
                <a:solidFill>
                  <a:srgbClr val="AF00DB"/>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a:t>
            </a:r>
            <a:r>
              <a:rPr lang="en-IN" sz="1200" b="0" dirty="0">
                <a:solidFill>
                  <a:srgbClr val="001080"/>
                </a:solidFill>
                <a:effectLst/>
                <a:latin typeface="Consolas" panose="020B0609020204030204" pitchFamily="49" charset="0"/>
              </a:rPr>
              <a:t>React</a:t>
            </a:r>
            <a:r>
              <a:rPr lang="en-IN" sz="1200" b="0" dirty="0">
                <a:solidFill>
                  <a:srgbClr val="000000"/>
                </a:solidFill>
                <a:effectLst/>
                <a:latin typeface="Consolas" panose="020B0609020204030204" pitchFamily="49" charset="0"/>
              </a:rPr>
              <a:t> </a:t>
            </a:r>
            <a:r>
              <a:rPr lang="en-IN" sz="1200" b="0" dirty="0">
                <a:solidFill>
                  <a:srgbClr val="AF00DB"/>
                </a:solidFill>
                <a:effectLst/>
                <a:latin typeface="Consolas" panose="020B0609020204030204" pitchFamily="49" charset="0"/>
              </a:rPr>
              <a:t>from</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'react'</a:t>
            </a:r>
            <a:r>
              <a:rPr lang="en-IN" sz="1200" b="0" dirty="0">
                <a:solidFill>
                  <a:srgbClr val="000000"/>
                </a:solidFill>
                <a:effectLst/>
                <a:latin typeface="Consolas" panose="020B0609020204030204" pitchFamily="49" charset="0"/>
              </a:rPr>
              <a:t>;</a:t>
            </a:r>
          </a:p>
          <a:p>
            <a:pPr marL="0" indent="0">
              <a:lnSpc>
                <a:spcPct val="100000"/>
              </a:lnSpc>
              <a:spcBef>
                <a:spcPts val="0"/>
              </a:spcBef>
              <a:buNone/>
            </a:pPr>
            <a:r>
              <a:rPr lang="en-IN" sz="1200" b="0" dirty="0">
                <a:solidFill>
                  <a:srgbClr val="0000FF"/>
                </a:solidFill>
                <a:effectLst/>
                <a:latin typeface="Consolas" panose="020B0609020204030204" pitchFamily="49" charset="0"/>
              </a:rPr>
              <a:t>class</a:t>
            </a:r>
            <a:r>
              <a:rPr lang="en-IN" sz="1200" b="0" dirty="0">
                <a:solidFill>
                  <a:srgbClr val="000000"/>
                </a:solidFill>
                <a:effectLst/>
                <a:latin typeface="Consolas" panose="020B0609020204030204" pitchFamily="49" charset="0"/>
              </a:rPr>
              <a:t> </a:t>
            </a:r>
            <a:r>
              <a:rPr lang="en-IN" sz="1200" b="0" dirty="0">
                <a:solidFill>
                  <a:srgbClr val="267F99"/>
                </a:solidFill>
                <a:effectLst/>
                <a:latin typeface="Consolas" panose="020B0609020204030204" pitchFamily="49" charset="0"/>
              </a:rPr>
              <a:t>App</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extends</a:t>
            </a:r>
            <a:r>
              <a:rPr lang="en-IN" sz="1200" b="0" dirty="0">
                <a:solidFill>
                  <a:srgbClr val="000000"/>
                </a:solidFill>
                <a:effectLst/>
                <a:latin typeface="Consolas" panose="020B0609020204030204" pitchFamily="49" charset="0"/>
              </a:rPr>
              <a:t> </a:t>
            </a:r>
            <a:r>
              <a:rPr lang="en-IN" sz="1200" b="0" dirty="0" err="1">
                <a:solidFill>
                  <a:srgbClr val="267F99"/>
                </a:solidFill>
                <a:effectLst/>
                <a:latin typeface="Consolas" panose="020B0609020204030204" pitchFamily="49" charset="0"/>
              </a:rPr>
              <a:t>React</a:t>
            </a:r>
            <a:r>
              <a:rPr lang="en-IN" sz="1200" b="0" dirty="0" err="1">
                <a:solidFill>
                  <a:srgbClr val="000000"/>
                </a:solidFill>
                <a:effectLst/>
                <a:latin typeface="Consolas" panose="020B0609020204030204" pitchFamily="49" charset="0"/>
              </a:rPr>
              <a:t>.</a:t>
            </a:r>
            <a:r>
              <a:rPr lang="en-IN" sz="1200" b="0" dirty="0" err="1">
                <a:solidFill>
                  <a:srgbClr val="267F99"/>
                </a:solidFill>
                <a:effectLst/>
                <a:latin typeface="Consolas" panose="020B0609020204030204" pitchFamily="49" charset="0"/>
              </a:rPr>
              <a:t>Component</a:t>
            </a:r>
            <a:r>
              <a:rPr lang="en-IN" sz="1200" b="0" dirty="0">
                <a:solidFill>
                  <a:srgbClr val="000000"/>
                </a:solidFill>
                <a:effectLst/>
                <a:latin typeface="Consolas" panose="020B0609020204030204" pitchFamily="49" charset="0"/>
              </a:rPr>
              <a:t> {</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constructor</a:t>
            </a:r>
            <a:r>
              <a:rPr lang="en-IN" sz="1200" b="0" dirty="0">
                <a:solidFill>
                  <a:srgbClr val="000000"/>
                </a:solidFill>
                <a:effectLst/>
                <a:latin typeface="Consolas" panose="020B0609020204030204" pitchFamily="49" charset="0"/>
              </a:rPr>
              <a:t>(</a:t>
            </a:r>
            <a:r>
              <a:rPr lang="en-IN" sz="1200" b="0" dirty="0">
                <a:solidFill>
                  <a:srgbClr val="001080"/>
                </a:solidFill>
                <a:effectLst/>
                <a:latin typeface="Consolas" panose="020B0609020204030204" pitchFamily="49" charset="0"/>
              </a:rPr>
              <a:t>props</a:t>
            </a:r>
            <a:r>
              <a:rPr lang="en-IN" sz="1200" b="0" dirty="0">
                <a:solidFill>
                  <a:srgbClr val="000000"/>
                </a:solidFill>
                <a:effectLst/>
                <a:latin typeface="Consolas" panose="020B0609020204030204" pitchFamily="49" charset="0"/>
              </a:rPr>
              <a:t>) {</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super</a:t>
            </a:r>
            <a:r>
              <a:rPr lang="en-IN" sz="1200" b="0" dirty="0">
                <a:solidFill>
                  <a:srgbClr val="000000"/>
                </a:solidFill>
                <a:effectLst/>
                <a:latin typeface="Consolas" panose="020B0609020204030204" pitchFamily="49" charset="0"/>
              </a:rPr>
              <a:t>(</a:t>
            </a:r>
            <a:r>
              <a:rPr lang="en-IN" sz="1200" b="0" dirty="0">
                <a:solidFill>
                  <a:srgbClr val="001080"/>
                </a:solidFill>
                <a:effectLst/>
                <a:latin typeface="Consolas" panose="020B0609020204030204" pitchFamily="49" charset="0"/>
              </a:rPr>
              <a:t>props</a:t>
            </a:r>
            <a:r>
              <a:rPr lang="en-IN" sz="1200" b="0" dirty="0">
                <a:solidFill>
                  <a:srgbClr val="000000"/>
                </a:solidFill>
                <a:effectLst/>
                <a:latin typeface="Consolas" panose="020B0609020204030204" pitchFamily="49" charset="0"/>
              </a:rPr>
              <a:t>);</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err="1">
                <a:solidFill>
                  <a:srgbClr val="0000FF"/>
                </a:solidFill>
                <a:effectLst/>
                <a:latin typeface="Consolas" panose="020B0609020204030204" pitchFamily="49" charset="0"/>
              </a:rPr>
              <a:t>this</a:t>
            </a:r>
            <a:r>
              <a:rPr lang="en-IN" sz="1200" b="0" dirty="0" err="1">
                <a:solidFill>
                  <a:srgbClr val="000000"/>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state</a:t>
            </a:r>
            <a:r>
              <a:rPr lang="en-IN" sz="1200" b="0" dirty="0">
                <a:solidFill>
                  <a:srgbClr val="000000"/>
                </a:solidFill>
                <a:effectLst/>
                <a:latin typeface="Consolas" panose="020B0609020204030204" pitchFamily="49" charset="0"/>
              </a:rPr>
              <a:t> = {</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a:solidFill>
                  <a:srgbClr val="001080"/>
                </a:solidFill>
                <a:effectLst/>
                <a:latin typeface="Consolas" panose="020B0609020204030204" pitchFamily="49" charset="0"/>
              </a:rPr>
              <a:t>data:</a:t>
            </a:r>
            <a:r>
              <a:rPr lang="en-IN" sz="1200" b="0" dirty="0">
                <a:solidFill>
                  <a:srgbClr val="000000"/>
                </a:solidFill>
                <a:effectLst/>
                <a:latin typeface="Consolas" panose="020B0609020204030204" pitchFamily="49" charset="0"/>
              </a:rPr>
              <a:t> </a:t>
            </a:r>
            <a:r>
              <a:rPr lang="en-IN" sz="1200" b="0" dirty="0">
                <a:solidFill>
                  <a:srgbClr val="098658"/>
                </a:solidFill>
                <a:effectLst/>
                <a:latin typeface="Consolas" panose="020B0609020204030204" pitchFamily="49" charset="0"/>
              </a:rPr>
              <a:t>0</a:t>
            </a:r>
            <a:endParaRPr lang="en-IN" sz="1200" b="0" dirty="0">
              <a:solidFill>
                <a:srgbClr val="000000"/>
              </a:solidFill>
              <a:effectLst/>
              <a:latin typeface="Consolas" panose="020B0609020204030204" pitchFamily="49" charset="0"/>
            </a:endParaRPr>
          </a:p>
          <a:p>
            <a:pPr marL="0" indent="0">
              <a:lnSpc>
                <a:spcPct val="100000"/>
              </a:lnSpc>
              <a:spcBef>
                <a:spcPts val="0"/>
              </a:spcBef>
              <a:buNone/>
            </a:pPr>
            <a:r>
              <a:rPr lang="en-IN" sz="1200" b="0" dirty="0">
                <a:solidFill>
                  <a:srgbClr val="000000"/>
                </a:solidFill>
                <a:effectLst/>
                <a:latin typeface="Consolas" panose="020B0609020204030204" pitchFamily="49" charset="0"/>
              </a:rPr>
              <a:t>      }</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err="1">
                <a:solidFill>
                  <a:srgbClr val="0000FF"/>
                </a:solidFill>
                <a:effectLst/>
                <a:latin typeface="Consolas" panose="020B0609020204030204" pitchFamily="49" charset="0"/>
              </a:rPr>
              <a:t>this</a:t>
            </a:r>
            <a:r>
              <a:rPr lang="en-IN" sz="1200" b="0" dirty="0" err="1">
                <a:solidFill>
                  <a:srgbClr val="000000"/>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setNewNumber</a:t>
            </a:r>
            <a:r>
              <a:rPr lang="en-IN" sz="1200" b="0" dirty="0">
                <a:solidFill>
                  <a:srgbClr val="000000"/>
                </a:solidFill>
                <a:effectLst/>
                <a:latin typeface="Consolas" panose="020B0609020204030204" pitchFamily="49" charset="0"/>
              </a:rPr>
              <a:t> = </a:t>
            </a:r>
            <a:r>
              <a:rPr lang="en-IN" sz="1200" b="0" dirty="0" err="1">
                <a:solidFill>
                  <a:srgbClr val="0000FF"/>
                </a:solidFill>
                <a:effectLst/>
                <a:latin typeface="Consolas" panose="020B0609020204030204" pitchFamily="49" charset="0"/>
              </a:rPr>
              <a:t>this</a:t>
            </a:r>
            <a:r>
              <a:rPr lang="en-IN" sz="1200" b="0" dirty="0" err="1">
                <a:solidFill>
                  <a:srgbClr val="000000"/>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setNewNumber</a:t>
            </a:r>
            <a:r>
              <a:rPr lang="en-IN" sz="1200" b="0" dirty="0" err="1">
                <a:solidFill>
                  <a:srgbClr val="000000"/>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bind</a:t>
            </a:r>
            <a:r>
              <a:rPr lang="en-IN" sz="1200" b="0" dirty="0">
                <a:solidFill>
                  <a:srgbClr val="000000"/>
                </a:solidFill>
                <a:effectLst/>
                <a:latin typeface="Consolas" panose="020B0609020204030204" pitchFamily="49" charset="0"/>
              </a:rPr>
              <a:t>(</a:t>
            </a:r>
            <a:r>
              <a:rPr lang="en-IN" sz="1200" b="0" dirty="0">
                <a:solidFill>
                  <a:srgbClr val="0000FF"/>
                </a:solidFill>
                <a:effectLst/>
                <a:latin typeface="Consolas" panose="020B0609020204030204" pitchFamily="49" charset="0"/>
              </a:rPr>
              <a:t>this</a:t>
            </a:r>
            <a:r>
              <a:rPr lang="en-IN" sz="1200" b="0" dirty="0">
                <a:solidFill>
                  <a:srgbClr val="000000"/>
                </a:solidFill>
                <a:effectLst/>
                <a:latin typeface="Consolas" panose="020B0609020204030204" pitchFamily="49" charset="0"/>
              </a:rPr>
              <a:t>)</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err="1">
                <a:solidFill>
                  <a:srgbClr val="795E26"/>
                </a:solidFill>
                <a:effectLst/>
                <a:latin typeface="Consolas" panose="020B0609020204030204" pitchFamily="49" charset="0"/>
              </a:rPr>
              <a:t>setNewNumber</a:t>
            </a:r>
            <a:r>
              <a:rPr lang="en-IN" sz="1200" b="0" dirty="0">
                <a:solidFill>
                  <a:srgbClr val="000000"/>
                </a:solidFill>
                <a:effectLst/>
                <a:latin typeface="Consolas" panose="020B0609020204030204" pitchFamily="49" charset="0"/>
              </a:rPr>
              <a:t>() {</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err="1">
                <a:solidFill>
                  <a:srgbClr val="0000FF"/>
                </a:solidFill>
                <a:effectLst/>
                <a:latin typeface="Consolas" panose="020B0609020204030204" pitchFamily="49" charset="0"/>
              </a:rPr>
              <a:t>this</a:t>
            </a:r>
            <a:r>
              <a:rPr lang="en-IN" sz="1200" b="0" dirty="0" err="1">
                <a:solidFill>
                  <a:srgbClr val="000000"/>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setState</a:t>
            </a:r>
            <a:r>
              <a:rPr lang="en-IN" sz="1200" b="0" dirty="0">
                <a:solidFill>
                  <a:srgbClr val="000000"/>
                </a:solidFill>
                <a:effectLst/>
                <a:latin typeface="Consolas" panose="020B0609020204030204" pitchFamily="49" charset="0"/>
              </a:rPr>
              <a:t>({</a:t>
            </a:r>
            <a:r>
              <a:rPr lang="en-IN" sz="1200" b="0" dirty="0">
                <a:solidFill>
                  <a:srgbClr val="001080"/>
                </a:solidFill>
                <a:effectLst/>
                <a:latin typeface="Consolas" panose="020B0609020204030204" pitchFamily="49" charset="0"/>
              </a:rPr>
              <a:t>data:</a:t>
            </a:r>
            <a:r>
              <a:rPr lang="en-IN" sz="1200" b="0" dirty="0">
                <a:solidFill>
                  <a:srgbClr val="000000"/>
                </a:solidFill>
                <a:effectLst/>
                <a:latin typeface="Consolas" panose="020B0609020204030204" pitchFamily="49" charset="0"/>
              </a:rPr>
              <a:t> </a:t>
            </a:r>
            <a:r>
              <a:rPr lang="en-IN" sz="1200" b="0" dirty="0" err="1">
                <a:solidFill>
                  <a:srgbClr val="0000FF"/>
                </a:solidFill>
                <a:effectLst/>
                <a:latin typeface="Consolas" panose="020B0609020204030204" pitchFamily="49" charset="0"/>
              </a:rPr>
              <a:t>this</a:t>
            </a:r>
            <a:r>
              <a:rPr lang="en-IN" sz="1200" b="0" dirty="0" err="1">
                <a:solidFill>
                  <a:srgbClr val="000000"/>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state</a:t>
            </a:r>
            <a:r>
              <a:rPr lang="en-IN" sz="1200" b="0" dirty="0" err="1">
                <a:solidFill>
                  <a:srgbClr val="000000"/>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data</a:t>
            </a:r>
            <a:r>
              <a:rPr lang="en-IN" sz="1200" b="0" dirty="0">
                <a:solidFill>
                  <a:srgbClr val="000000"/>
                </a:solidFill>
                <a:effectLst/>
                <a:latin typeface="Consolas" panose="020B0609020204030204" pitchFamily="49" charset="0"/>
              </a:rPr>
              <a:t> + </a:t>
            </a:r>
            <a:r>
              <a:rPr lang="en-IN" sz="1200" b="0" dirty="0">
                <a:solidFill>
                  <a:srgbClr val="098658"/>
                </a:solidFill>
                <a:effectLst/>
                <a:latin typeface="Consolas" panose="020B0609020204030204" pitchFamily="49" charset="0"/>
              </a:rPr>
              <a:t>1</a:t>
            </a:r>
            <a:r>
              <a:rPr lang="en-IN" sz="1200" b="0" dirty="0">
                <a:solidFill>
                  <a:srgbClr val="000000"/>
                </a:solidFill>
                <a:effectLst/>
                <a:latin typeface="Consolas" panose="020B0609020204030204" pitchFamily="49" charset="0"/>
              </a:rPr>
              <a:t>})</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a:solidFill>
                  <a:srgbClr val="795E26"/>
                </a:solidFill>
                <a:effectLst/>
                <a:latin typeface="Consolas" panose="020B0609020204030204" pitchFamily="49" charset="0"/>
              </a:rPr>
              <a:t>render</a:t>
            </a:r>
            <a:r>
              <a:rPr lang="en-IN" sz="1200" b="0" dirty="0">
                <a:solidFill>
                  <a:srgbClr val="000000"/>
                </a:solidFill>
                <a:effectLst/>
                <a:latin typeface="Consolas" panose="020B0609020204030204" pitchFamily="49" charset="0"/>
              </a:rPr>
              <a:t>() {</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a:solidFill>
                  <a:srgbClr val="AF00DB"/>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a:solidFill>
                  <a:srgbClr val="800000"/>
                </a:solidFill>
                <a:effectLst/>
                <a:latin typeface="Consolas" panose="020B0609020204030204" pitchFamily="49" charset="0"/>
              </a:rPr>
              <a:t>&lt;div&gt;</a:t>
            </a:r>
            <a:endParaRPr lang="en-IN" sz="1200" b="0" dirty="0">
              <a:solidFill>
                <a:srgbClr val="000000"/>
              </a:solidFill>
              <a:effectLst/>
              <a:latin typeface="Consolas" panose="020B0609020204030204" pitchFamily="49" charset="0"/>
            </a:endParaRP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a:solidFill>
                  <a:srgbClr val="800000"/>
                </a:solidFill>
                <a:effectLst/>
                <a:latin typeface="Consolas" panose="020B0609020204030204" pitchFamily="49" charset="0"/>
              </a:rPr>
              <a:t>&lt;button</a:t>
            </a:r>
            <a:r>
              <a:rPr lang="en-IN" sz="1200" b="0" dirty="0">
                <a:solidFill>
                  <a:srgbClr val="000000"/>
                </a:solidFill>
                <a:effectLst/>
                <a:latin typeface="Consolas" panose="020B0609020204030204" pitchFamily="49" charset="0"/>
              </a:rPr>
              <a:t> </a:t>
            </a:r>
            <a:r>
              <a:rPr lang="en-IN" sz="1200" b="0" dirty="0" err="1">
                <a:solidFill>
                  <a:srgbClr val="FF0000"/>
                </a:solidFill>
                <a:effectLst/>
                <a:latin typeface="Consolas" panose="020B0609020204030204" pitchFamily="49" charset="0"/>
              </a:rPr>
              <a:t>onClick</a:t>
            </a:r>
            <a:r>
              <a:rPr lang="en-IN" sz="1200" b="0" dirty="0">
                <a:solidFill>
                  <a:srgbClr val="000000"/>
                </a:solidFill>
                <a:effectLst/>
                <a:latin typeface="Consolas" panose="020B0609020204030204" pitchFamily="49" charset="0"/>
              </a:rPr>
              <a:t> = </a:t>
            </a:r>
            <a:r>
              <a:rPr lang="en-IN" sz="1200" b="0" dirty="0">
                <a:solidFill>
                  <a:srgbClr val="0000FF"/>
                </a:solidFill>
                <a:effectLst/>
                <a:latin typeface="Consolas" panose="020B0609020204030204" pitchFamily="49" charset="0"/>
              </a:rPr>
              <a:t>{</a:t>
            </a:r>
            <a:r>
              <a:rPr lang="en-IN" sz="1200" b="0" dirty="0" err="1">
                <a:solidFill>
                  <a:srgbClr val="0000FF"/>
                </a:solidFill>
                <a:effectLst/>
                <a:latin typeface="Consolas" panose="020B0609020204030204" pitchFamily="49" charset="0"/>
              </a:rPr>
              <a:t>this</a:t>
            </a:r>
            <a:r>
              <a:rPr lang="en-IN" sz="1200" b="0" dirty="0" err="1">
                <a:solidFill>
                  <a:srgbClr val="000000"/>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setNewNumber</a:t>
            </a:r>
            <a:r>
              <a:rPr lang="en-IN" sz="1200" b="0" dirty="0">
                <a:solidFill>
                  <a:srgbClr val="0000FF"/>
                </a:solidFill>
                <a:effectLst/>
                <a:latin typeface="Consolas" panose="020B0609020204030204" pitchFamily="49" charset="0"/>
              </a:rPr>
              <a:t>}</a:t>
            </a:r>
            <a:r>
              <a:rPr lang="en-IN" sz="1200" b="0" dirty="0">
                <a:solidFill>
                  <a:srgbClr val="800000"/>
                </a:solidFill>
                <a:effectLst/>
                <a:latin typeface="Consolas" panose="020B0609020204030204" pitchFamily="49" charset="0"/>
              </a:rPr>
              <a:t>&gt;</a:t>
            </a:r>
            <a:r>
              <a:rPr lang="en-IN" sz="1200" b="0" dirty="0">
                <a:solidFill>
                  <a:srgbClr val="000000"/>
                </a:solidFill>
                <a:effectLst/>
                <a:latin typeface="Consolas" panose="020B0609020204030204" pitchFamily="49" charset="0"/>
              </a:rPr>
              <a:t>INCREMENT</a:t>
            </a:r>
            <a:r>
              <a:rPr lang="en-IN" sz="1200" b="0" dirty="0">
                <a:solidFill>
                  <a:srgbClr val="800000"/>
                </a:solidFill>
                <a:effectLst/>
                <a:latin typeface="Consolas" panose="020B0609020204030204" pitchFamily="49" charset="0"/>
              </a:rPr>
              <a:t>&lt;/button&gt;</a:t>
            </a:r>
            <a:endParaRPr lang="en-IN" sz="1200" b="0" dirty="0">
              <a:solidFill>
                <a:srgbClr val="000000"/>
              </a:solidFill>
              <a:effectLst/>
              <a:latin typeface="Consolas" panose="020B0609020204030204" pitchFamily="49" charset="0"/>
            </a:endParaRP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a:solidFill>
                  <a:srgbClr val="800000"/>
                </a:solidFill>
                <a:effectLst/>
                <a:latin typeface="Consolas" panose="020B0609020204030204" pitchFamily="49" charset="0"/>
              </a:rPr>
              <a:t>&lt;</a:t>
            </a:r>
            <a:r>
              <a:rPr lang="en-IN" sz="1200" b="0" dirty="0">
                <a:solidFill>
                  <a:srgbClr val="267F99"/>
                </a:solidFill>
                <a:effectLst/>
                <a:latin typeface="Consolas" panose="020B0609020204030204" pitchFamily="49" charset="0"/>
              </a:rPr>
              <a:t>Content</a:t>
            </a:r>
            <a:r>
              <a:rPr lang="en-IN" sz="1200" b="0" dirty="0">
                <a:solidFill>
                  <a:srgbClr val="000000"/>
                </a:solidFill>
                <a:effectLst/>
                <a:latin typeface="Consolas" panose="020B0609020204030204" pitchFamily="49" charset="0"/>
              </a:rPr>
              <a:t> </a:t>
            </a:r>
            <a:r>
              <a:rPr lang="en-IN" sz="1200" b="0" dirty="0" err="1">
                <a:solidFill>
                  <a:srgbClr val="FF0000"/>
                </a:solidFill>
                <a:effectLst/>
                <a:latin typeface="Consolas" panose="020B0609020204030204" pitchFamily="49" charset="0"/>
              </a:rPr>
              <a:t>myNumber</a:t>
            </a:r>
            <a:r>
              <a:rPr lang="en-IN" sz="1200" b="0" dirty="0">
                <a:solidFill>
                  <a:srgbClr val="000000"/>
                </a:solidFill>
                <a:effectLst/>
                <a:latin typeface="Consolas" panose="020B0609020204030204" pitchFamily="49" charset="0"/>
              </a:rPr>
              <a:t> = </a:t>
            </a:r>
            <a:r>
              <a:rPr lang="en-IN" sz="1200" b="0" dirty="0">
                <a:solidFill>
                  <a:srgbClr val="0000FF"/>
                </a:solidFill>
                <a:effectLst/>
                <a:latin typeface="Consolas" panose="020B0609020204030204" pitchFamily="49" charset="0"/>
              </a:rPr>
              <a:t>{</a:t>
            </a:r>
            <a:r>
              <a:rPr lang="en-IN" sz="1200" b="0" dirty="0" err="1">
                <a:solidFill>
                  <a:srgbClr val="0000FF"/>
                </a:solidFill>
                <a:effectLst/>
                <a:latin typeface="Consolas" panose="020B0609020204030204" pitchFamily="49" charset="0"/>
              </a:rPr>
              <a:t>this</a:t>
            </a:r>
            <a:r>
              <a:rPr lang="en-IN" sz="1200" b="0" dirty="0" err="1">
                <a:solidFill>
                  <a:srgbClr val="000000"/>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state</a:t>
            </a:r>
            <a:r>
              <a:rPr lang="en-IN" sz="1200" b="0" dirty="0" err="1">
                <a:solidFill>
                  <a:srgbClr val="000000"/>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data</a:t>
            </a:r>
            <a:r>
              <a:rPr lang="en-IN" sz="1200" b="0" dirty="0">
                <a:solidFill>
                  <a:srgbClr val="0000FF"/>
                </a:solidFill>
                <a:effectLst/>
                <a:latin typeface="Consolas" panose="020B0609020204030204" pitchFamily="49" charset="0"/>
              </a:rPr>
              <a:t>}</a:t>
            </a:r>
            <a:r>
              <a:rPr lang="en-IN" sz="1200" b="0" dirty="0">
                <a:solidFill>
                  <a:srgbClr val="800000"/>
                </a:solidFill>
                <a:effectLst/>
                <a:latin typeface="Consolas" panose="020B0609020204030204" pitchFamily="49" charset="0"/>
              </a:rPr>
              <a:t>&gt;&lt;/</a:t>
            </a:r>
            <a:r>
              <a:rPr lang="en-IN" sz="1200" b="0" dirty="0">
                <a:solidFill>
                  <a:srgbClr val="267F99"/>
                </a:solidFill>
                <a:effectLst/>
                <a:latin typeface="Consolas" panose="020B0609020204030204" pitchFamily="49" charset="0"/>
              </a:rPr>
              <a:t>Content</a:t>
            </a:r>
            <a:r>
              <a:rPr lang="en-IN" sz="1200" b="0" dirty="0">
                <a:solidFill>
                  <a:srgbClr val="800000"/>
                </a:solidFill>
                <a:effectLst/>
                <a:latin typeface="Consolas" panose="020B0609020204030204" pitchFamily="49" charset="0"/>
              </a:rPr>
              <a:t>&gt;</a:t>
            </a:r>
            <a:endParaRPr lang="en-IN" sz="1200" b="0" dirty="0">
              <a:solidFill>
                <a:srgbClr val="000000"/>
              </a:solidFill>
              <a:effectLst/>
              <a:latin typeface="Consolas" panose="020B0609020204030204" pitchFamily="49" charset="0"/>
            </a:endParaRPr>
          </a:p>
          <a:p>
            <a:pPr marL="0" indent="0">
              <a:lnSpc>
                <a:spcPct val="100000"/>
              </a:lnSpc>
              <a:spcBef>
                <a:spcPts val="0"/>
              </a:spcBef>
              <a:buNone/>
            </a:pPr>
            <a:r>
              <a:rPr lang="en-IN" sz="1200" b="0" dirty="0">
                <a:solidFill>
                  <a:srgbClr val="000000"/>
                </a:solidFill>
                <a:effectLst/>
                <a:latin typeface="Consolas" panose="020B0609020204030204" pitchFamily="49" charset="0"/>
              </a:rPr>
              <a:t>         </a:t>
            </a:r>
            <a:r>
              <a:rPr lang="en-IN" sz="1200" b="0" dirty="0">
                <a:solidFill>
                  <a:srgbClr val="800000"/>
                </a:solidFill>
                <a:effectLst/>
                <a:latin typeface="Consolas" panose="020B0609020204030204" pitchFamily="49" charset="0"/>
              </a:rPr>
              <a:t>&lt;/div&gt;</a:t>
            </a:r>
            <a:endParaRPr lang="en-IN" sz="1200" b="0" dirty="0">
              <a:solidFill>
                <a:srgbClr val="000000"/>
              </a:solidFill>
              <a:effectLst/>
              <a:latin typeface="Consolas" panose="020B0609020204030204" pitchFamily="49" charset="0"/>
            </a:endParaRPr>
          </a:p>
          <a:p>
            <a:pPr marL="0" indent="0">
              <a:lnSpc>
                <a:spcPct val="100000"/>
              </a:lnSpc>
              <a:spcBef>
                <a:spcPts val="0"/>
              </a:spcBef>
              <a:buNone/>
            </a:pPr>
            <a:r>
              <a:rPr lang="en-IN" sz="1200" b="0" dirty="0">
                <a:solidFill>
                  <a:srgbClr val="000000"/>
                </a:solidFill>
                <a:effectLst/>
                <a:latin typeface="Consolas" panose="020B0609020204030204" pitchFamily="49" charset="0"/>
              </a:rPr>
              <a:t>      );</a:t>
            </a:r>
          </a:p>
          <a:p>
            <a:pPr marL="0" indent="0">
              <a:lnSpc>
                <a:spcPct val="100000"/>
              </a:lnSpc>
              <a:spcBef>
                <a:spcPts val="0"/>
              </a:spcBef>
              <a:buNone/>
            </a:pPr>
            <a:r>
              <a:rPr lang="en-IN" sz="1200" b="0" dirty="0">
                <a:solidFill>
                  <a:srgbClr val="000000"/>
                </a:solidFill>
                <a:effectLst/>
                <a:latin typeface="Consolas" panose="020B0609020204030204" pitchFamily="49" charset="0"/>
              </a:rPr>
              <a:t>   }</a:t>
            </a:r>
          </a:p>
          <a:p>
            <a:pPr marL="0" indent="0">
              <a:lnSpc>
                <a:spcPct val="100000"/>
              </a:lnSpc>
              <a:spcBef>
                <a:spcPts val="0"/>
              </a:spcBef>
              <a:buNone/>
            </a:pPr>
            <a:r>
              <a:rPr lang="en-IN" sz="1200" b="0" dirty="0">
                <a:solidFill>
                  <a:srgbClr val="000000"/>
                </a:solidFill>
                <a:effectLst/>
                <a:latin typeface="Consolas" panose="020B0609020204030204" pitchFamily="49" charset="0"/>
              </a:rPr>
              <a:t>}</a:t>
            </a:r>
          </a:p>
          <a:p>
            <a:pPr marL="0" indent="0">
              <a:lnSpc>
                <a:spcPct val="100000"/>
              </a:lnSpc>
              <a:spcBef>
                <a:spcPts val="0"/>
              </a:spcBef>
              <a:buNone/>
            </a:pPr>
            <a:endParaRPr lang="en-IN" sz="1200" dirty="0"/>
          </a:p>
        </p:txBody>
      </p:sp>
      <p:sp>
        <p:nvSpPr>
          <p:cNvPr id="5" name="TextBox 4">
            <a:extLst>
              <a:ext uri="{FF2B5EF4-FFF2-40B4-BE49-F238E27FC236}">
                <a16:creationId xmlns:a16="http://schemas.microsoft.com/office/drawing/2014/main" xmlns="" id="{88A64FE4-7B2B-4A48-994E-6FA9A3BBA6A0}"/>
              </a:ext>
            </a:extLst>
          </p:cNvPr>
          <p:cNvSpPr txBox="1"/>
          <p:nvPr/>
        </p:nvSpPr>
        <p:spPr>
          <a:xfrm>
            <a:off x="6813756" y="415567"/>
            <a:ext cx="4863894" cy="58169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Content</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extends</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React</a:t>
            </a:r>
            <a:r>
              <a:rPr kumimoji="0" lang="en-IN"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Component</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componentWillMount</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'Component WILL MOUNT!'</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componentDidMount</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'Component DID MOUNT!'</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componentWillReceiveProps</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newProps</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'Component WILL RECIEVE PROPS!'</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shouldComponentUpdate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newProps</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newState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true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componentWillUpdate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nextProps</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nextState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'Component WILL UPDATE!'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componentDidUpdate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prevProps</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prevState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'Component DID UPDATE!'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componentWillUnmount</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'Component WILL UNMOUNT!'</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render</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800000"/>
                </a:solidFill>
                <a:effectLst/>
                <a:uLnTx/>
                <a:uFillTx/>
                <a:latin typeface="Consolas" panose="020B0609020204030204" pitchFamily="49" charset="0"/>
                <a:ea typeface="+mn-ea"/>
                <a:cs typeface="+mn-cs"/>
              </a:rPr>
              <a:t>&lt;div&gt;</a:t>
            </a:r>
            <a:endPar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800000"/>
                </a:solidFill>
                <a:effectLst/>
                <a:uLnTx/>
                <a:uFillTx/>
                <a:latin typeface="Consolas" panose="020B0609020204030204" pitchFamily="49" charset="0"/>
                <a:ea typeface="+mn-ea"/>
                <a:cs typeface="+mn-cs"/>
              </a:rPr>
              <a:t>&lt;h3&gt;</a:t>
            </a:r>
            <a:r>
              <a:rPr kumimoji="0" lang="en-IN"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this</a:t>
            </a:r>
            <a:r>
              <a:rPr kumimoji="0" lang="en-IN"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err="1">
                <a:ln>
                  <a:noFill/>
                </a:ln>
                <a:solidFill>
                  <a:srgbClr val="0070C1"/>
                </a:solidFill>
                <a:effectLst/>
                <a:uLnTx/>
                <a:uFillTx/>
                <a:latin typeface="Consolas" panose="020B0609020204030204" pitchFamily="49" charset="0"/>
                <a:ea typeface="+mn-ea"/>
                <a:cs typeface="+mn-cs"/>
              </a:rPr>
              <a:t>props</a:t>
            </a:r>
            <a:r>
              <a:rPr kumimoji="0" lang="en-IN"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myNumber</a:t>
            </a:r>
            <a:r>
              <a:rPr kumimoji="0" lang="en-IN"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800000"/>
                </a:solidFill>
                <a:effectLst/>
                <a:uLnTx/>
                <a:uFillTx/>
                <a:latin typeface="Consolas" panose="020B0609020204030204" pitchFamily="49" charset="0"/>
                <a:ea typeface="+mn-ea"/>
                <a:cs typeface="+mn-cs"/>
              </a:rPr>
              <a:t>&lt;/h3&gt;</a:t>
            </a:r>
            <a:endPar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800000"/>
                </a:solidFill>
                <a:effectLst/>
                <a:uLnTx/>
                <a:uFillTx/>
                <a:latin typeface="Consolas" panose="020B0609020204030204" pitchFamily="49" charset="0"/>
                <a:ea typeface="+mn-ea"/>
                <a:cs typeface="+mn-cs"/>
              </a:rPr>
              <a:t>&lt;/div&gt;</a:t>
            </a:r>
            <a:endPar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export</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default</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App</a:t>
            </a:r>
            <a:r>
              <a:rPr kumimoji="0" lang="en-IN"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xmlns="" id="{B54634FD-96E4-43F3-BCEE-0AE5EC36565B}"/>
              </a:ext>
            </a:extLst>
          </p:cNvPr>
          <p:cNvSpPr txBox="1"/>
          <p:nvPr/>
        </p:nvSpPr>
        <p:spPr>
          <a:xfrm>
            <a:off x="0" y="4475193"/>
            <a:ext cx="6705601"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IN" sz="1200" dirty="0">
                <a:solidFill>
                  <a:srgbClr val="AF00DB"/>
                </a:solidFill>
                <a:latin typeface="Consolas" panose="020B0609020204030204" pitchFamily="49" charset="0"/>
              </a:rPr>
              <a:t>import</a:t>
            </a:r>
            <a:r>
              <a:rPr lang="en-IN" sz="1200" dirty="0">
                <a:solidFill>
                  <a:srgbClr val="000000"/>
                </a:solidFill>
                <a:latin typeface="Consolas" panose="020B0609020204030204" pitchFamily="49" charset="0"/>
              </a:rPr>
              <a:t> </a:t>
            </a:r>
            <a:r>
              <a:rPr lang="en-IN" sz="1200" dirty="0">
                <a:solidFill>
                  <a:srgbClr val="001080"/>
                </a:solidFill>
                <a:latin typeface="Consolas" panose="020B0609020204030204" pitchFamily="49" charset="0"/>
              </a:rPr>
              <a:t>React</a:t>
            </a:r>
            <a:r>
              <a:rPr lang="en-IN" sz="1200" dirty="0">
                <a:solidFill>
                  <a:srgbClr val="000000"/>
                </a:solidFill>
                <a:latin typeface="Consolas" panose="020B0609020204030204" pitchFamily="49" charset="0"/>
              </a:rPr>
              <a:t> </a:t>
            </a:r>
            <a:r>
              <a:rPr lang="en-IN" sz="1200" dirty="0">
                <a:solidFill>
                  <a:srgbClr val="AF00DB"/>
                </a:solidFill>
                <a:latin typeface="Consolas" panose="020B0609020204030204" pitchFamily="49" charset="0"/>
              </a:rPr>
              <a:t>from</a:t>
            </a:r>
            <a:r>
              <a:rPr lang="en-IN" sz="1200" dirty="0">
                <a:solidFill>
                  <a:srgbClr val="000000"/>
                </a:solidFill>
                <a:latin typeface="Consolas" panose="020B0609020204030204" pitchFamily="49" charset="0"/>
              </a:rPr>
              <a:t> </a:t>
            </a:r>
            <a:r>
              <a:rPr lang="en-IN" sz="1200" dirty="0">
                <a:solidFill>
                  <a:srgbClr val="A31515"/>
                </a:solidFill>
                <a:latin typeface="Consolas" panose="020B0609020204030204" pitchFamily="49" charset="0"/>
              </a:rPr>
              <a:t>'react'</a:t>
            </a:r>
            <a:r>
              <a:rPr lang="en-IN" sz="1200" dirty="0">
                <a:solidFill>
                  <a:srgbClr val="000000"/>
                </a:solidFill>
                <a:latin typeface="Consolas" panose="020B0609020204030204" pitchFamily="49" charset="0"/>
              </a:rPr>
              <a:t>;</a:t>
            </a:r>
          </a:p>
          <a:p>
            <a:r>
              <a:rPr lang="en-IN" sz="1200" dirty="0">
                <a:solidFill>
                  <a:srgbClr val="AF00DB"/>
                </a:solidFill>
                <a:latin typeface="Consolas" panose="020B0609020204030204" pitchFamily="49" charset="0"/>
              </a:rPr>
              <a:t>import</a:t>
            </a:r>
            <a:r>
              <a:rPr lang="en-IN" sz="1200" dirty="0">
                <a:solidFill>
                  <a:srgbClr val="000000"/>
                </a:solidFill>
                <a:latin typeface="Consolas" panose="020B0609020204030204" pitchFamily="49" charset="0"/>
              </a:rPr>
              <a:t> </a:t>
            </a:r>
            <a:r>
              <a:rPr lang="en-IN" sz="1200" dirty="0" err="1">
                <a:solidFill>
                  <a:srgbClr val="001080"/>
                </a:solidFill>
                <a:latin typeface="Consolas" panose="020B0609020204030204" pitchFamily="49" charset="0"/>
              </a:rPr>
              <a:t>ReactDOM</a:t>
            </a:r>
            <a:r>
              <a:rPr lang="en-IN" sz="1200" dirty="0">
                <a:solidFill>
                  <a:srgbClr val="000000"/>
                </a:solidFill>
                <a:latin typeface="Consolas" panose="020B0609020204030204" pitchFamily="49" charset="0"/>
              </a:rPr>
              <a:t> </a:t>
            </a:r>
            <a:r>
              <a:rPr lang="en-IN" sz="1200" dirty="0">
                <a:solidFill>
                  <a:srgbClr val="AF00DB"/>
                </a:solidFill>
                <a:latin typeface="Consolas" panose="020B0609020204030204" pitchFamily="49" charset="0"/>
              </a:rPr>
              <a:t>from</a:t>
            </a:r>
            <a:r>
              <a:rPr lang="en-IN" sz="1200" dirty="0">
                <a:solidFill>
                  <a:srgbClr val="000000"/>
                </a:solidFill>
                <a:latin typeface="Consolas" panose="020B0609020204030204" pitchFamily="49" charset="0"/>
              </a:rPr>
              <a:t> </a:t>
            </a:r>
            <a:r>
              <a:rPr lang="en-IN" sz="1200" dirty="0">
                <a:solidFill>
                  <a:srgbClr val="A31515"/>
                </a:solidFill>
                <a:latin typeface="Consolas" panose="020B0609020204030204" pitchFamily="49" charset="0"/>
              </a:rPr>
              <a:t>'react-</a:t>
            </a:r>
            <a:r>
              <a:rPr lang="en-IN" sz="1200" dirty="0" err="1">
                <a:solidFill>
                  <a:srgbClr val="A31515"/>
                </a:solidFill>
                <a:latin typeface="Consolas" panose="020B0609020204030204" pitchFamily="49" charset="0"/>
              </a:rPr>
              <a:t>dom</a:t>
            </a:r>
            <a:r>
              <a:rPr lang="en-IN" sz="1200" dirty="0">
                <a:solidFill>
                  <a:srgbClr val="A31515"/>
                </a:solidFill>
                <a:latin typeface="Consolas" panose="020B0609020204030204" pitchFamily="49" charset="0"/>
              </a:rPr>
              <a:t>/client'</a:t>
            </a:r>
            <a:r>
              <a:rPr lang="en-IN" sz="1200" dirty="0">
                <a:solidFill>
                  <a:srgbClr val="000000"/>
                </a:solidFill>
                <a:latin typeface="Consolas" panose="020B0609020204030204" pitchFamily="49" charset="0"/>
              </a:rPr>
              <a:t>;</a:t>
            </a:r>
          </a:p>
          <a:p>
            <a:r>
              <a:rPr lang="en-IN" sz="1200" dirty="0">
                <a:solidFill>
                  <a:srgbClr val="AF00DB"/>
                </a:solidFill>
                <a:latin typeface="Consolas" panose="020B0609020204030204" pitchFamily="49" charset="0"/>
              </a:rPr>
              <a:t>import</a:t>
            </a:r>
            <a:r>
              <a:rPr lang="en-IN" sz="1200" dirty="0">
                <a:solidFill>
                  <a:srgbClr val="000000"/>
                </a:solidFill>
                <a:latin typeface="Consolas" panose="020B0609020204030204" pitchFamily="49" charset="0"/>
              </a:rPr>
              <a:t> </a:t>
            </a:r>
            <a:r>
              <a:rPr lang="en-IN" sz="1200" dirty="0">
                <a:solidFill>
                  <a:srgbClr val="A31515"/>
                </a:solidFill>
                <a:latin typeface="Consolas" panose="020B0609020204030204" pitchFamily="49" charset="0"/>
              </a:rPr>
              <a:t>'./index.css'</a:t>
            </a:r>
            <a:r>
              <a:rPr lang="en-IN" sz="1200" dirty="0">
                <a:solidFill>
                  <a:srgbClr val="000000"/>
                </a:solidFill>
                <a:latin typeface="Consolas" panose="020B0609020204030204" pitchFamily="49" charset="0"/>
              </a:rPr>
              <a:t>;</a:t>
            </a:r>
          </a:p>
          <a:p>
            <a:r>
              <a:rPr lang="en-IN" sz="1200" dirty="0">
                <a:solidFill>
                  <a:srgbClr val="AF00DB"/>
                </a:solidFill>
                <a:latin typeface="Consolas" panose="020B0609020204030204" pitchFamily="49" charset="0"/>
              </a:rPr>
              <a:t>import</a:t>
            </a:r>
            <a:r>
              <a:rPr lang="en-IN" sz="1200" dirty="0">
                <a:solidFill>
                  <a:srgbClr val="000000"/>
                </a:solidFill>
                <a:latin typeface="Consolas" panose="020B0609020204030204" pitchFamily="49" charset="0"/>
              </a:rPr>
              <a:t> </a:t>
            </a:r>
            <a:r>
              <a:rPr lang="en-IN" sz="1200" dirty="0">
                <a:solidFill>
                  <a:srgbClr val="001080"/>
                </a:solidFill>
                <a:latin typeface="Consolas" panose="020B0609020204030204" pitchFamily="49" charset="0"/>
              </a:rPr>
              <a:t>App</a:t>
            </a:r>
            <a:r>
              <a:rPr lang="en-IN" sz="1200" dirty="0">
                <a:solidFill>
                  <a:srgbClr val="000000"/>
                </a:solidFill>
                <a:latin typeface="Consolas" panose="020B0609020204030204" pitchFamily="49" charset="0"/>
              </a:rPr>
              <a:t> </a:t>
            </a:r>
            <a:r>
              <a:rPr lang="en-IN" sz="1200" dirty="0">
                <a:solidFill>
                  <a:srgbClr val="AF00DB"/>
                </a:solidFill>
                <a:latin typeface="Consolas" panose="020B0609020204030204" pitchFamily="49" charset="0"/>
              </a:rPr>
              <a:t>from</a:t>
            </a:r>
            <a:r>
              <a:rPr lang="en-IN" sz="1200" dirty="0">
                <a:solidFill>
                  <a:srgbClr val="000000"/>
                </a:solidFill>
                <a:latin typeface="Consolas" panose="020B0609020204030204" pitchFamily="49" charset="0"/>
              </a:rPr>
              <a:t> </a:t>
            </a:r>
            <a:r>
              <a:rPr lang="en-IN" sz="1200" dirty="0">
                <a:solidFill>
                  <a:srgbClr val="A31515"/>
                </a:solidFill>
                <a:latin typeface="Consolas" panose="020B0609020204030204" pitchFamily="49" charset="0"/>
              </a:rPr>
              <a:t>'./App'</a:t>
            </a:r>
            <a:r>
              <a:rPr lang="en-IN" sz="1200" dirty="0">
                <a:solidFill>
                  <a:srgbClr val="000000"/>
                </a:solidFill>
                <a:latin typeface="Consolas" panose="020B0609020204030204" pitchFamily="49" charset="0"/>
              </a:rPr>
              <a:t>;</a:t>
            </a:r>
          </a:p>
          <a:p>
            <a:r>
              <a:rPr lang="en-IN" sz="1200" dirty="0">
                <a:solidFill>
                  <a:srgbClr val="AF00DB"/>
                </a:solidFill>
                <a:latin typeface="Consolas" panose="020B0609020204030204" pitchFamily="49" charset="0"/>
              </a:rPr>
              <a:t>import</a:t>
            </a:r>
            <a:r>
              <a:rPr lang="en-IN" sz="1200" dirty="0">
                <a:solidFill>
                  <a:srgbClr val="000000"/>
                </a:solidFill>
                <a:latin typeface="Consolas" panose="020B0609020204030204" pitchFamily="49" charset="0"/>
              </a:rPr>
              <a:t> </a:t>
            </a:r>
            <a:r>
              <a:rPr lang="en-IN" sz="1200" dirty="0" err="1">
                <a:solidFill>
                  <a:srgbClr val="001080"/>
                </a:solidFill>
                <a:latin typeface="Consolas" panose="020B0609020204030204" pitchFamily="49" charset="0"/>
              </a:rPr>
              <a:t>reportWebVitals</a:t>
            </a:r>
            <a:r>
              <a:rPr lang="en-IN" sz="1200" dirty="0">
                <a:solidFill>
                  <a:srgbClr val="000000"/>
                </a:solidFill>
                <a:latin typeface="Consolas" panose="020B0609020204030204" pitchFamily="49" charset="0"/>
              </a:rPr>
              <a:t> </a:t>
            </a:r>
            <a:r>
              <a:rPr lang="en-IN" sz="1200" dirty="0">
                <a:solidFill>
                  <a:srgbClr val="AF00DB"/>
                </a:solidFill>
                <a:latin typeface="Consolas" panose="020B0609020204030204" pitchFamily="49" charset="0"/>
              </a:rPr>
              <a:t>from</a:t>
            </a:r>
            <a:r>
              <a:rPr lang="en-IN" sz="1200" dirty="0">
                <a:solidFill>
                  <a:srgbClr val="000000"/>
                </a:solidFill>
                <a:latin typeface="Consolas" panose="020B0609020204030204" pitchFamily="49" charset="0"/>
              </a:rPr>
              <a:t> </a:t>
            </a:r>
            <a:r>
              <a:rPr lang="en-IN" sz="1200" dirty="0">
                <a:solidFill>
                  <a:srgbClr val="A31515"/>
                </a:solidFill>
                <a:latin typeface="Consolas" panose="020B0609020204030204" pitchFamily="49" charset="0"/>
              </a:rPr>
              <a:t>'./</a:t>
            </a:r>
            <a:r>
              <a:rPr lang="en-IN" sz="1200" dirty="0" err="1">
                <a:solidFill>
                  <a:srgbClr val="A31515"/>
                </a:solidFill>
                <a:latin typeface="Consolas" panose="020B0609020204030204" pitchFamily="49" charset="0"/>
              </a:rPr>
              <a:t>reportWebVitals</a:t>
            </a:r>
            <a:r>
              <a:rPr lang="en-IN" sz="1200" dirty="0">
                <a:solidFill>
                  <a:srgbClr val="A31515"/>
                </a:solidFill>
                <a:latin typeface="Consolas" panose="020B0609020204030204" pitchFamily="49" charset="0"/>
              </a:rPr>
              <a:t>'</a:t>
            </a:r>
            <a:r>
              <a:rPr lang="en-IN" sz="1200"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r>
            <a:br>
              <a:rPr lang="en-IN" sz="1200" dirty="0">
                <a:solidFill>
                  <a:srgbClr val="000000"/>
                </a:solidFill>
                <a:latin typeface="Consolas" panose="020B0609020204030204" pitchFamily="49" charset="0"/>
              </a:rPr>
            </a:br>
            <a:r>
              <a:rPr lang="en-IN" sz="1200" dirty="0" err="1">
                <a:solidFill>
                  <a:srgbClr val="0000FF"/>
                </a:solidFill>
                <a:latin typeface="Consolas" panose="020B0609020204030204" pitchFamily="49" charset="0"/>
              </a:rPr>
              <a:t>const</a:t>
            </a:r>
            <a:r>
              <a:rPr lang="en-IN" sz="1200" dirty="0">
                <a:solidFill>
                  <a:srgbClr val="000000"/>
                </a:solidFill>
                <a:latin typeface="Consolas" panose="020B0609020204030204" pitchFamily="49" charset="0"/>
              </a:rPr>
              <a:t> </a:t>
            </a:r>
            <a:r>
              <a:rPr lang="en-IN" sz="1200" dirty="0">
                <a:solidFill>
                  <a:srgbClr val="0070C1"/>
                </a:solidFill>
                <a:latin typeface="Consolas" panose="020B0609020204030204" pitchFamily="49" charset="0"/>
              </a:rPr>
              <a:t>root</a:t>
            </a:r>
            <a:r>
              <a:rPr lang="en-IN" sz="1200" dirty="0">
                <a:solidFill>
                  <a:srgbClr val="000000"/>
                </a:solidFill>
                <a:latin typeface="Consolas" panose="020B0609020204030204" pitchFamily="49" charset="0"/>
              </a:rPr>
              <a:t> = </a:t>
            </a:r>
            <a:r>
              <a:rPr lang="en-IN" sz="1200" dirty="0" err="1">
                <a:solidFill>
                  <a:srgbClr val="001080"/>
                </a:solidFill>
                <a:latin typeface="Consolas" panose="020B0609020204030204" pitchFamily="49" charset="0"/>
              </a:rPr>
              <a:t>ReactDOM</a:t>
            </a:r>
            <a:r>
              <a:rPr lang="en-IN" sz="1200" dirty="0" err="1">
                <a:solidFill>
                  <a:srgbClr val="000000"/>
                </a:solidFill>
                <a:latin typeface="Consolas" panose="020B0609020204030204" pitchFamily="49" charset="0"/>
              </a:rPr>
              <a:t>.</a:t>
            </a:r>
            <a:r>
              <a:rPr lang="en-IN" sz="1200" dirty="0" err="1">
                <a:solidFill>
                  <a:srgbClr val="795E26"/>
                </a:solidFill>
                <a:latin typeface="Consolas" panose="020B0609020204030204" pitchFamily="49" charset="0"/>
              </a:rPr>
              <a:t>createRoot</a:t>
            </a:r>
            <a:r>
              <a:rPr lang="en-IN" sz="1200" dirty="0">
                <a:solidFill>
                  <a:srgbClr val="000000"/>
                </a:solidFill>
                <a:latin typeface="Consolas" panose="020B0609020204030204" pitchFamily="49" charset="0"/>
              </a:rPr>
              <a:t>(</a:t>
            </a:r>
            <a:r>
              <a:rPr lang="en-IN" sz="1200" dirty="0" err="1">
                <a:solidFill>
                  <a:srgbClr val="001080"/>
                </a:solidFill>
                <a:latin typeface="Consolas" panose="020B0609020204030204" pitchFamily="49" charset="0"/>
              </a:rPr>
              <a:t>document</a:t>
            </a:r>
            <a:r>
              <a:rPr lang="en-IN" sz="1200" dirty="0" err="1">
                <a:solidFill>
                  <a:srgbClr val="000000"/>
                </a:solidFill>
                <a:latin typeface="Consolas" panose="020B0609020204030204" pitchFamily="49" charset="0"/>
              </a:rPr>
              <a:t>.</a:t>
            </a:r>
            <a:r>
              <a:rPr lang="en-IN" sz="1200" dirty="0" err="1">
                <a:solidFill>
                  <a:srgbClr val="795E26"/>
                </a:solidFill>
                <a:latin typeface="Consolas" panose="020B0609020204030204" pitchFamily="49" charset="0"/>
              </a:rPr>
              <a:t>getElementById</a:t>
            </a:r>
            <a:r>
              <a:rPr lang="en-IN" sz="1200" dirty="0">
                <a:solidFill>
                  <a:srgbClr val="000000"/>
                </a:solidFill>
                <a:latin typeface="Consolas" panose="020B0609020204030204" pitchFamily="49" charset="0"/>
              </a:rPr>
              <a:t>(</a:t>
            </a:r>
            <a:r>
              <a:rPr lang="en-IN" sz="1200" dirty="0">
                <a:solidFill>
                  <a:srgbClr val="A31515"/>
                </a:solidFill>
                <a:latin typeface="Consolas" panose="020B0609020204030204" pitchFamily="49" charset="0"/>
              </a:rPr>
              <a:t>'root'</a:t>
            </a:r>
            <a:r>
              <a:rPr lang="en-IN" sz="1200" dirty="0">
                <a:solidFill>
                  <a:srgbClr val="000000"/>
                </a:solidFill>
                <a:latin typeface="Consolas" panose="020B0609020204030204" pitchFamily="49" charset="0"/>
              </a:rPr>
              <a:t>));</a:t>
            </a:r>
          </a:p>
          <a:p>
            <a:r>
              <a:rPr lang="en-IN" sz="1200" dirty="0" err="1">
                <a:solidFill>
                  <a:srgbClr val="0070C1"/>
                </a:solidFill>
                <a:latin typeface="Consolas" panose="020B0609020204030204" pitchFamily="49" charset="0"/>
              </a:rPr>
              <a:t>root</a:t>
            </a:r>
            <a:r>
              <a:rPr lang="en-IN" sz="1200" dirty="0" err="1">
                <a:solidFill>
                  <a:srgbClr val="000000"/>
                </a:solidFill>
                <a:latin typeface="Consolas" panose="020B0609020204030204" pitchFamily="49" charset="0"/>
              </a:rPr>
              <a:t>.</a:t>
            </a:r>
            <a:r>
              <a:rPr lang="en-IN" sz="1200" dirty="0" err="1">
                <a:solidFill>
                  <a:srgbClr val="795E26"/>
                </a:solidFill>
                <a:latin typeface="Consolas" panose="020B0609020204030204" pitchFamily="49" charset="0"/>
              </a:rPr>
              <a:t>render</a:t>
            </a:r>
            <a:r>
              <a:rPr lang="en-IN" sz="1200"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dirty="0">
                <a:solidFill>
                  <a:srgbClr val="800000"/>
                </a:solidFill>
                <a:latin typeface="Consolas" panose="020B0609020204030204" pitchFamily="49" charset="0"/>
              </a:rPr>
              <a:t>&lt;</a:t>
            </a:r>
            <a:r>
              <a:rPr lang="en-IN" sz="1200" dirty="0" err="1">
                <a:solidFill>
                  <a:srgbClr val="267F99"/>
                </a:solidFill>
                <a:latin typeface="Consolas" panose="020B0609020204030204" pitchFamily="49" charset="0"/>
              </a:rPr>
              <a:t>React.StrictMode</a:t>
            </a:r>
            <a:r>
              <a:rPr lang="en-IN" sz="1200" dirty="0">
                <a:solidFill>
                  <a:srgbClr val="800000"/>
                </a:solidFill>
                <a:latin typeface="Consolas" panose="020B0609020204030204" pitchFamily="49" charset="0"/>
              </a:rPr>
              <a:t>&gt;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800000"/>
                </a:solidFill>
                <a:latin typeface="Consolas" panose="020B0609020204030204" pitchFamily="49" charset="0"/>
              </a:rPr>
              <a:t>&lt;</a:t>
            </a:r>
            <a:r>
              <a:rPr lang="en-IN" sz="1200" dirty="0">
                <a:solidFill>
                  <a:srgbClr val="267F99"/>
                </a:solidFill>
                <a:latin typeface="Consolas" panose="020B0609020204030204" pitchFamily="49" charset="0"/>
              </a:rPr>
              <a:t>App</a:t>
            </a:r>
            <a:r>
              <a:rPr lang="en-IN" sz="1200" dirty="0">
                <a:solidFill>
                  <a:srgbClr val="000000"/>
                </a:solidFill>
                <a:latin typeface="Consolas" panose="020B0609020204030204" pitchFamily="49" charset="0"/>
              </a:rPr>
              <a:t> </a:t>
            </a:r>
            <a:r>
              <a:rPr lang="en-IN" sz="1200" dirty="0">
                <a:solidFill>
                  <a:srgbClr val="800000"/>
                </a:solidFill>
                <a:latin typeface="Consolas" panose="020B0609020204030204" pitchFamily="49" charset="0"/>
              </a:rPr>
              <a:t>/&gt;</a:t>
            </a:r>
            <a:endParaRPr lang="en-IN" sz="1200" dirty="0">
              <a:solidFill>
                <a:srgbClr val="000000"/>
              </a:solidFill>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800000"/>
                </a:solidFill>
                <a:latin typeface="Consolas" panose="020B0609020204030204" pitchFamily="49" charset="0"/>
              </a:rPr>
              <a:t>&lt;/</a:t>
            </a:r>
            <a:r>
              <a:rPr lang="en-IN" sz="1200" dirty="0" err="1">
                <a:solidFill>
                  <a:srgbClr val="267F99"/>
                </a:solidFill>
                <a:latin typeface="Consolas" panose="020B0609020204030204" pitchFamily="49" charset="0"/>
              </a:rPr>
              <a:t>React.StrictMode</a:t>
            </a:r>
            <a:r>
              <a:rPr lang="en-IN" sz="1200" smtClean="0">
                <a:solidFill>
                  <a:srgbClr val="800000"/>
                </a:solidFill>
                <a:latin typeface="Consolas" panose="020B0609020204030204" pitchFamily="49" charset="0"/>
              </a:rPr>
              <a:t>&gt;</a:t>
            </a:r>
            <a:r>
              <a:rPr lang="en-IN" sz="1200" smtClean="0">
                <a:solidFill>
                  <a:srgbClr val="000000"/>
                </a:solidFill>
                <a:latin typeface="Consolas" panose="020B0609020204030204" pitchFamily="49" charset="0"/>
              </a:rPr>
              <a:t>);</a:t>
            </a:r>
            <a:endParaRPr lang="en-IN" sz="1200" dirty="0">
              <a:solidFill>
                <a:srgbClr val="000000"/>
              </a:solidFill>
              <a:latin typeface="Consolas" panose="020B0609020204030204" pitchFamily="49" charset="0"/>
            </a:endParaRPr>
          </a:p>
          <a:p>
            <a:endParaRPr lang="en-IN" sz="1200"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xmlns="" id="{8E3B70BD-4CCF-5414-5E13-A4D538C10760}"/>
              </a:ext>
            </a:extLst>
          </p:cNvPr>
          <p:cNvSpPr/>
          <p:nvPr/>
        </p:nvSpPr>
        <p:spPr>
          <a:xfrm>
            <a:off x="3623800" y="658233"/>
            <a:ext cx="1238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DEA23021-0406-D929-57AF-C781E5B063E0}"/>
              </a:ext>
            </a:extLst>
          </p:cNvPr>
          <p:cNvSpPr/>
          <p:nvPr/>
        </p:nvSpPr>
        <p:spPr>
          <a:xfrm>
            <a:off x="4138150" y="1080464"/>
            <a:ext cx="7239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09BE9565-1818-164A-873F-A09C53BC50C9}"/>
              </a:ext>
            </a:extLst>
          </p:cNvPr>
          <p:cNvSpPr txBox="1"/>
          <p:nvPr/>
        </p:nvSpPr>
        <p:spPr>
          <a:xfrm>
            <a:off x="5324475" y="415567"/>
            <a:ext cx="1164816" cy="369332"/>
          </a:xfrm>
          <a:prstGeom prst="rect">
            <a:avLst/>
          </a:prstGeom>
          <a:noFill/>
        </p:spPr>
        <p:txBody>
          <a:bodyPr wrap="square" rtlCol="0">
            <a:spAutoFit/>
          </a:bodyPr>
          <a:lstStyle/>
          <a:p>
            <a:r>
              <a:rPr lang="en-US" dirty="0"/>
              <a:t>server</a:t>
            </a:r>
            <a:endParaRPr lang="en-IN" dirty="0"/>
          </a:p>
        </p:txBody>
      </p:sp>
      <p:sp>
        <p:nvSpPr>
          <p:cNvPr id="9" name="TextBox 8">
            <a:extLst>
              <a:ext uri="{FF2B5EF4-FFF2-40B4-BE49-F238E27FC236}">
                <a16:creationId xmlns:a16="http://schemas.microsoft.com/office/drawing/2014/main" xmlns="" id="{2B12CF5F-E826-1FF7-32F7-A7CC9F7AF84A}"/>
              </a:ext>
            </a:extLst>
          </p:cNvPr>
          <p:cNvSpPr txBox="1"/>
          <p:nvPr/>
        </p:nvSpPr>
        <p:spPr>
          <a:xfrm>
            <a:off x="3829971" y="302697"/>
            <a:ext cx="1288333" cy="369332"/>
          </a:xfrm>
          <a:prstGeom prst="rect">
            <a:avLst/>
          </a:prstGeom>
          <a:noFill/>
        </p:spPr>
        <p:txBody>
          <a:bodyPr wrap="square" rtlCol="0">
            <a:spAutoFit/>
          </a:bodyPr>
          <a:lstStyle/>
          <a:p>
            <a:r>
              <a:rPr lang="en-US" dirty="0"/>
              <a:t>client</a:t>
            </a:r>
            <a:endParaRPr lang="en-IN" dirty="0"/>
          </a:p>
        </p:txBody>
      </p:sp>
      <p:sp>
        <p:nvSpPr>
          <p:cNvPr id="10" name="Rectangle 9">
            <a:extLst>
              <a:ext uri="{FF2B5EF4-FFF2-40B4-BE49-F238E27FC236}">
                <a16:creationId xmlns:a16="http://schemas.microsoft.com/office/drawing/2014/main" xmlns="" id="{367BD92A-2FB1-F822-5364-094F419D6C78}"/>
              </a:ext>
            </a:extLst>
          </p:cNvPr>
          <p:cNvSpPr/>
          <p:nvPr/>
        </p:nvSpPr>
        <p:spPr>
          <a:xfrm>
            <a:off x="5324475" y="733318"/>
            <a:ext cx="1238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A80FCF02-D18B-FFDE-E3FF-7BC231BE070A}"/>
              </a:ext>
            </a:extLst>
          </p:cNvPr>
          <p:cNvSpPr/>
          <p:nvPr/>
        </p:nvSpPr>
        <p:spPr>
          <a:xfrm>
            <a:off x="5838825" y="1155549"/>
            <a:ext cx="7239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xmlns="" id="{0CC493F8-F536-01EF-9E9E-80AD2AF7A090}"/>
              </a:ext>
            </a:extLst>
          </p:cNvPr>
          <p:cNvCxnSpPr/>
          <p:nvPr/>
        </p:nvCxnSpPr>
        <p:spPr>
          <a:xfrm flipH="1">
            <a:off x="5402825" y="415567"/>
            <a:ext cx="1155292" cy="1605594"/>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2170804" y="3992991"/>
            <a:ext cx="393469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a:t>
            </a:r>
            <a:r>
              <a:rPr lang="en-IN" dirty="0" err="1" smtClean="0">
                <a:solidFill>
                  <a:srgbClr val="FF0000"/>
                </a:solidFill>
                <a:latin typeface="Consolas" panose="020B0609020204030204" pitchFamily="49" charset="0"/>
              </a:rPr>
              <a:t>myNumber</a:t>
            </a:r>
            <a:r>
              <a:rPr lang="en-IN" dirty="0" smtClean="0">
                <a:solidFill>
                  <a:srgbClr val="000000"/>
                </a:solidFill>
                <a:latin typeface="Consolas" panose="020B0609020204030204" pitchFamily="49" charset="0"/>
              </a:rPr>
              <a:t>:</a:t>
            </a:r>
            <a:r>
              <a:rPr lang="en-IN" dirty="0" smtClean="0">
                <a:solidFill>
                  <a:srgbClr val="0000FF"/>
                </a:solidFill>
                <a:latin typeface="Consolas" panose="020B0609020204030204" pitchFamily="49" charset="0"/>
              </a:rPr>
              <a:t>{</a:t>
            </a:r>
            <a:r>
              <a:rPr lang="en-IN" dirty="0" err="1" smtClean="0">
                <a:solidFill>
                  <a:srgbClr val="0000FF"/>
                </a:solidFill>
                <a:latin typeface="Consolas" panose="020B0609020204030204" pitchFamily="49" charset="0"/>
              </a:rPr>
              <a:t>this</a:t>
            </a:r>
            <a:r>
              <a:rPr lang="en-IN" dirty="0" err="1" smtClean="0">
                <a:solidFill>
                  <a:srgbClr val="000000"/>
                </a:solidFill>
                <a:latin typeface="Consolas" panose="020B0609020204030204" pitchFamily="49" charset="0"/>
              </a:rPr>
              <a:t>.</a:t>
            </a:r>
            <a:r>
              <a:rPr lang="en-IN" dirty="0" err="1" smtClean="0">
                <a:solidFill>
                  <a:srgbClr val="001080"/>
                </a:solidFill>
                <a:latin typeface="Consolas" panose="020B0609020204030204" pitchFamily="49" charset="0"/>
              </a:rPr>
              <a:t>state</a:t>
            </a:r>
            <a:r>
              <a:rPr lang="en-IN" dirty="0" err="1" smtClean="0">
                <a:solidFill>
                  <a:srgbClr val="000000"/>
                </a:solidFill>
                <a:latin typeface="Consolas" panose="020B0609020204030204" pitchFamily="49" charset="0"/>
              </a:rPr>
              <a:t>.</a:t>
            </a:r>
            <a:r>
              <a:rPr lang="en-IN" dirty="0" err="1" smtClean="0">
                <a:solidFill>
                  <a:srgbClr val="001080"/>
                </a:solidFill>
                <a:latin typeface="Consolas" panose="020B0609020204030204" pitchFamily="49" charset="0"/>
              </a:rPr>
              <a:t>data</a:t>
            </a:r>
            <a:r>
              <a:rPr lang="en-IN" dirty="0">
                <a:solidFill>
                  <a:srgbClr val="0000FF"/>
                </a:solidFill>
                <a:latin typeface="Consolas" panose="020B0609020204030204" pitchFamily="49" charset="0"/>
              </a:rPr>
              <a:t>}</a:t>
            </a:r>
            <a:r>
              <a:rPr lang="en-IN" dirty="0" smtClean="0"/>
              <a:t>}</a:t>
            </a:r>
            <a:endParaRPr lang="en-IN" dirty="0"/>
          </a:p>
        </p:txBody>
      </p:sp>
    </p:spTree>
    <p:extLst>
      <p:ext uri="{BB962C8B-B14F-4D97-AF65-F5344CB8AC3E}">
        <p14:creationId xmlns:p14="http://schemas.microsoft.com/office/powerpoint/2010/main" val="4190467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A557867-4943-4C93-A6F8-CA52FD45748B}"/>
              </a:ext>
            </a:extLst>
          </p:cNvPr>
          <p:cNvSpPr>
            <a:spLocks noGrp="1"/>
          </p:cNvSpPr>
          <p:nvPr>
            <p:ph idx="1"/>
          </p:nvPr>
        </p:nvSpPr>
        <p:spPr>
          <a:xfrm>
            <a:off x="176980" y="851796"/>
            <a:ext cx="4916129" cy="5154408"/>
          </a:xfrm>
        </p:spPr>
        <p:txBody>
          <a:bodyPr>
            <a:normAutofit/>
          </a:bodyPr>
          <a:lstStyle/>
          <a:p>
            <a:r>
              <a:rPr lang="en-IN" dirty="0"/>
              <a:t>When you run you will see</a:t>
            </a:r>
          </a:p>
          <a:p>
            <a:r>
              <a:rPr lang="en-IN" dirty="0"/>
              <a:t>Component WILL MOUNT! [and warning]</a:t>
            </a:r>
          </a:p>
          <a:p>
            <a:r>
              <a:rPr lang="en-IN" dirty="0"/>
              <a:t>After clicking on button you will see</a:t>
            </a:r>
          </a:p>
          <a:p>
            <a:r>
              <a:rPr lang="en-US" dirty="0"/>
              <a:t>Component WILL RECIEVE PROPS! </a:t>
            </a:r>
          </a:p>
          <a:p>
            <a:r>
              <a:rPr lang="en-US" dirty="0"/>
              <a:t>Component WILL UPDATE! </a:t>
            </a:r>
          </a:p>
          <a:p>
            <a:r>
              <a:rPr lang="en-US" dirty="0"/>
              <a:t>Component DID UPDATE!</a:t>
            </a:r>
          </a:p>
          <a:p>
            <a:pPr marL="0" indent="0">
              <a:buNone/>
            </a:pPr>
            <a:endParaRPr lang="en-IN" dirty="0"/>
          </a:p>
        </p:txBody>
      </p:sp>
      <p:pic>
        <p:nvPicPr>
          <p:cNvPr id="5" name="Picture 4">
            <a:extLst>
              <a:ext uri="{FF2B5EF4-FFF2-40B4-BE49-F238E27FC236}">
                <a16:creationId xmlns:a16="http://schemas.microsoft.com/office/drawing/2014/main" xmlns="" id="{BB7A2F33-218B-41B0-A841-5385D7077267}"/>
              </a:ext>
            </a:extLst>
          </p:cNvPr>
          <p:cNvPicPr>
            <a:picLocks noChangeAspect="1"/>
          </p:cNvPicPr>
          <p:nvPr/>
        </p:nvPicPr>
        <p:blipFill rotWithShape="1">
          <a:blip r:embed="rId2"/>
          <a:srcRect t="4589" r="61290" b="-1506"/>
          <a:stretch/>
        </p:blipFill>
        <p:spPr>
          <a:xfrm>
            <a:off x="6096000" y="105697"/>
            <a:ext cx="4719484" cy="6646606"/>
          </a:xfrm>
          <a:prstGeom prst="rect">
            <a:avLst/>
          </a:prstGeom>
        </p:spPr>
      </p:pic>
    </p:spTree>
    <p:extLst>
      <p:ext uri="{BB962C8B-B14F-4D97-AF65-F5344CB8AC3E}">
        <p14:creationId xmlns:p14="http://schemas.microsoft.com/office/powerpoint/2010/main" val="3208180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1183A4C-BAA5-4C84-865A-9C6CFB723E4A}"/>
              </a:ext>
            </a:extLst>
          </p:cNvPr>
          <p:cNvPicPr>
            <a:picLocks noChangeAspect="1"/>
          </p:cNvPicPr>
          <p:nvPr/>
        </p:nvPicPr>
        <p:blipFill rotWithShape="1">
          <a:blip r:embed="rId2"/>
          <a:srcRect l="10564" t="20072" r="10242" b="29032"/>
          <a:stretch/>
        </p:blipFill>
        <p:spPr>
          <a:xfrm>
            <a:off x="1288026" y="1376516"/>
            <a:ext cx="9655277" cy="3490452"/>
          </a:xfrm>
          <a:prstGeom prst="rect">
            <a:avLst/>
          </a:prstGeom>
        </p:spPr>
      </p:pic>
    </p:spTree>
    <p:extLst>
      <p:ext uri="{BB962C8B-B14F-4D97-AF65-F5344CB8AC3E}">
        <p14:creationId xmlns:p14="http://schemas.microsoft.com/office/powerpoint/2010/main" val="1312847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1FC59-B4D4-4A76-A241-2ACBC24DC8A6}"/>
              </a:ext>
            </a:extLst>
          </p:cNvPr>
          <p:cNvSpPr>
            <a:spLocks noGrp="1"/>
          </p:cNvSpPr>
          <p:nvPr>
            <p:ph type="title"/>
          </p:nvPr>
        </p:nvSpPr>
        <p:spPr>
          <a:xfrm>
            <a:off x="1160206" y="119320"/>
            <a:ext cx="10114935" cy="450952"/>
          </a:xfrm>
        </p:spPr>
        <p:txBody>
          <a:bodyPr>
            <a:noAutofit/>
          </a:bodyPr>
          <a:lstStyle/>
          <a:p>
            <a:r>
              <a:rPr lang="en-US" sz="1600" b="0" i="0" dirty="0">
                <a:solidFill>
                  <a:srgbClr val="000000"/>
                </a:solidFill>
                <a:effectLst/>
                <a:latin typeface="Arial" panose="020B0604020202020204" pitchFamily="34" charset="0"/>
              </a:rPr>
              <a:t>Sometimes we might want to update the component manually. This can be achieved using the </a:t>
            </a:r>
            <a:r>
              <a:rPr lang="en-US" sz="1600" b="1" i="0" dirty="0" err="1">
                <a:solidFill>
                  <a:srgbClr val="000000"/>
                </a:solidFill>
                <a:effectLst/>
                <a:latin typeface="Arial" panose="020B0604020202020204" pitchFamily="34" charset="0"/>
              </a:rPr>
              <a:t>forceUpdate</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method.</a:t>
            </a:r>
            <a:endParaRPr lang="en-IN" sz="1600" dirty="0"/>
          </a:p>
        </p:txBody>
      </p:sp>
      <p:sp>
        <p:nvSpPr>
          <p:cNvPr id="3" name="Content Placeholder 2">
            <a:extLst>
              <a:ext uri="{FF2B5EF4-FFF2-40B4-BE49-F238E27FC236}">
                <a16:creationId xmlns:a16="http://schemas.microsoft.com/office/drawing/2014/main" xmlns="" id="{5B41A315-FE79-434F-A122-E2BE0AF73036}"/>
              </a:ext>
            </a:extLst>
          </p:cNvPr>
          <p:cNvSpPr>
            <a:spLocks noGrp="1"/>
          </p:cNvSpPr>
          <p:nvPr>
            <p:ph idx="1"/>
          </p:nvPr>
        </p:nvSpPr>
        <p:spPr>
          <a:xfrm>
            <a:off x="760063" y="570272"/>
            <a:ext cx="8249265" cy="6022258"/>
          </a:xfrm>
        </p:spPr>
        <p:txBody>
          <a:bodyPr>
            <a:noAutofit/>
          </a:bodyPr>
          <a:lstStyle/>
          <a:p>
            <a:pPr marL="0" indent="0">
              <a:buNone/>
            </a:pPr>
            <a:r>
              <a:rPr lang="en-IN" sz="1400" b="0" dirty="0">
                <a:solidFill>
                  <a:srgbClr val="AF00DB"/>
                </a:solidFill>
                <a:effectLst/>
                <a:latin typeface="Consolas" panose="020B0609020204030204" pitchFamily="49" charset="0"/>
              </a:rPr>
              <a:t>import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React</a:t>
            </a: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from</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'react'</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r>
            <a:br>
              <a:rPr lang="en-IN" sz="1400" b="0" dirty="0">
                <a:solidFill>
                  <a:srgbClr val="000000"/>
                </a:solidFill>
                <a:effectLst/>
                <a:latin typeface="Consolas" panose="020B0609020204030204" pitchFamily="49" charset="0"/>
              </a:rPr>
            </a:br>
            <a:r>
              <a:rPr lang="en-IN" sz="1400" b="0" dirty="0">
                <a:solidFill>
                  <a:srgbClr val="0000FF"/>
                </a:solidFill>
                <a:effectLst/>
                <a:latin typeface="Consolas" panose="020B0609020204030204" pitchFamily="49" charset="0"/>
              </a:rPr>
              <a:t>class</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App</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extends</a:t>
            </a:r>
            <a:r>
              <a:rPr lang="en-IN" sz="1400" b="0" dirty="0">
                <a:solidFill>
                  <a:srgbClr val="000000"/>
                </a:solidFill>
                <a:effectLst/>
                <a:latin typeface="Consolas" panose="020B0609020204030204" pitchFamily="49" charset="0"/>
              </a:rPr>
              <a:t> </a:t>
            </a:r>
            <a:r>
              <a:rPr lang="en-IN" sz="1400" b="0" dirty="0" err="1">
                <a:solidFill>
                  <a:srgbClr val="267F99"/>
                </a:solidFill>
                <a:effectLst/>
                <a:latin typeface="Consolas" panose="020B0609020204030204" pitchFamily="49" charset="0"/>
              </a:rPr>
              <a:t>React</a:t>
            </a:r>
            <a:r>
              <a:rPr lang="en-IN" sz="1400" b="0" dirty="0" err="1">
                <a:solidFill>
                  <a:srgbClr val="000000"/>
                </a:solidFill>
                <a:effectLst/>
                <a:latin typeface="Consolas" panose="020B0609020204030204" pitchFamily="49" charset="0"/>
              </a:rPr>
              <a:t>.</a:t>
            </a:r>
            <a:r>
              <a:rPr lang="en-IN" sz="1400" b="0" dirty="0" err="1">
                <a:solidFill>
                  <a:srgbClr val="267F99"/>
                </a:solidFill>
                <a:effectLst/>
                <a:latin typeface="Consolas" panose="020B0609020204030204" pitchFamily="49" charset="0"/>
              </a:rPr>
              <a:t>Component</a:t>
            </a: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constructor</a:t>
            </a: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super</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0000FF"/>
                </a:solidFill>
                <a:effectLst/>
                <a:latin typeface="Consolas" panose="020B0609020204030204" pitchFamily="49" charset="0"/>
              </a:rPr>
              <a:t>this</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forceUpdateHandler</a:t>
            </a:r>
            <a:r>
              <a:rPr lang="en-IN" sz="1400" b="0" dirty="0">
                <a:solidFill>
                  <a:srgbClr val="000000"/>
                </a:solidFill>
                <a:effectLst/>
                <a:latin typeface="Consolas" panose="020B0609020204030204" pitchFamily="49" charset="0"/>
              </a:rPr>
              <a:t> = </a:t>
            </a:r>
            <a:r>
              <a:rPr lang="en-IN" sz="1400" b="0" dirty="0" err="1">
                <a:solidFill>
                  <a:srgbClr val="0000FF"/>
                </a:solidFill>
                <a:effectLst/>
                <a:latin typeface="Consolas" panose="020B0609020204030204" pitchFamily="49" charset="0"/>
              </a:rPr>
              <a:t>this</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forceUpdateHandler</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bind</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this</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795E26"/>
                </a:solidFill>
                <a:effectLst/>
                <a:latin typeface="Consolas" panose="020B0609020204030204" pitchFamily="49" charset="0"/>
              </a:rPr>
              <a:t>forceUpdateHandler</a:t>
            </a: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0000FF"/>
                </a:solidFill>
                <a:effectLst/>
                <a:latin typeface="Consolas" panose="020B0609020204030204" pitchFamily="49" charset="0"/>
              </a:rPr>
              <a:t>this</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forceUpdate</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a:solidFill>
                  <a:srgbClr val="795E26"/>
                </a:solidFill>
                <a:effectLst/>
                <a:latin typeface="Consolas" panose="020B0609020204030204" pitchFamily="49" charset="0"/>
              </a:rPr>
              <a:t>render</a:t>
            </a: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return</a:t>
            </a: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a:solidFill>
                  <a:srgbClr val="800000"/>
                </a:solidFill>
                <a:effectLst/>
                <a:latin typeface="Consolas" panose="020B0609020204030204" pitchFamily="49" charset="0"/>
              </a:rPr>
              <a:t>&lt;div&gt;</a:t>
            </a:r>
            <a:endParaRPr lang="en-IN" sz="1400" b="0" dirty="0">
              <a:solidFill>
                <a:srgbClr val="000000"/>
              </a:solidFill>
              <a:effectLst/>
              <a:latin typeface="Consolas" panose="020B0609020204030204" pitchFamily="49" charset="0"/>
            </a:endParaRPr>
          </a:p>
          <a:p>
            <a:pPr marL="0" indent="0">
              <a:buNone/>
            </a:pPr>
            <a:r>
              <a:rPr lang="en-IN" sz="1400" b="0" dirty="0">
                <a:solidFill>
                  <a:srgbClr val="000000"/>
                </a:solidFill>
                <a:effectLst/>
                <a:latin typeface="Consolas" panose="020B0609020204030204" pitchFamily="49" charset="0"/>
              </a:rPr>
              <a:t>            </a:t>
            </a:r>
            <a:r>
              <a:rPr lang="en-IN" sz="1400" b="0" dirty="0">
                <a:solidFill>
                  <a:srgbClr val="800000"/>
                </a:solidFill>
                <a:effectLst/>
                <a:latin typeface="Consolas" panose="020B0609020204030204" pitchFamily="49" charset="0"/>
              </a:rPr>
              <a:t>&lt;button</a:t>
            </a:r>
            <a:r>
              <a:rPr lang="en-IN" sz="1400" b="0" dirty="0">
                <a:solidFill>
                  <a:srgbClr val="000000"/>
                </a:solidFill>
                <a:effectLst/>
                <a:latin typeface="Consolas" panose="020B0609020204030204" pitchFamily="49" charset="0"/>
              </a:rPr>
              <a:t> </a:t>
            </a:r>
            <a:r>
              <a:rPr lang="en-IN" sz="1400" b="0" dirty="0" err="1">
                <a:solidFill>
                  <a:srgbClr val="FF0000"/>
                </a:solidFill>
                <a:effectLst/>
                <a:latin typeface="Consolas" panose="020B0609020204030204" pitchFamily="49" charset="0"/>
              </a:rPr>
              <a:t>onClick</a:t>
            </a:r>
            <a:r>
              <a:rPr lang="en-IN" sz="1400" b="0" dirty="0">
                <a:solidFill>
                  <a:srgbClr val="000000"/>
                </a:solidFill>
                <a:effectLst/>
                <a:latin typeface="Consolas" panose="020B0609020204030204" pitchFamily="49" charset="0"/>
              </a:rPr>
              <a:t> = </a:t>
            </a:r>
            <a:r>
              <a:rPr lang="en-IN" sz="1400" b="0" dirty="0">
                <a:solidFill>
                  <a:srgbClr val="0000FF"/>
                </a:solidFill>
                <a:effectLst/>
                <a:latin typeface="Consolas" panose="020B0609020204030204" pitchFamily="49" charset="0"/>
              </a:rPr>
              <a:t>{</a:t>
            </a:r>
            <a:r>
              <a:rPr lang="en-IN" sz="1400" b="0" dirty="0" err="1">
                <a:solidFill>
                  <a:srgbClr val="0000FF"/>
                </a:solidFill>
                <a:effectLst/>
                <a:latin typeface="Consolas" panose="020B0609020204030204" pitchFamily="49" charset="0"/>
              </a:rPr>
              <a:t>this</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forceUpdateHandler</a:t>
            </a:r>
            <a:r>
              <a:rPr lang="en-IN" sz="1400" b="0" dirty="0">
                <a:solidFill>
                  <a:srgbClr val="0000FF"/>
                </a:solidFill>
                <a:effectLst/>
                <a:latin typeface="Consolas" panose="020B0609020204030204" pitchFamily="49" charset="0"/>
              </a:rPr>
              <a:t>}</a:t>
            </a:r>
            <a:r>
              <a:rPr lang="en-IN" sz="1400" b="0" dirty="0">
                <a:solidFill>
                  <a:srgbClr val="800000"/>
                </a:solidFill>
                <a:effectLst/>
                <a:latin typeface="Consolas" panose="020B0609020204030204" pitchFamily="49" charset="0"/>
              </a:rPr>
              <a:t>&gt;</a:t>
            </a:r>
            <a:r>
              <a:rPr lang="en-IN" sz="1400" b="0" dirty="0">
                <a:solidFill>
                  <a:srgbClr val="000000"/>
                </a:solidFill>
                <a:effectLst/>
                <a:latin typeface="Consolas" panose="020B0609020204030204" pitchFamily="49" charset="0"/>
              </a:rPr>
              <a:t>FORCE UPDATE</a:t>
            </a:r>
            <a:r>
              <a:rPr lang="en-IN" sz="1400" b="0" dirty="0">
                <a:solidFill>
                  <a:srgbClr val="800000"/>
                </a:solidFill>
                <a:effectLst/>
                <a:latin typeface="Consolas" panose="020B0609020204030204" pitchFamily="49" charset="0"/>
              </a:rPr>
              <a:t>&lt;/button&gt;</a:t>
            </a:r>
            <a:endParaRPr lang="en-IN" sz="1400" b="0" dirty="0">
              <a:solidFill>
                <a:srgbClr val="000000"/>
              </a:solidFill>
              <a:effectLst/>
              <a:latin typeface="Consolas" panose="020B0609020204030204" pitchFamily="49" charset="0"/>
            </a:endParaRPr>
          </a:p>
          <a:p>
            <a:pPr marL="0" indent="0">
              <a:buNone/>
            </a:pPr>
            <a:r>
              <a:rPr lang="en-IN" sz="1400" b="0" dirty="0">
                <a:solidFill>
                  <a:srgbClr val="000000"/>
                </a:solidFill>
                <a:effectLst/>
                <a:latin typeface="Consolas" panose="020B0609020204030204" pitchFamily="49" charset="0"/>
              </a:rPr>
              <a:t>            </a:t>
            </a:r>
            <a:r>
              <a:rPr lang="en-IN" sz="1400" b="0" dirty="0">
                <a:solidFill>
                  <a:srgbClr val="800000"/>
                </a:solidFill>
                <a:effectLst/>
                <a:latin typeface="Consolas" panose="020B0609020204030204" pitchFamily="49" charset="0"/>
              </a:rPr>
              <a:t>&lt;h4&gt;</a:t>
            </a:r>
            <a:r>
              <a:rPr lang="en-IN" sz="1400" b="0" dirty="0">
                <a:solidFill>
                  <a:srgbClr val="000000"/>
                </a:solidFill>
                <a:effectLst/>
                <a:latin typeface="Consolas" panose="020B0609020204030204" pitchFamily="49" charset="0"/>
              </a:rPr>
              <a:t>Random number: </a:t>
            </a:r>
            <a:r>
              <a:rPr lang="en-IN" sz="1400" b="0" dirty="0">
                <a:solidFill>
                  <a:srgbClr val="0000FF"/>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Math</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random</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a:t>
            </a:r>
            <a:r>
              <a:rPr lang="en-IN" sz="1400" b="0" dirty="0">
                <a:solidFill>
                  <a:srgbClr val="800000"/>
                </a:solidFill>
                <a:effectLst/>
                <a:latin typeface="Consolas" panose="020B0609020204030204" pitchFamily="49" charset="0"/>
              </a:rPr>
              <a:t>&lt;/h4&gt;</a:t>
            </a:r>
            <a:endParaRPr lang="en-IN" sz="1400" b="0" dirty="0">
              <a:solidFill>
                <a:srgbClr val="000000"/>
              </a:solidFill>
              <a:effectLst/>
              <a:latin typeface="Consolas" panose="020B0609020204030204" pitchFamily="49" charset="0"/>
            </a:endParaRPr>
          </a:p>
          <a:p>
            <a:pPr marL="0" indent="0">
              <a:buNone/>
            </a:pPr>
            <a:r>
              <a:rPr lang="en-IN" sz="1400" b="0" dirty="0">
                <a:solidFill>
                  <a:srgbClr val="000000"/>
                </a:solidFill>
                <a:effectLst/>
                <a:latin typeface="Consolas" panose="020B0609020204030204" pitchFamily="49" charset="0"/>
              </a:rPr>
              <a:t>         </a:t>
            </a:r>
            <a:r>
              <a:rPr lang="en-IN" sz="1400" b="0" dirty="0">
                <a:solidFill>
                  <a:srgbClr val="800000"/>
                </a:solidFill>
                <a:effectLst/>
                <a:latin typeface="Consolas" panose="020B0609020204030204" pitchFamily="49" charset="0"/>
              </a:rPr>
              <a:t>&lt;/div&gt;</a:t>
            </a:r>
            <a:endParaRPr lang="en-IN" sz="1400" b="0" dirty="0">
              <a:solidFill>
                <a:srgbClr val="000000"/>
              </a:solidFill>
              <a:effectLst/>
              <a:latin typeface="Consolas" panose="020B0609020204030204" pitchFamily="49" charset="0"/>
            </a:endParaRP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AF00DB"/>
                </a:solidFill>
                <a:effectLst/>
                <a:latin typeface="Consolas" panose="020B0609020204030204" pitchFamily="49" charset="0"/>
              </a:rPr>
              <a:t>export</a:t>
            </a: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default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App</a:t>
            </a:r>
            <a:r>
              <a:rPr lang="en-IN" sz="1400" b="0" dirty="0">
                <a:solidFill>
                  <a:srgbClr val="000000"/>
                </a:solidFill>
                <a:effectLst/>
                <a:latin typeface="Consolas" panose="020B0609020204030204" pitchFamily="49" charset="0"/>
              </a:rPr>
              <a:t>;</a:t>
            </a:r>
          </a:p>
          <a:p>
            <a:pPr marL="0" indent="0">
              <a:buNone/>
            </a:pPr>
            <a:endParaRPr lang="en-IN" sz="1400" dirty="0"/>
          </a:p>
        </p:txBody>
      </p:sp>
      <p:sp>
        <p:nvSpPr>
          <p:cNvPr id="5" name="TextBox 4">
            <a:extLst>
              <a:ext uri="{FF2B5EF4-FFF2-40B4-BE49-F238E27FC236}">
                <a16:creationId xmlns:a16="http://schemas.microsoft.com/office/drawing/2014/main" xmlns="" id="{18BC7037-9D0A-4B67-A268-D96A58DE46A7}"/>
              </a:ext>
            </a:extLst>
          </p:cNvPr>
          <p:cNvSpPr txBox="1"/>
          <p:nvPr/>
        </p:nvSpPr>
        <p:spPr>
          <a:xfrm>
            <a:off x="5456904" y="3105834"/>
            <a:ext cx="6735096"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We are setting a random number that will be updated every time the button is clicked.</a:t>
            </a:r>
            <a:endParaRPr lang="en-IN" dirty="0"/>
          </a:p>
        </p:txBody>
      </p:sp>
      <p:pic>
        <p:nvPicPr>
          <p:cNvPr id="6" name="Picture 5">
            <a:extLst>
              <a:ext uri="{FF2B5EF4-FFF2-40B4-BE49-F238E27FC236}">
                <a16:creationId xmlns:a16="http://schemas.microsoft.com/office/drawing/2014/main" xmlns="" id="{28355C39-4595-4A42-954A-44C1F52D013A}"/>
              </a:ext>
            </a:extLst>
          </p:cNvPr>
          <p:cNvPicPr>
            <a:picLocks noChangeAspect="1"/>
          </p:cNvPicPr>
          <p:nvPr/>
        </p:nvPicPr>
        <p:blipFill rotWithShape="1">
          <a:blip r:embed="rId2"/>
          <a:srcRect t="3871" r="50000" b="59714"/>
          <a:stretch/>
        </p:blipFill>
        <p:spPr>
          <a:xfrm>
            <a:off x="6921910" y="570273"/>
            <a:ext cx="4630994" cy="1317522"/>
          </a:xfrm>
          <a:prstGeom prst="rect">
            <a:avLst/>
          </a:prstGeom>
        </p:spPr>
      </p:pic>
    </p:spTree>
    <p:extLst>
      <p:ext uri="{BB962C8B-B14F-4D97-AF65-F5344CB8AC3E}">
        <p14:creationId xmlns:p14="http://schemas.microsoft.com/office/powerpoint/2010/main" val="2968920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71BE6F-A350-4F67-9DF2-4AAFDC7D9ED5}"/>
              </a:ext>
            </a:extLst>
          </p:cNvPr>
          <p:cNvSpPr>
            <a:spLocks noGrp="1"/>
          </p:cNvSpPr>
          <p:nvPr>
            <p:ph type="title"/>
          </p:nvPr>
        </p:nvSpPr>
        <p:spPr>
          <a:xfrm>
            <a:off x="1130709" y="190757"/>
            <a:ext cx="10717162" cy="490280"/>
          </a:xfrm>
        </p:spPr>
        <p:txBody>
          <a:bodyPr>
            <a:normAutofit fontScale="90000"/>
          </a:bodyPr>
          <a:lstStyle/>
          <a:p>
            <a:r>
              <a:rPr lang="en-US" sz="1400" b="0" i="0" dirty="0">
                <a:effectLst/>
                <a:latin typeface="Arial" panose="020B0604020202020204" pitchFamily="34" charset="0"/>
              </a:rPr>
              <a:t>Find Dom Node</a:t>
            </a:r>
            <a:br>
              <a:rPr lang="en-US" sz="1400" b="0" i="0" dirty="0">
                <a:effectLst/>
                <a:latin typeface="Arial" panose="020B0604020202020204" pitchFamily="34" charset="0"/>
              </a:rPr>
            </a:br>
            <a:r>
              <a:rPr lang="en-US" sz="1400" b="0" i="0" dirty="0">
                <a:solidFill>
                  <a:srgbClr val="000000"/>
                </a:solidFill>
                <a:effectLst/>
                <a:latin typeface="Arial" panose="020B0604020202020204" pitchFamily="34" charset="0"/>
              </a:rPr>
              <a:t>For DOM manipulation, we can use </a:t>
            </a:r>
            <a:r>
              <a:rPr lang="en-US" sz="1400" b="1" i="0" dirty="0" err="1">
                <a:solidFill>
                  <a:srgbClr val="000000"/>
                </a:solidFill>
                <a:effectLst/>
                <a:latin typeface="Arial" panose="020B0604020202020204" pitchFamily="34" charset="0"/>
              </a:rPr>
              <a:t>ReactDOM.findDOMNode</a:t>
            </a:r>
            <a:r>
              <a:rPr lang="en-US" sz="1400" b="1" i="0" dirty="0">
                <a:solidFill>
                  <a:srgbClr val="000000"/>
                </a:solidFill>
                <a:effectLst/>
                <a:latin typeface="Arial" panose="020B0604020202020204" pitchFamily="34" charset="0"/>
              </a:rPr>
              <a:t>()</a:t>
            </a:r>
            <a:r>
              <a:rPr lang="en-US" sz="1400" b="0" i="0" dirty="0">
                <a:solidFill>
                  <a:srgbClr val="000000"/>
                </a:solidFill>
                <a:effectLst/>
                <a:latin typeface="Arial" panose="020B0604020202020204" pitchFamily="34" charset="0"/>
              </a:rPr>
              <a:t> method. First we need to import </a:t>
            </a:r>
            <a:r>
              <a:rPr lang="en-US" sz="1400" b="1" i="0" dirty="0">
                <a:solidFill>
                  <a:srgbClr val="000000"/>
                </a:solidFill>
                <a:effectLst/>
                <a:latin typeface="Arial" panose="020B0604020202020204" pitchFamily="34" charset="0"/>
              </a:rPr>
              <a:t>react-dom</a:t>
            </a:r>
            <a:r>
              <a:rPr lang="en-US" sz="1400" b="0" i="0" dirty="0">
                <a:solidFill>
                  <a:srgbClr val="000000"/>
                </a:solidFill>
                <a:effectLst/>
                <a:latin typeface="Arial" panose="020B0604020202020204" pitchFamily="34" charset="0"/>
              </a:rPr>
              <a:t>.</a:t>
            </a:r>
            <a:br>
              <a:rPr lang="en-US" sz="1400" b="0" i="0" dirty="0">
                <a:solidFill>
                  <a:srgbClr val="000000"/>
                </a:solidFill>
                <a:effectLst/>
                <a:latin typeface="Arial" panose="020B0604020202020204" pitchFamily="34" charset="0"/>
              </a:rPr>
            </a:br>
            <a:endParaRPr lang="en-IN" sz="1400" dirty="0"/>
          </a:p>
        </p:txBody>
      </p:sp>
      <p:sp>
        <p:nvSpPr>
          <p:cNvPr id="3" name="Content Placeholder 2">
            <a:extLst>
              <a:ext uri="{FF2B5EF4-FFF2-40B4-BE49-F238E27FC236}">
                <a16:creationId xmlns:a16="http://schemas.microsoft.com/office/drawing/2014/main" xmlns="" id="{D2CF3335-B24F-436C-AAA9-BEC162CB54B3}"/>
              </a:ext>
            </a:extLst>
          </p:cNvPr>
          <p:cNvSpPr>
            <a:spLocks noGrp="1"/>
          </p:cNvSpPr>
          <p:nvPr>
            <p:ph idx="1"/>
          </p:nvPr>
        </p:nvSpPr>
        <p:spPr>
          <a:xfrm>
            <a:off x="167148" y="681037"/>
            <a:ext cx="6980904" cy="5495926"/>
          </a:xfrm>
        </p:spPr>
        <p:txBody>
          <a:bodyPr>
            <a:normAutofit fontScale="40000" lnSpcReduction="20000"/>
          </a:bodyPr>
          <a:lstStyle/>
          <a:p>
            <a:pPr marL="0" indent="0">
              <a:buNone/>
            </a:pPr>
            <a:r>
              <a:rPr lang="en-IN" b="0" dirty="0">
                <a:solidFill>
                  <a:srgbClr val="000000"/>
                </a:solidFill>
                <a:effectLst/>
                <a:latin typeface="Consolas" panose="020B0609020204030204" pitchFamily="49" charset="0"/>
              </a:rPr>
              <a:t/>
            </a:r>
            <a:br>
              <a:rPr lang="en-IN" b="0" dirty="0">
                <a:solidFill>
                  <a:srgbClr val="000000"/>
                </a:solidFill>
                <a:effectLst/>
                <a:latin typeface="Consolas" panose="020B0609020204030204" pitchFamily="49" charset="0"/>
              </a:rPr>
            </a:b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React</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pPr marL="0" indent="0">
              <a:buNone/>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App</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267F99"/>
                </a:solidFill>
                <a:effectLst/>
                <a:latin typeface="Consolas" panose="020B0609020204030204" pitchFamily="49" charset="0"/>
              </a:rPr>
              <a:t>React</a:t>
            </a:r>
            <a:r>
              <a:rPr lang="en-IN" b="0" dirty="0" err="1">
                <a:solidFill>
                  <a:srgbClr val="000000"/>
                </a:solidFill>
                <a:effectLst/>
                <a:latin typeface="Consolas" panose="020B0609020204030204" pitchFamily="49" charset="0"/>
              </a:rPr>
              <a:t>.</a:t>
            </a:r>
            <a:r>
              <a:rPr lang="en-IN" b="0" dirty="0" err="1">
                <a:solidFill>
                  <a:srgbClr val="267F99"/>
                </a:solidFill>
                <a:effectLst/>
                <a:latin typeface="Consolas" panose="020B0609020204030204" pitchFamily="49" charset="0"/>
              </a:rPr>
              <a:t>Component</a:t>
            </a: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findDomNodeHandler</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findDomNodeHandler</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bind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err="1">
                <a:solidFill>
                  <a:srgbClr val="795E26"/>
                </a:solidFill>
                <a:effectLst/>
                <a:latin typeface="Consolas" panose="020B0609020204030204" pitchFamily="49" charset="0"/>
              </a:rPr>
              <a:t>findDomNodeHandler</a:t>
            </a: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myDiv</a:t>
            </a:r>
            <a:r>
              <a:rPr lang="en-IN" b="0" dirty="0">
                <a:solidFill>
                  <a:srgbClr val="000000"/>
                </a:solidFill>
                <a:effectLst/>
                <a:latin typeface="Consolas" panose="020B0609020204030204" pitchFamily="49" charset="0"/>
              </a:rPr>
              <a:t> =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myDiv</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ReactDOM</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findDOMNode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myDiv</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style</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'green'</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render</a:t>
            </a: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findDomNodeHandler</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FIND DOME NODE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id</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myDiv</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NODE</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a:t>
            </a:r>
          </a:p>
          <a:p>
            <a:pPr marL="0" indent="0">
              <a:buNone/>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default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App</a:t>
            </a:r>
            <a:r>
              <a:rPr lang="en-IN" b="0" dirty="0">
                <a:solidFill>
                  <a:srgbClr val="000000"/>
                </a:solidFill>
                <a:effectLst/>
                <a:latin typeface="Consolas" panose="020B0609020204030204" pitchFamily="49" charset="0"/>
              </a:rPr>
              <a:t>;</a:t>
            </a:r>
          </a:p>
          <a:p>
            <a:pPr marL="0" indent="0">
              <a:buNone/>
            </a:pPr>
            <a:endParaRPr lang="en-IN" dirty="0"/>
          </a:p>
        </p:txBody>
      </p:sp>
      <p:sp>
        <p:nvSpPr>
          <p:cNvPr id="5" name="TextBox 4">
            <a:extLst>
              <a:ext uri="{FF2B5EF4-FFF2-40B4-BE49-F238E27FC236}">
                <a16:creationId xmlns:a16="http://schemas.microsoft.com/office/drawing/2014/main" xmlns="" id="{D419FE6C-9A25-4117-87E0-E1870E367AC7}"/>
              </a:ext>
            </a:extLst>
          </p:cNvPr>
          <p:cNvSpPr txBox="1"/>
          <p:nvPr/>
        </p:nvSpPr>
        <p:spPr>
          <a:xfrm>
            <a:off x="5889524" y="931972"/>
            <a:ext cx="6135328" cy="1107996"/>
          </a:xfrm>
          <a:prstGeom prst="rect">
            <a:avLst/>
          </a:prstGeom>
          <a:noFill/>
        </p:spPr>
        <p:txBody>
          <a:bodyPr wrap="square">
            <a:spAutoFit/>
          </a:bodyPr>
          <a:lstStyle/>
          <a:p>
            <a:r>
              <a:rPr lang="en-US" sz="1600" b="0" dirty="0">
                <a:solidFill>
                  <a:srgbClr val="000000"/>
                </a:solidFill>
                <a:effectLst/>
                <a:latin typeface="Consolas" panose="020B0609020204030204" pitchFamily="49" charset="0"/>
              </a:rPr>
              <a:t/>
            </a:r>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The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color</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of</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myDiv</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element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changes</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to</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green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once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the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button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is</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clicked</a:t>
            </a:r>
            <a:r>
              <a:rPr lang="en-US" sz="1600" b="0" dirty="0">
                <a:solidFill>
                  <a:srgbClr val="000000"/>
                </a:solidFill>
                <a:effectLst/>
                <a:latin typeface="Consolas" panose="020B0609020204030204" pitchFamily="49" charset="0"/>
              </a:rPr>
              <a:t>.</a:t>
            </a:r>
          </a:p>
          <a:p>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09692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2886</TotalTime>
  <Words>112</Words>
  <Application>Microsoft Office PowerPoint</Application>
  <PresentationFormat>Widescreen</PresentationFormat>
  <Paragraphs>142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Consolas</vt:lpstr>
      <vt:lpstr>Garamond</vt:lpstr>
      <vt:lpstr>Office Theme</vt:lpstr>
      <vt:lpstr>PowerPoint Presentation</vt:lpstr>
      <vt:lpstr>PowerPoint Presentation</vt:lpstr>
      <vt:lpstr>PowerPoint Presentation</vt:lpstr>
      <vt:lpstr>Lifecycle Methods</vt:lpstr>
      <vt:lpstr>we will set the initial state in the constructor function. The setNewnumber is used to update the state. All the lifecycle methods are inside the Content component.</vt:lpstr>
      <vt:lpstr>PowerPoint Presentation</vt:lpstr>
      <vt:lpstr>PowerPoint Presentation</vt:lpstr>
      <vt:lpstr>Sometimes we might want to update the component manually. This can be achieved using the forceUpdate() method.</vt:lpstr>
      <vt:lpstr>Find Dom Node For DOM manipulation, we can use ReactDOM.findDOMNode() method. First we need to import react-dom.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Basaid</cp:lastModifiedBy>
  <cp:revision>170</cp:revision>
  <dcterms:created xsi:type="dcterms:W3CDTF">2020-12-02T06:26:25Z</dcterms:created>
  <dcterms:modified xsi:type="dcterms:W3CDTF">2023-07-09T06:40:50Z</dcterms:modified>
</cp:coreProperties>
</file>