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99" r:id="rId4"/>
    <p:sldId id="300" r:id="rId5"/>
    <p:sldId id="301" r:id="rId6"/>
    <p:sldId id="302" r:id="rId7"/>
    <p:sldId id="303" r:id="rId8"/>
    <p:sldId id="304" r:id="rId9"/>
    <p:sldId id="305" r:id="rId10"/>
    <p:sldId id="31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1400" y="2432779"/>
            <a:ext cx="4944999" cy="843821"/>
          </a:xfrm>
          <a:prstGeom prst="rect">
            <a:avLst/>
          </a:prstGeom>
        </p:spPr>
        <p:txBody>
          <a:bodyPr vert="horz" wrap="square" lIns="0" tIns="12700" rIns="0" bIns="0" rtlCol="0">
            <a:spAutoFit/>
          </a:bodyPr>
          <a:lstStyle/>
          <a:p>
            <a:pPr marL="12700" marR="5080" algn="just">
              <a:lnSpc>
                <a:spcPct val="100000"/>
              </a:lnSpc>
              <a:spcBef>
                <a:spcPts val="100"/>
              </a:spcBef>
            </a:pPr>
            <a:r>
              <a:rPr sz="2700" b="1" spc="-40" dirty="0">
                <a:solidFill>
                  <a:srgbClr val="C55A11"/>
                </a:solidFill>
                <a:effectLst>
                  <a:outerShdw blurRad="38100" dist="38100" dir="2700000" algn="tl">
                    <a:srgbClr val="000000">
                      <a:alpha val="43137"/>
                    </a:srgbClr>
                  </a:outerShdw>
                </a:effectLst>
                <a:latin typeface="Calibri"/>
                <a:cs typeface="Calibri"/>
              </a:rPr>
              <a:t>DIGITAL</a:t>
            </a:r>
            <a:r>
              <a:rPr sz="2700" b="1" dirty="0">
                <a:solidFill>
                  <a:srgbClr val="C55A11"/>
                </a:solidFill>
                <a:effectLst>
                  <a:outerShdw blurRad="38100" dist="38100" dir="2700000" algn="tl">
                    <a:srgbClr val="000000">
                      <a:alpha val="43137"/>
                    </a:srgbClr>
                  </a:outerShdw>
                </a:effectLst>
                <a:latin typeface="Calibri"/>
                <a:cs typeface="Calibri"/>
              </a:rPr>
              <a:t> </a:t>
            </a:r>
            <a:r>
              <a:rPr sz="2700" b="1" spc="-10" dirty="0">
                <a:solidFill>
                  <a:srgbClr val="C55A11"/>
                </a:solidFill>
                <a:effectLst>
                  <a:outerShdw blurRad="38100" dist="38100" dir="2700000" algn="tl">
                    <a:srgbClr val="000000">
                      <a:alpha val="43137"/>
                    </a:srgbClr>
                  </a:outerShdw>
                </a:effectLst>
                <a:latin typeface="Calibri"/>
                <a:cs typeface="Calibri"/>
              </a:rPr>
              <a:t>DESIGN</a:t>
            </a:r>
            <a:r>
              <a:rPr sz="2700" b="1" dirty="0">
                <a:solidFill>
                  <a:srgbClr val="C55A11"/>
                </a:solidFill>
                <a:effectLst>
                  <a:outerShdw blurRad="38100" dist="38100" dir="2700000" algn="tl">
                    <a:srgbClr val="000000">
                      <a:alpha val="43137"/>
                    </a:srgbClr>
                  </a:outerShdw>
                </a:effectLst>
                <a:latin typeface="Calibri"/>
                <a:cs typeface="Calibri"/>
              </a:rPr>
              <a:t> &amp;</a:t>
            </a:r>
            <a:r>
              <a:rPr sz="2700" b="1" spc="-10" dirty="0">
                <a:solidFill>
                  <a:srgbClr val="C55A11"/>
                </a:solidFill>
                <a:effectLst>
                  <a:outerShdw blurRad="38100" dist="38100" dir="2700000" algn="tl">
                    <a:srgbClr val="000000">
                      <a:alpha val="43137"/>
                    </a:srgbClr>
                  </a:outerShdw>
                </a:effectLst>
                <a:latin typeface="Calibri"/>
                <a:cs typeface="Calibri"/>
              </a:rPr>
              <a:t> COMPUTER </a:t>
            </a:r>
            <a:r>
              <a:rPr sz="2700" b="1" spc="-595" dirty="0">
                <a:solidFill>
                  <a:srgbClr val="C55A11"/>
                </a:solidFill>
                <a:effectLst>
                  <a:outerShdw blurRad="38100" dist="38100" dir="2700000" algn="tl">
                    <a:srgbClr val="000000">
                      <a:alpha val="43137"/>
                    </a:srgbClr>
                  </a:outerShdw>
                </a:effectLst>
                <a:latin typeface="Calibri"/>
                <a:cs typeface="Calibri"/>
              </a:rPr>
              <a:t> </a:t>
            </a:r>
            <a:r>
              <a:rPr sz="2700" b="1" spc="-30" dirty="0" smtClean="0">
                <a:solidFill>
                  <a:srgbClr val="C55A11"/>
                </a:solidFill>
                <a:effectLst>
                  <a:outerShdw blurRad="38100" dist="38100" dir="2700000" algn="tl">
                    <a:srgbClr val="000000">
                      <a:alpha val="43137"/>
                    </a:srgbClr>
                  </a:outerShdw>
                </a:effectLst>
                <a:latin typeface="Calibri"/>
                <a:cs typeface="Calibri"/>
              </a:rPr>
              <a:t>ORGANISATION</a:t>
            </a:r>
            <a:endParaRPr sz="2700" dirty="0">
              <a:effectLst>
                <a:outerShdw blurRad="38100" dist="38100" dir="2700000" algn="tl">
                  <a:srgbClr val="000000">
                    <a:alpha val="43137"/>
                  </a:srgbClr>
                </a:outerShdw>
              </a:effectLst>
              <a:latin typeface="Calibri"/>
              <a:cs typeface="Calibri"/>
            </a:endParaRPr>
          </a:p>
        </p:txBody>
      </p:sp>
      <p:sp>
        <p:nvSpPr>
          <p:cNvPr id="3" name="object 3"/>
          <p:cNvSpPr txBox="1"/>
          <p:nvPr/>
        </p:nvSpPr>
        <p:spPr>
          <a:xfrm>
            <a:off x="3581193" y="3505200"/>
            <a:ext cx="5325999" cy="1374735"/>
          </a:xfrm>
          <a:prstGeom prst="rect">
            <a:avLst/>
          </a:prstGeom>
        </p:spPr>
        <p:txBody>
          <a:bodyPr vert="horz" wrap="square" lIns="0" tIns="12700" rIns="0" bIns="0" rtlCol="0">
            <a:spAutoFit/>
          </a:bodyPr>
          <a:lstStyle/>
          <a:p>
            <a:pPr marL="12700" marR="5080" algn="just">
              <a:lnSpc>
                <a:spcPct val="100000"/>
              </a:lnSpc>
              <a:spcBef>
                <a:spcPts val="100"/>
              </a:spcBef>
            </a:pPr>
            <a:r>
              <a:rPr lang="en-IN" sz="2800" b="1" dirty="0" smtClean="0">
                <a:solidFill>
                  <a:srgbClr val="0070C0"/>
                </a:solidFill>
                <a:effectLst>
                  <a:outerShdw blurRad="38100" dist="38100" dir="2700000" algn="tl">
                    <a:srgbClr val="000000">
                      <a:alpha val="43137"/>
                    </a:srgbClr>
                  </a:outerShdw>
                </a:effectLst>
              </a:rPr>
              <a:t>Microprocessor Control Logic – 2</a:t>
            </a:r>
            <a:endParaRPr lang="en-US" sz="2800" b="1" spc="-5" dirty="0" smtClean="0">
              <a:solidFill>
                <a:srgbClr val="0070C0"/>
              </a:solidFill>
              <a:effectLst>
                <a:outerShdw blurRad="38100" dist="38100" dir="2700000" algn="tl">
                  <a:srgbClr val="000000">
                    <a:alpha val="43137"/>
                  </a:srgbClr>
                </a:outerShdw>
              </a:effectLst>
              <a:cs typeface="Calibri"/>
            </a:endParaRPr>
          </a:p>
          <a:p>
            <a:pPr marL="12700" marR="5080" algn="just">
              <a:lnSpc>
                <a:spcPct val="100000"/>
              </a:lnSpc>
              <a:spcBef>
                <a:spcPts val="100"/>
              </a:spcBef>
            </a:pPr>
            <a:endParaRPr lang="en-US" sz="1800" spc="-5" dirty="0" smtClean="0">
              <a:latin typeface="Calibri"/>
              <a:cs typeface="Calibri"/>
            </a:endParaRPr>
          </a:p>
          <a:p>
            <a:pPr marL="12700" marR="5080" algn="just">
              <a:lnSpc>
                <a:spcPct val="100000"/>
              </a:lnSpc>
              <a:spcBef>
                <a:spcPts val="100"/>
              </a:spcBef>
            </a:pPr>
            <a:r>
              <a:rPr lang="en-US" sz="2000" b="1" spc="-5" dirty="0" smtClean="0">
                <a:latin typeface="Calibri"/>
                <a:cs typeface="Calibri"/>
              </a:rPr>
              <a:t>TEAM DDCO</a:t>
            </a:r>
            <a:endParaRPr lang="en-US" sz="2000" b="1" spc="-5" dirty="0">
              <a:latin typeface="Calibri"/>
              <a:cs typeface="Calibri"/>
            </a:endParaRPr>
          </a:p>
          <a:p>
            <a:pPr marL="12700" marR="5080" algn="just">
              <a:lnSpc>
                <a:spcPct val="100000"/>
              </a:lnSpc>
              <a:spcBef>
                <a:spcPts val="100"/>
              </a:spcBef>
            </a:pPr>
            <a:r>
              <a:rPr sz="2000" b="1" spc="-5" dirty="0" smtClean="0">
                <a:latin typeface="Calibri"/>
                <a:cs typeface="Calibri"/>
              </a:rPr>
              <a:t>Department </a:t>
            </a:r>
            <a:r>
              <a:rPr sz="2000" b="1" spc="-5" dirty="0">
                <a:latin typeface="Calibri"/>
                <a:cs typeface="Calibri"/>
              </a:rPr>
              <a:t>of Computer Science </a:t>
            </a:r>
            <a:r>
              <a:rPr sz="2000" b="1" spc="-395" dirty="0">
                <a:latin typeface="Calibri"/>
                <a:cs typeface="Calibri"/>
              </a:rPr>
              <a:t> </a:t>
            </a:r>
            <a:r>
              <a:rPr sz="2000" b="1" dirty="0">
                <a:latin typeface="Calibri"/>
                <a:cs typeface="Calibri"/>
              </a:rPr>
              <a:t>&amp;</a:t>
            </a:r>
            <a:r>
              <a:rPr sz="2000" b="1" spc="-10" dirty="0">
                <a:latin typeface="Calibri"/>
                <a:cs typeface="Calibri"/>
              </a:rPr>
              <a:t> </a:t>
            </a:r>
            <a:r>
              <a:rPr sz="2000" b="1" spc="-5" dirty="0">
                <a:latin typeface="Calibri"/>
                <a:cs typeface="Calibri"/>
              </a:rPr>
              <a:t>Engineering</a:t>
            </a:r>
            <a:endParaRPr sz="2000" b="1" dirty="0">
              <a:latin typeface="Calibri"/>
              <a:cs typeface="Calibri"/>
            </a:endParaRPr>
          </a:p>
        </p:txBody>
      </p:sp>
      <p:sp>
        <p:nvSpPr>
          <p:cNvPr id="4" name="object 4"/>
          <p:cNvSpPr/>
          <p:nvPr/>
        </p:nvSpPr>
        <p:spPr>
          <a:xfrm>
            <a:off x="234696" y="4974335"/>
            <a:ext cx="800100" cy="809625"/>
          </a:xfrm>
          <a:custGeom>
            <a:avLst/>
            <a:gdLst/>
            <a:ahLst/>
            <a:cxnLst/>
            <a:rect l="l" t="t" r="r" b="b"/>
            <a:pathLst>
              <a:path w="800100" h="809625">
                <a:moveTo>
                  <a:pt x="800100" y="774192"/>
                </a:moveTo>
                <a:lnTo>
                  <a:pt x="35052" y="774192"/>
                </a:lnTo>
                <a:lnTo>
                  <a:pt x="35052" y="0"/>
                </a:lnTo>
                <a:lnTo>
                  <a:pt x="0" y="0"/>
                </a:lnTo>
                <a:lnTo>
                  <a:pt x="0" y="774192"/>
                </a:lnTo>
                <a:lnTo>
                  <a:pt x="0" y="800100"/>
                </a:lnTo>
                <a:lnTo>
                  <a:pt x="0" y="809244"/>
                </a:lnTo>
                <a:lnTo>
                  <a:pt x="800100" y="809244"/>
                </a:lnTo>
                <a:lnTo>
                  <a:pt x="800100" y="774192"/>
                </a:lnTo>
                <a:close/>
              </a:path>
            </a:pathLst>
          </a:custGeom>
          <a:solidFill>
            <a:srgbClr val="C55A11"/>
          </a:solidFill>
        </p:spPr>
        <p:txBody>
          <a:bodyPr wrap="square" lIns="0" tIns="0" rIns="0" bIns="0" rtlCol="0"/>
          <a:lstStyle/>
          <a:p>
            <a:endParaRPr/>
          </a:p>
        </p:txBody>
      </p:sp>
      <p:sp>
        <p:nvSpPr>
          <p:cNvPr id="5" name="object 5"/>
          <p:cNvSpPr/>
          <p:nvPr/>
        </p:nvSpPr>
        <p:spPr>
          <a:xfrm>
            <a:off x="3595660" y="3941826"/>
            <a:ext cx="4752000" cy="0"/>
          </a:xfrm>
          <a:custGeom>
            <a:avLst/>
            <a:gdLst/>
            <a:ahLst/>
            <a:cxnLst/>
            <a:rect l="l" t="t" r="r" b="b"/>
            <a:pathLst>
              <a:path w="3436620">
                <a:moveTo>
                  <a:pt x="0" y="0"/>
                </a:moveTo>
                <a:lnTo>
                  <a:pt x="3436112" y="0"/>
                </a:lnTo>
              </a:path>
            </a:pathLst>
          </a:custGeom>
          <a:ln w="38100">
            <a:solidFill>
              <a:srgbClr val="C55A11"/>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309116" y="2061972"/>
            <a:ext cx="1776984" cy="2662428"/>
          </a:xfrm>
          <a:prstGeom prst="rect">
            <a:avLst/>
          </a:prstGeom>
        </p:spPr>
      </p:pic>
      <p:grpSp>
        <p:nvGrpSpPr>
          <p:cNvPr id="7" name="object 7"/>
          <p:cNvGrpSpPr/>
          <p:nvPr/>
        </p:nvGrpSpPr>
        <p:grpSpPr>
          <a:xfrm>
            <a:off x="8077200" y="12191"/>
            <a:ext cx="864235" cy="1853564"/>
            <a:chOff x="8077200" y="12191"/>
            <a:chExt cx="864235" cy="1853564"/>
          </a:xfrm>
        </p:grpSpPr>
        <p:sp>
          <p:nvSpPr>
            <p:cNvPr id="8" name="object 8"/>
            <p:cNvSpPr/>
            <p:nvPr/>
          </p:nvSpPr>
          <p:spPr>
            <a:xfrm>
              <a:off x="8141208" y="1056131"/>
              <a:ext cx="800100" cy="809625"/>
            </a:xfrm>
            <a:custGeom>
              <a:avLst/>
              <a:gdLst/>
              <a:ahLst/>
              <a:cxnLst/>
              <a:rect l="l" t="t" r="r" b="b"/>
              <a:pathLst>
                <a:path w="800100" h="809625">
                  <a:moveTo>
                    <a:pt x="800100" y="0"/>
                  </a:moveTo>
                  <a:lnTo>
                    <a:pt x="0" y="0"/>
                  </a:lnTo>
                  <a:lnTo>
                    <a:pt x="0" y="35052"/>
                  </a:lnTo>
                  <a:lnTo>
                    <a:pt x="766572" y="35052"/>
                  </a:lnTo>
                  <a:lnTo>
                    <a:pt x="766572" y="809244"/>
                  </a:lnTo>
                  <a:lnTo>
                    <a:pt x="800100" y="809244"/>
                  </a:lnTo>
                  <a:lnTo>
                    <a:pt x="800100" y="35052"/>
                  </a:lnTo>
                  <a:lnTo>
                    <a:pt x="800100" y="9144"/>
                  </a:lnTo>
                  <a:lnTo>
                    <a:pt x="800100" y="0"/>
                  </a:lnTo>
                  <a:close/>
                </a:path>
              </a:pathLst>
            </a:custGeom>
            <a:solidFill>
              <a:srgbClr val="C55A11"/>
            </a:solidFill>
          </p:spPr>
          <p:txBody>
            <a:bodyPr wrap="square" lIns="0" tIns="0" rIns="0" bIns="0" rtlCol="0"/>
            <a:lstStyle/>
            <a:p>
              <a:endParaRPr/>
            </a:p>
          </p:txBody>
        </p:sp>
        <p:pic>
          <p:nvPicPr>
            <p:cNvPr id="9" name="object 9"/>
            <p:cNvPicPr/>
            <p:nvPr/>
          </p:nvPicPr>
          <p:blipFill>
            <a:blip r:embed="rId3" cstate="print"/>
            <a:stretch>
              <a:fillRect/>
            </a:stretch>
          </p:blipFill>
          <p:spPr>
            <a:xfrm>
              <a:off x="8077200" y="12191"/>
              <a:ext cx="701040" cy="1050035"/>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371600"/>
            <a:ext cx="8305800" cy="461665"/>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Sketch of control logic – 2.</a:t>
            </a:r>
            <a:endParaRPr lang="en-IN" sz="24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cstate="print"/>
          <a:srcRect/>
          <a:stretch>
            <a:fillRect/>
          </a:stretch>
        </p:blipFill>
        <p:spPr bwMode="auto">
          <a:xfrm>
            <a:off x="1188600" y="1874337"/>
            <a:ext cx="6660000" cy="4831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3877985"/>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The intent of this assignment is to enhance the control logic to </a:t>
            </a:r>
            <a:r>
              <a:rPr lang="en-IN" sz="2400" smtClean="0">
                <a:effectLst>
                  <a:outerShdw blurRad="38100" dist="38100" dir="2700000" algn="tl">
                    <a:srgbClr val="000000">
                      <a:alpha val="43137"/>
                    </a:srgbClr>
                  </a:outerShdw>
                </a:effectLst>
              </a:rPr>
              <a:t>implement load and jump instructions.</a:t>
            </a:r>
            <a:endParaRPr lang="en-IN" sz="2400" dirty="0" smtClean="0">
              <a:effectLst>
                <a:outerShdw blurRad="38100" dist="38100" dir="2700000" algn="tl">
                  <a:srgbClr val="000000">
                    <a:alpha val="43137"/>
                  </a:srgbClr>
                </a:outerShdw>
              </a:effectLst>
            </a:endParaRP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The data–path has been augmented as follows.</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For the load instruction, data out from RAM has been connected to register file input.</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In order to enable above input to register file (instead of usual input from ALU) when a load instruction is being executed, the </a:t>
            </a:r>
            <a:r>
              <a:rPr lang="en-IN" sz="2400" b="1" i="1" dirty="0" err="1" smtClean="0">
                <a:solidFill>
                  <a:srgbClr val="FF0000"/>
                </a:solidFill>
                <a:effectLst>
                  <a:outerShdw blurRad="38100" dist="38100" dir="2700000" algn="tl">
                    <a:srgbClr val="000000">
                      <a:alpha val="43137"/>
                    </a:srgbClr>
                  </a:outerShdw>
                </a:effectLst>
              </a:rPr>
              <a:t>sel</a:t>
            </a:r>
            <a:r>
              <a:rPr lang="en-IN" sz="2400" dirty="0" smtClean="0">
                <a:effectLst>
                  <a:outerShdw blurRad="38100" dist="38100" dir="2700000" algn="tl">
                    <a:srgbClr val="000000">
                      <a:alpha val="43137"/>
                    </a:srgbClr>
                  </a:outerShdw>
                </a:effectLst>
              </a:rPr>
              <a:t> input of the register file is used, which is supplied by the control logic.</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3801041"/>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For the jump instruction, bits in the instruction (IR) that represent the jump offset are connected to the offset input of the PC module, whose </a:t>
            </a:r>
            <a:r>
              <a:rPr lang="en-IN" sz="2400" b="1" i="1" dirty="0" smtClean="0">
                <a:solidFill>
                  <a:srgbClr val="FF0000"/>
                </a:solidFill>
                <a:effectLst>
                  <a:outerShdw blurRad="38100" dist="38100" dir="2700000" algn="tl">
                    <a:srgbClr val="000000">
                      <a:alpha val="43137"/>
                    </a:srgbClr>
                  </a:outerShdw>
                </a:effectLst>
              </a:rPr>
              <a:t>sub</a:t>
            </a:r>
            <a:r>
              <a:rPr lang="en-IN" sz="2400" dirty="0" smtClean="0">
                <a:effectLst>
                  <a:outerShdw blurRad="38100" dist="38100" dir="2700000" algn="tl">
                    <a:srgbClr val="000000">
                      <a:alpha val="43137"/>
                    </a:srgbClr>
                  </a:outerShdw>
                </a:effectLst>
              </a:rPr>
              <a:t> input is derived from the jump output supplied by the control logic.</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Only the sub input is used (and not the add input) since the jump is backwards only (offset is subtracted from PC).</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Also, the jump occurs only if the </a:t>
            </a:r>
            <a:r>
              <a:rPr lang="en-IN" sz="2400" b="1" i="1" dirty="0" err="1" smtClean="0">
                <a:solidFill>
                  <a:srgbClr val="C00000"/>
                </a:solidFill>
                <a:effectLst>
                  <a:outerShdw blurRad="38100" dist="38100" dir="2700000" algn="tl">
                    <a:srgbClr val="000000">
                      <a:alpha val="43137"/>
                    </a:srgbClr>
                  </a:outerShdw>
                </a:effectLst>
              </a:rPr>
              <a:t>cout</a:t>
            </a:r>
            <a:r>
              <a:rPr lang="en-IN" sz="2400" dirty="0" smtClean="0">
                <a:effectLst>
                  <a:outerShdw blurRad="38100" dist="38100" dir="2700000" algn="tl">
                    <a:srgbClr val="000000">
                      <a:alpha val="43137"/>
                    </a:srgbClr>
                  </a:outerShdw>
                </a:effectLst>
              </a:rPr>
              <a:t> output of the ALU is high, ensured by AND of </a:t>
            </a:r>
            <a:r>
              <a:rPr lang="en-IN" sz="2400" dirty="0" err="1" smtClean="0">
                <a:effectLst>
                  <a:outerShdw blurRad="38100" dist="38100" dir="2700000" algn="tl">
                    <a:srgbClr val="000000">
                      <a:alpha val="43137"/>
                    </a:srgbClr>
                  </a:outerShdw>
                </a:effectLst>
              </a:rPr>
              <a:t>cout</a:t>
            </a:r>
            <a:r>
              <a:rPr lang="en-IN" sz="2400" dirty="0" smtClean="0">
                <a:effectLst>
                  <a:outerShdw blurRad="38100" dist="38100" dir="2700000" algn="tl">
                    <a:srgbClr val="000000">
                      <a:alpha val="43137"/>
                    </a:srgbClr>
                  </a:outerShdw>
                </a:effectLst>
              </a:rPr>
              <a:t> with jump in </a:t>
            </a:r>
            <a:r>
              <a:rPr lang="en-IN" sz="2400" dirty="0" err="1" smtClean="0">
                <a:effectLst>
                  <a:outerShdw blurRad="38100" dist="38100" dir="2700000" algn="tl">
                    <a:srgbClr val="000000">
                      <a:alpha val="43137"/>
                    </a:srgbClr>
                  </a:outerShdw>
                </a:effectLst>
              </a:rPr>
              <a:t>mproc</a:t>
            </a:r>
            <a:r>
              <a:rPr lang="en-IN" sz="2400" dirty="0" smtClean="0">
                <a:effectLst>
                  <a:outerShdw blurRad="38100" dist="38100" dir="2700000" algn="tl">
                    <a:srgbClr val="000000">
                      <a:alpha val="43137"/>
                    </a:srgbClr>
                  </a:outerShdw>
                </a:effectLst>
              </a:rPr>
              <a:t> module to generate sub.</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461665"/>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The format of the instructions is shown in figure.</a:t>
            </a:r>
            <a:endParaRPr lang="en-IN" sz="24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914400" y="2320430"/>
            <a:ext cx="7200000" cy="4156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3062377"/>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The load instruction occupies two 16–bit words, the first of which specifies the address of the register (</a:t>
            </a:r>
            <a:r>
              <a:rPr lang="en-IN" sz="2400" dirty="0" err="1" smtClean="0">
                <a:effectLst>
                  <a:outerShdw blurRad="38100" dist="38100" dir="2700000" algn="tl">
                    <a:srgbClr val="000000">
                      <a:alpha val="43137"/>
                    </a:srgbClr>
                  </a:outerShdw>
                </a:effectLst>
              </a:rPr>
              <a:t>wr_addr</a:t>
            </a:r>
            <a:r>
              <a:rPr lang="en-IN" sz="2400" dirty="0" smtClean="0">
                <a:effectLst>
                  <a:outerShdw blurRad="38100" dist="38100" dir="2700000" algn="tl">
                    <a:srgbClr val="000000">
                      <a:alpha val="43137"/>
                    </a:srgbClr>
                  </a:outerShdw>
                </a:effectLst>
              </a:rPr>
              <a:t>) into which the data is to be loaded, while the second contains the 16–bit data to be loaded.</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The jump instruction specifies an 8–bit offset.</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If </a:t>
            </a:r>
            <a:r>
              <a:rPr lang="en-IN" sz="2400" dirty="0" err="1" smtClean="0">
                <a:effectLst>
                  <a:outerShdw blurRad="38100" dist="38100" dir="2700000" algn="tl">
                    <a:srgbClr val="000000">
                      <a:alpha val="43137"/>
                    </a:srgbClr>
                  </a:outerShdw>
                </a:effectLst>
              </a:rPr>
              <a:t>cout</a:t>
            </a:r>
            <a:r>
              <a:rPr lang="en-IN" sz="2400" dirty="0" smtClean="0">
                <a:effectLst>
                  <a:outerShdw blurRad="38100" dist="38100" dir="2700000" algn="tl">
                    <a:srgbClr val="000000">
                      <a:alpha val="43137"/>
                    </a:srgbClr>
                  </a:outerShdw>
                </a:effectLst>
              </a:rPr>
              <a:t> is 1, then the offset is subtracted from the PC, else the next instruction is executed.</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2092881"/>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Note that while ALU and jump instructions execute in two clock cycles, the load instruction (which loads a 16–bit word from memory) would require three clock cycles to execute.</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As a result, the FSM in the control logic would have three states.</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2539157"/>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Only contents of </a:t>
            </a:r>
            <a:r>
              <a:rPr lang="en-IN" sz="2400" dirty="0" err="1" smtClean="0">
                <a:effectLst>
                  <a:outerShdw blurRad="38100" dist="38100" dir="2700000" algn="tl">
                    <a:srgbClr val="000000">
                      <a:alpha val="43137"/>
                    </a:srgbClr>
                  </a:outerShdw>
                </a:effectLst>
              </a:rPr>
              <a:t>control_logic</a:t>
            </a:r>
            <a:r>
              <a:rPr lang="en-IN" sz="2400" dirty="0" smtClean="0">
                <a:effectLst>
                  <a:outerShdw blurRad="38100" dist="38100" dir="2700000" algn="tl">
                    <a:srgbClr val="000000">
                      <a:alpha val="43137"/>
                    </a:srgbClr>
                  </a:outerShdw>
                </a:effectLst>
              </a:rPr>
              <a:t> module need to be modified in this assignment.</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As mentioned above, the control logic now needs to supply two more outputs (compared to assignment 5 control logic) </a:t>
            </a:r>
            <a:r>
              <a:rPr lang="en-IN" sz="2400" b="1" i="1" dirty="0" err="1" smtClean="0">
                <a:effectLst>
                  <a:outerShdw blurRad="38100" dist="38100" dir="2700000" algn="tl">
                    <a:srgbClr val="000000">
                      <a:alpha val="43137"/>
                    </a:srgbClr>
                  </a:outerShdw>
                </a:effectLst>
              </a:rPr>
              <a:t>sel</a:t>
            </a:r>
            <a:r>
              <a:rPr lang="en-IN" sz="2400" dirty="0" smtClean="0">
                <a:effectLst>
                  <a:outerShdw blurRad="38100" dist="38100" dir="2700000" algn="tl">
                    <a:srgbClr val="000000">
                      <a:alpha val="43137"/>
                    </a:srgbClr>
                  </a:outerShdw>
                </a:effectLst>
              </a:rPr>
              <a:t> and </a:t>
            </a:r>
            <a:r>
              <a:rPr lang="en-IN" sz="2400" b="1" i="1" dirty="0" smtClean="0">
                <a:effectLst>
                  <a:outerShdw blurRad="38100" dist="38100" dir="2700000" algn="tl">
                    <a:srgbClr val="000000">
                      <a:alpha val="43137"/>
                    </a:srgbClr>
                  </a:outerShdw>
                </a:effectLst>
              </a:rPr>
              <a:t>jump</a:t>
            </a:r>
            <a:r>
              <a:rPr lang="en-IN" sz="2400" dirty="0" smtClean="0">
                <a:effectLst>
                  <a:outerShdw blurRad="38100" dist="38100" dir="2700000" algn="tl">
                    <a:srgbClr val="000000">
                      <a:alpha val="43137"/>
                    </a:srgbClr>
                  </a:outerShdw>
                </a:effectLst>
              </a:rPr>
              <a:t>, which are to be asserted (for one or more clock cycles) during the load and jump instructions respectively.</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2539157"/>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Also note that the logic used to generate </a:t>
            </a:r>
            <a:r>
              <a:rPr lang="en-IN" sz="2400" dirty="0" err="1" smtClean="0">
                <a:effectLst>
                  <a:outerShdw blurRad="38100" dist="38100" dir="2700000" algn="tl">
                    <a:srgbClr val="000000">
                      <a:alpha val="43137"/>
                    </a:srgbClr>
                  </a:outerShdw>
                </a:effectLst>
              </a:rPr>
              <a:t>pc_inc</a:t>
            </a:r>
            <a:r>
              <a:rPr lang="en-IN" sz="2400" dirty="0" smtClean="0">
                <a:effectLst>
                  <a:outerShdw blurRad="38100" dist="38100" dir="2700000" algn="tl">
                    <a:srgbClr val="000000">
                      <a:alpha val="43137"/>
                    </a:srgbClr>
                  </a:outerShdw>
                </a:effectLst>
              </a:rPr>
              <a:t> inside the control logic needs to change.</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Previously, </a:t>
            </a:r>
            <a:r>
              <a:rPr lang="en-IN" sz="2400" dirty="0" err="1" smtClean="0">
                <a:effectLst>
                  <a:outerShdw blurRad="38100" dist="38100" dir="2700000" algn="tl">
                    <a:srgbClr val="000000">
                      <a:alpha val="43137"/>
                    </a:srgbClr>
                  </a:outerShdw>
                </a:effectLst>
              </a:rPr>
              <a:t>pc_inc</a:t>
            </a:r>
            <a:r>
              <a:rPr lang="en-IN" sz="2400" dirty="0" smtClean="0">
                <a:effectLst>
                  <a:outerShdw blurRad="38100" dist="38100" dir="2700000" algn="tl">
                    <a:srgbClr val="000000">
                      <a:alpha val="43137"/>
                    </a:srgbClr>
                  </a:outerShdw>
                </a:effectLst>
              </a:rPr>
              <a:t> was asserted for only one of the three clock cycles required to execute an instruction, but for the load instruction </a:t>
            </a:r>
            <a:r>
              <a:rPr lang="en-IN" sz="2400" dirty="0" err="1" smtClean="0">
                <a:effectLst>
                  <a:outerShdw blurRad="38100" dist="38100" dir="2700000" algn="tl">
                    <a:srgbClr val="000000">
                      <a:alpha val="43137"/>
                    </a:srgbClr>
                  </a:outerShdw>
                </a:effectLst>
              </a:rPr>
              <a:t>pc_inc</a:t>
            </a:r>
            <a:r>
              <a:rPr lang="en-IN" sz="2400" dirty="0" smtClean="0">
                <a:effectLst>
                  <a:outerShdw blurRad="38100" dist="38100" dir="2700000" algn="tl">
                    <a:srgbClr val="000000">
                      <a:alpha val="43137"/>
                    </a:srgbClr>
                  </a:outerShdw>
                </a:effectLst>
              </a:rPr>
              <a:t> needs to be asserted twice in three clock cycles.</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068" y="1191064"/>
            <a:ext cx="3492000" cy="0"/>
          </a:xfrm>
          <a:custGeom>
            <a:avLst/>
            <a:gdLst/>
            <a:ahLst/>
            <a:cxnLst/>
            <a:rect l="l" t="t" r="r" b="b"/>
            <a:pathLst>
              <a:path w="6225540">
                <a:moveTo>
                  <a:pt x="0" y="0"/>
                </a:moveTo>
                <a:lnTo>
                  <a:pt x="6225032" y="0"/>
                </a:lnTo>
              </a:path>
            </a:pathLst>
          </a:custGeom>
          <a:ln w="38100">
            <a:solidFill>
              <a:srgbClr val="94373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77200" y="12191"/>
            <a:ext cx="701040" cy="1050035"/>
          </a:xfrm>
          <a:prstGeom prst="rect">
            <a:avLst/>
          </a:prstGeom>
        </p:spPr>
      </p:pic>
      <p:sp>
        <p:nvSpPr>
          <p:cNvPr id="5" name="TextBox 4"/>
          <p:cNvSpPr txBox="1"/>
          <p:nvPr/>
        </p:nvSpPr>
        <p:spPr>
          <a:xfrm>
            <a:off x="304799" y="152400"/>
            <a:ext cx="4393809" cy="461665"/>
          </a:xfrm>
          <a:prstGeom prst="rect">
            <a:avLst/>
          </a:prstGeom>
          <a:noFill/>
        </p:spPr>
        <p:txBody>
          <a:bodyPr wrap="square" rtlCol="0">
            <a:spAutoFit/>
          </a:bodyPr>
          <a:lstStyle/>
          <a:p>
            <a:pPr algn="just">
              <a:lnSpc>
                <a:spcPct val="100000"/>
              </a:lnSpc>
            </a:pPr>
            <a:r>
              <a:rPr lang="en-IN" sz="2400" b="1" dirty="0" smtClean="0">
                <a:solidFill>
                  <a:srgbClr val="0070C0"/>
                </a:solidFill>
                <a:effectLst>
                  <a:outerShdw blurRad="38100" dist="38100" dir="2700000" algn="tl">
                    <a:srgbClr val="000000">
                      <a:alpha val="43137"/>
                    </a:srgbClr>
                  </a:outerShdw>
                </a:effectLst>
              </a:rPr>
              <a:t>Microprocessor Control Logic – 2</a:t>
            </a:r>
            <a:endParaRPr lang="en-IN" sz="2400" dirty="0">
              <a:effectLst>
                <a:outerShdw blurRad="38100" dist="38100" dir="2700000" algn="tl">
                  <a:srgbClr val="000000">
                    <a:alpha val="43137"/>
                  </a:srgbClr>
                </a:outerShdw>
              </a:effectLst>
              <a:cs typeface="Calibri"/>
            </a:endParaRPr>
          </a:p>
        </p:txBody>
      </p:sp>
      <p:sp>
        <p:nvSpPr>
          <p:cNvPr id="6" name="TextBox 5"/>
          <p:cNvSpPr txBox="1"/>
          <p:nvPr/>
        </p:nvSpPr>
        <p:spPr>
          <a:xfrm>
            <a:off x="304801" y="703611"/>
            <a:ext cx="3648221" cy="461665"/>
          </a:xfrm>
          <a:prstGeom prst="rect">
            <a:avLst/>
          </a:prstGeom>
          <a:noFill/>
        </p:spPr>
        <p:txBody>
          <a:bodyPr wrap="square" rtlCol="0">
            <a:spAutoFit/>
          </a:bodyPr>
          <a:lstStyle/>
          <a:p>
            <a:pPr algn="just"/>
            <a:r>
              <a:rPr lang="en-IN" sz="2400" b="1" dirty="0" smtClean="0">
                <a:solidFill>
                  <a:srgbClr val="C55A11"/>
                </a:solidFill>
                <a:cs typeface="Calibri"/>
              </a:rPr>
              <a:t>Load and Jump Instructions</a:t>
            </a:r>
            <a:endParaRPr lang="en-IN" sz="2400" dirty="0" smtClean="0">
              <a:cs typeface="Calibri"/>
            </a:endParaRPr>
          </a:p>
        </p:txBody>
      </p:sp>
      <p:sp>
        <p:nvSpPr>
          <p:cNvPr id="7" name="TextBox 6"/>
          <p:cNvSpPr txBox="1"/>
          <p:nvPr/>
        </p:nvSpPr>
        <p:spPr>
          <a:xfrm>
            <a:off x="381000" y="1752600"/>
            <a:ext cx="8305800" cy="2539157"/>
          </a:xfrm>
          <a:prstGeom prst="rect">
            <a:avLst/>
          </a:prstGeom>
          <a:noFill/>
        </p:spPr>
        <p:txBody>
          <a:bodyPr wrap="square" rtlCol="0">
            <a:spAutoFit/>
          </a:bodyPr>
          <a:lstStyle/>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Note that even while executing a jump instruction, PC increment should be allowed to happen followed by offset subtract from PC (if </a:t>
            </a:r>
            <a:r>
              <a:rPr lang="en-IN" sz="2400" dirty="0" err="1" smtClean="0">
                <a:effectLst>
                  <a:outerShdw blurRad="38100" dist="38100" dir="2700000" algn="tl">
                    <a:srgbClr val="000000">
                      <a:alpha val="43137"/>
                    </a:srgbClr>
                  </a:outerShdw>
                </a:effectLst>
              </a:rPr>
              <a:t>cout</a:t>
            </a:r>
            <a:r>
              <a:rPr lang="en-IN" sz="2400" dirty="0" smtClean="0">
                <a:effectLst>
                  <a:outerShdw blurRad="38100" dist="38100" dir="2700000" algn="tl">
                    <a:srgbClr val="000000">
                      <a:alpha val="43137"/>
                    </a:srgbClr>
                  </a:outerShdw>
                </a:effectLst>
              </a:rPr>
              <a:t> is 1).</a:t>
            </a:r>
          </a:p>
          <a:p>
            <a:pPr marL="360000" indent="-360000" algn="just">
              <a:spcBef>
                <a:spcPts val="600"/>
              </a:spcBef>
              <a:spcAft>
                <a:spcPts val="600"/>
              </a:spcAft>
              <a:buClr>
                <a:schemeClr val="accent6">
                  <a:lumMod val="75000"/>
                </a:schemeClr>
              </a:buClr>
              <a:buFont typeface="Wingdings" pitchFamily="2" charset="2"/>
              <a:buChar char="v"/>
            </a:pPr>
            <a:r>
              <a:rPr lang="en-IN" sz="2400" dirty="0" smtClean="0">
                <a:effectLst>
                  <a:outerShdw blurRad="38100" dist="38100" dir="2700000" algn="tl">
                    <a:srgbClr val="000000">
                      <a:alpha val="43137"/>
                    </a:srgbClr>
                  </a:outerShdw>
                </a:effectLst>
              </a:rPr>
              <a:t>Also, the inc and sub inputs to PC cannot be high at the same time, so the jump output of control logic (used to generate sub input to PC) must be accordingly generated.</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597</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Deepti C</dc:creator>
  <cp:lastModifiedBy>HBM</cp:lastModifiedBy>
  <cp:revision>63</cp:revision>
  <dcterms:created xsi:type="dcterms:W3CDTF">2006-08-16T00:00:00Z</dcterms:created>
  <dcterms:modified xsi:type="dcterms:W3CDTF">2023-10-25T00:56:04Z</dcterms:modified>
</cp:coreProperties>
</file>