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6" r:id="rId4"/>
    <p:sldId id="367" r:id="rId5"/>
    <p:sldId id="368" r:id="rId6"/>
    <p:sldId id="369" r:id="rId7"/>
    <p:sldId id="370" r:id="rId8"/>
    <p:sldId id="34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87" d="100"/>
          <a:sy n="87" d="100"/>
        </p:scale>
        <p:origin x="-480"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Data Structures and its Applications</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a:t>Dinesh</a:t>
            </a:r>
            <a:r>
              <a:rPr lang="en-IN" sz="2400" b="1" dirty="0"/>
              <a:t> Singh</a:t>
            </a: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 &amp;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a:t>Data structures and its applications</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2" y="2888778"/>
            <a:ext cx="8205483" cy="646331"/>
          </a:xfrm>
          <a:prstGeom prst="rect">
            <a:avLst/>
          </a:prstGeom>
        </p:spPr>
        <p:txBody>
          <a:bodyPr wrap="square">
            <a:spAutoFit/>
          </a:bodyPr>
          <a:lstStyle/>
          <a:p>
            <a:r>
              <a:rPr lang="en-IN" sz="3600" b="1" dirty="0">
                <a:solidFill>
                  <a:schemeClr val="accent1">
                    <a:lumMod val="75000"/>
                  </a:schemeClr>
                </a:solidFill>
              </a:rPr>
              <a:t> CPU scheduling using Queue</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a:t>Dinesh</a:t>
            </a:r>
            <a:r>
              <a:rPr lang="en-IN" sz="2400" b="1" dirty="0"/>
              <a:t> Singh</a:t>
            </a:r>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&amp;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a:solidFill>
                  <a:srgbClr val="FF0000"/>
                </a:solidFill>
              </a:rPr>
              <a:t> CPU scheduling using queue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Data Structures and its Applications</a:t>
            </a: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201424"/>
          </a:xfrm>
          <a:prstGeom prst="rect">
            <a:avLst/>
          </a:prstGeom>
          <a:noFill/>
        </p:spPr>
        <p:txBody>
          <a:bodyPr wrap="square" rtlCol="0">
            <a:spAutoFit/>
          </a:bodyPr>
          <a:lstStyle/>
          <a:p>
            <a:pPr algn="just" fontAlgn="base"/>
            <a:r>
              <a:rPr lang="en-IN" sz="2400" b="1" u="sng" dirty="0">
                <a:solidFill>
                  <a:schemeClr val="accent1">
                    <a:lumMod val="75000"/>
                  </a:schemeClr>
                </a:solidFill>
              </a:rPr>
              <a:t>Different Scheduling Algorithms:</a:t>
            </a:r>
          </a:p>
          <a:p>
            <a:pPr algn="just" fontAlgn="base"/>
            <a:r>
              <a:rPr lang="en-US" sz="2400" b="1" u="sng" dirty="0">
                <a:solidFill>
                  <a:schemeClr val="accent1">
                    <a:lumMod val="75000"/>
                  </a:schemeClr>
                </a:solidFill>
              </a:rPr>
              <a:t>First Come First Serve CPU Scheduling:</a:t>
            </a:r>
          </a:p>
          <a:p>
            <a:pPr algn="just" fontAlgn="base"/>
            <a:endParaRPr lang="en-US" sz="2400" b="1" dirty="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Simplest scheduling algorithm that schedules according to arrival times of processes. </a:t>
            </a:r>
          </a:p>
          <a:p>
            <a:pPr marL="342900" indent="-342900" algn="just" fontAlgn="base">
              <a:buFont typeface="Arial" panose="020B0604020202020204" pitchFamily="34" charset="0"/>
              <a:buChar char="•"/>
            </a:pPr>
            <a:endParaRPr lang="en-US" sz="2000" b="1" dirty="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First come first serve scheduling algorithm states that the process that requests the CPU first is allocated the CPU.</a:t>
            </a:r>
          </a:p>
          <a:p>
            <a:pPr marL="342900" indent="-342900" algn="just" fontAlgn="base">
              <a:buFont typeface="Arial" panose="020B0604020202020204" pitchFamily="34" charset="0"/>
              <a:buChar char="•"/>
            </a:pPr>
            <a:endParaRPr lang="en-US" sz="2000" b="1" dirty="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It is implemented by using the simple queue. When a process enters the ready queue, its PCB is linked onto the rear of the queue.</a:t>
            </a:r>
          </a:p>
          <a:p>
            <a:pPr marL="342900" indent="-342900" algn="just" fontAlgn="base">
              <a:buFont typeface="Arial" panose="020B0604020202020204" pitchFamily="34" charset="0"/>
              <a:buChar char="•"/>
            </a:pPr>
            <a:endParaRPr lang="en-US" sz="2000" b="1" dirty="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 When the CPU is free, it is allocated to the process at the front  of the queue.</a:t>
            </a:r>
          </a:p>
          <a:p>
            <a:pPr algn="just" fontAlgn="base"/>
            <a:endParaRPr lang="en-US" sz="2000" b="1" dirty="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The running process is then removed from the queue. </a:t>
            </a:r>
          </a:p>
        </p:txBody>
      </p:sp>
    </p:spTree>
    <p:extLst>
      <p:ext uri="{BB962C8B-B14F-4D97-AF65-F5344CB8AC3E}">
        <p14:creationId xmlns:p14="http://schemas.microsoft.com/office/powerpoint/2010/main" xmlns="" val="64093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a:solidFill>
                  <a:srgbClr val="FF0000"/>
                </a:solidFill>
              </a:rPr>
              <a:t> CPU scheduling using queue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Data Structures and its Applications</a:t>
            </a: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016758"/>
          </a:xfrm>
          <a:prstGeom prst="rect">
            <a:avLst/>
          </a:prstGeom>
          <a:noFill/>
        </p:spPr>
        <p:txBody>
          <a:bodyPr wrap="square" rtlCol="0">
            <a:spAutoFit/>
          </a:bodyPr>
          <a:lstStyle/>
          <a:p>
            <a:pPr fontAlgn="base"/>
            <a:r>
              <a:rPr lang="en-US" sz="2000" b="1" u="sng" dirty="0">
                <a:solidFill>
                  <a:schemeClr val="accent1">
                    <a:lumMod val="75000"/>
                  </a:schemeClr>
                </a:solidFill>
              </a:rPr>
              <a:t>Shortest Job First(Preemptive):</a:t>
            </a:r>
          </a:p>
          <a:p>
            <a:pPr fontAlgn="base"/>
            <a:endParaRPr lang="en-US" sz="2000" b="1" u="sng" dirty="0"/>
          </a:p>
          <a:p>
            <a:pPr marL="342900" indent="-342900" fontAlgn="base">
              <a:buFont typeface="Arial" panose="020B0604020202020204" pitchFamily="34" charset="0"/>
              <a:buChar char="•"/>
            </a:pPr>
            <a:r>
              <a:rPr lang="en-US" sz="2000" b="1" dirty="0">
                <a:solidFill>
                  <a:schemeClr val="accent1">
                    <a:lumMod val="75000"/>
                  </a:schemeClr>
                </a:solidFill>
              </a:rPr>
              <a:t>In Preemptive Shortest Job First Scheduling, jobs are put into the ready queue as they arrive</a:t>
            </a: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As a process with short burst time arrives, the existing process is preempted or removed from execution, and the shorter job is executed first</a:t>
            </a:r>
          </a:p>
          <a:p>
            <a:pPr fontAlgn="base"/>
            <a:endParaRPr lang="en-US" sz="2000" b="1" dirty="0">
              <a:solidFill>
                <a:schemeClr val="accent1">
                  <a:lumMod val="75000"/>
                </a:schemeClr>
              </a:solidFill>
            </a:endParaRPr>
          </a:p>
          <a:p>
            <a:pPr fontAlgn="base"/>
            <a:r>
              <a:rPr lang="en-US" sz="2000" b="1" u="sng" dirty="0">
                <a:solidFill>
                  <a:schemeClr val="accent1">
                    <a:lumMod val="75000"/>
                  </a:schemeClr>
                </a:solidFill>
              </a:rPr>
              <a:t>Shortest Job First(Non-Preemptive):</a:t>
            </a:r>
          </a:p>
          <a:p>
            <a:pPr fontAlgn="base"/>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In Non-Preemptive Shortest Job First, a process which has the shortest burst time is scheduled first.</a:t>
            </a:r>
          </a:p>
          <a:p>
            <a:pPr fontAlgn="base"/>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 If two processes have the same bust time then FCFS is used to break the tie</a:t>
            </a:r>
          </a:p>
          <a:p>
            <a:pPr fontAlgn="base"/>
            <a:endParaRPr lang="en-US" sz="2000" b="1" dirty="0">
              <a:solidFill>
                <a:schemeClr val="accent1">
                  <a:lumMod val="75000"/>
                </a:schemeClr>
              </a:solidFill>
            </a:endParaRPr>
          </a:p>
          <a:p>
            <a:pPr fontAlgn="base"/>
            <a:endParaRPr lang="en-US" sz="2000" b="1" dirty="0">
              <a:solidFill>
                <a:schemeClr val="accent1">
                  <a:lumMod val="75000"/>
                </a:schemeClr>
              </a:solidFill>
            </a:endParaRPr>
          </a:p>
        </p:txBody>
      </p:sp>
    </p:spTree>
    <p:extLst>
      <p:ext uri="{BB962C8B-B14F-4D97-AF65-F5344CB8AC3E}">
        <p14:creationId xmlns:p14="http://schemas.microsoft.com/office/powerpoint/2010/main" xmlns="" val="233984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a:solidFill>
                  <a:srgbClr val="FF0000"/>
                </a:solidFill>
              </a:rPr>
              <a:t>CPU scheduling using queue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Data Structures and its Applications</a:t>
            </a: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324535"/>
          </a:xfrm>
          <a:prstGeom prst="rect">
            <a:avLst/>
          </a:prstGeom>
          <a:noFill/>
        </p:spPr>
        <p:txBody>
          <a:bodyPr wrap="square" rtlCol="0">
            <a:spAutoFit/>
          </a:bodyPr>
          <a:lstStyle/>
          <a:p>
            <a:pPr fontAlgn="base"/>
            <a:r>
              <a:rPr lang="en-US" sz="2000" b="1" u="sng" dirty="0">
                <a:solidFill>
                  <a:schemeClr val="accent1">
                    <a:lumMod val="75000"/>
                  </a:schemeClr>
                </a:solidFill>
              </a:rPr>
              <a:t>Longest Job First(Preemptive):</a:t>
            </a:r>
          </a:p>
          <a:p>
            <a:pPr fontAlgn="base"/>
            <a:r>
              <a:rPr lang="en-US" sz="2000" dirty="0"/>
              <a:t/>
            </a:r>
            <a:br>
              <a:rPr lang="en-US" sz="2000" dirty="0"/>
            </a:br>
            <a:r>
              <a:rPr lang="en-US" sz="2000" b="1" dirty="0">
                <a:solidFill>
                  <a:schemeClr val="accent1">
                    <a:lumMod val="75000"/>
                  </a:schemeClr>
                </a:solidFill>
              </a:rPr>
              <a:t>It is similar to an Shortest Job First scheduling(SJF) algorithm. </a:t>
            </a:r>
          </a:p>
          <a:p>
            <a:pPr fontAlgn="base"/>
            <a:endParaRPr lang="en-US" sz="2000" b="1" dirty="0">
              <a:solidFill>
                <a:schemeClr val="accent1">
                  <a:lumMod val="75000"/>
                </a:schemeClr>
              </a:solidFill>
            </a:endParaRPr>
          </a:p>
          <a:p>
            <a:pPr fontAlgn="base"/>
            <a:r>
              <a:rPr lang="en-US" sz="2000" b="1" dirty="0">
                <a:solidFill>
                  <a:schemeClr val="accent1">
                    <a:lumMod val="75000"/>
                  </a:schemeClr>
                </a:solidFill>
              </a:rPr>
              <a:t>In this scheduling algorithm, priority is given to the process having the largest burst time remaining.</a:t>
            </a:r>
          </a:p>
          <a:p>
            <a:pPr fontAlgn="base"/>
            <a:endParaRPr lang="en-US" sz="2000" dirty="0"/>
          </a:p>
          <a:p>
            <a:pPr fontAlgn="base"/>
            <a:endParaRPr lang="en-US" sz="2000" dirty="0"/>
          </a:p>
          <a:p>
            <a:pPr fontAlgn="base"/>
            <a:r>
              <a:rPr lang="en-US" sz="2000" b="1" u="sng" dirty="0">
                <a:solidFill>
                  <a:schemeClr val="accent1">
                    <a:lumMod val="75000"/>
                  </a:schemeClr>
                </a:solidFill>
              </a:rPr>
              <a:t>Longest Job First(Non-Preemptive):</a:t>
            </a:r>
          </a:p>
          <a:p>
            <a:pPr fontAlgn="base"/>
            <a:endParaRPr lang="en-US" sz="2000" b="1" dirty="0"/>
          </a:p>
          <a:p>
            <a:pPr marL="342900" indent="-342900" fontAlgn="base">
              <a:buFont typeface="Arial" panose="020B0604020202020204" pitchFamily="34" charset="0"/>
              <a:buChar char="•"/>
            </a:pPr>
            <a:r>
              <a:rPr lang="en-US" sz="2000" b="1" dirty="0">
                <a:solidFill>
                  <a:schemeClr val="accent1">
                    <a:lumMod val="75000"/>
                  </a:schemeClr>
                </a:solidFill>
              </a:rPr>
              <a:t>It is similar to an SJF scheduling algorithm. But, in this scheduling algorithm, priority is given to the process having the longest burst time. </a:t>
            </a: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This is non-preemptive in nature i.e., when any process starts executing, can’t be interrupted before complete execution.</a:t>
            </a:r>
          </a:p>
          <a:p>
            <a:pPr fontAlgn="base"/>
            <a:endParaRPr lang="en-US" sz="2000" b="1" dirty="0">
              <a:solidFill>
                <a:schemeClr val="accent1">
                  <a:lumMod val="75000"/>
                </a:schemeClr>
              </a:solidFill>
            </a:endParaRPr>
          </a:p>
          <a:p>
            <a:pPr fontAlgn="base"/>
            <a:endParaRPr lang="en-US" sz="2000" b="1" dirty="0">
              <a:solidFill>
                <a:schemeClr val="accent1">
                  <a:lumMod val="75000"/>
                </a:schemeClr>
              </a:solidFill>
            </a:endParaRPr>
          </a:p>
        </p:txBody>
      </p:sp>
    </p:spTree>
    <p:extLst>
      <p:ext uri="{BB962C8B-B14F-4D97-AF65-F5344CB8AC3E}">
        <p14:creationId xmlns:p14="http://schemas.microsoft.com/office/powerpoint/2010/main" xmlns="" val="30893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a:solidFill>
                  <a:srgbClr val="FF0000"/>
                </a:solidFill>
              </a:rPr>
              <a:t> CPU scheduling using queue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Data Structures and its Applications</a:t>
            </a: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678478"/>
          </a:xfrm>
          <a:prstGeom prst="rect">
            <a:avLst/>
          </a:prstGeom>
          <a:noFill/>
        </p:spPr>
        <p:txBody>
          <a:bodyPr wrap="square" rtlCol="0">
            <a:spAutoFit/>
          </a:bodyPr>
          <a:lstStyle/>
          <a:p>
            <a:pPr fontAlgn="base"/>
            <a:r>
              <a:rPr lang="en-US" sz="2000" b="1" u="sng" dirty="0">
                <a:solidFill>
                  <a:schemeClr val="accent1">
                    <a:lumMod val="75000"/>
                  </a:schemeClr>
                </a:solidFill>
              </a:rPr>
              <a:t>Round Robin Scheduling:</a:t>
            </a:r>
          </a:p>
          <a:p>
            <a:pPr fontAlgn="base"/>
            <a:endParaRPr lang="en-US" sz="2000" b="1" u="sng" dirty="0">
              <a:solidFill>
                <a:schemeClr val="accent1">
                  <a:lumMod val="75000"/>
                </a:schemeClr>
              </a:solidFill>
            </a:endParaRPr>
          </a:p>
          <a:p>
            <a:pPr marL="342900" indent="-342900" algn="just" fontAlgn="base">
              <a:buFont typeface="Arial" panose="020B0604020202020204" pitchFamily="34" charset="0"/>
              <a:buChar char="•"/>
            </a:pPr>
            <a:r>
              <a:rPr lang="en-US" sz="1900" b="1" dirty="0">
                <a:solidFill>
                  <a:schemeClr val="accent1">
                    <a:lumMod val="75000"/>
                  </a:schemeClr>
                </a:solidFill>
              </a:rPr>
              <a:t>To implement Round Robin scheduling, The processes are kept in the queue of processes. </a:t>
            </a:r>
          </a:p>
          <a:p>
            <a:pPr marL="342900" indent="-342900" algn="just" fontAlgn="base">
              <a:buFont typeface="Arial" panose="020B0604020202020204" pitchFamily="34" charset="0"/>
              <a:buChar char="•"/>
            </a:pPr>
            <a:endParaRPr lang="en-US" sz="1900" b="1" dirty="0">
              <a:solidFill>
                <a:schemeClr val="accent1">
                  <a:lumMod val="75000"/>
                </a:schemeClr>
              </a:solidFill>
            </a:endParaRPr>
          </a:p>
          <a:p>
            <a:pPr marL="342900" indent="-342900" algn="just" fontAlgn="base">
              <a:buFont typeface="Arial" panose="020B0604020202020204" pitchFamily="34" charset="0"/>
              <a:buChar char="•"/>
            </a:pPr>
            <a:r>
              <a:rPr lang="en-US" sz="1900" b="1" dirty="0">
                <a:solidFill>
                  <a:schemeClr val="accent1">
                    <a:lumMod val="75000"/>
                  </a:schemeClr>
                </a:solidFill>
              </a:rPr>
              <a:t>New processes are added to the rear of the simple queue. The CPU scheduler picks the first process from the ready queue, sets a timer to interrupt after 1-time quantum, and dispatches the process. </a:t>
            </a:r>
          </a:p>
          <a:p>
            <a:pPr marL="342900" indent="-342900" algn="just" fontAlgn="base">
              <a:buFont typeface="Arial" panose="020B0604020202020204" pitchFamily="34" charset="0"/>
              <a:buChar char="•"/>
            </a:pPr>
            <a:endParaRPr lang="en-US" sz="1900" b="1" dirty="0">
              <a:solidFill>
                <a:schemeClr val="accent1">
                  <a:lumMod val="75000"/>
                </a:schemeClr>
              </a:solidFill>
            </a:endParaRPr>
          </a:p>
          <a:p>
            <a:pPr marL="342900" indent="-342900" algn="just" fontAlgn="base">
              <a:buFont typeface="Arial" panose="020B0604020202020204" pitchFamily="34" charset="0"/>
              <a:buChar char="•"/>
            </a:pPr>
            <a:r>
              <a:rPr lang="en-US" sz="1900" b="1" dirty="0">
                <a:solidFill>
                  <a:schemeClr val="accent1">
                    <a:lumMod val="75000"/>
                  </a:schemeClr>
                </a:solidFill>
              </a:rPr>
              <a:t>The process may have a CPU burst of less than 1-time quantum. In this case, the process itself will release the CPU voluntarily. The scheduler will then proceed to the next process in the ready queue. </a:t>
            </a:r>
          </a:p>
          <a:p>
            <a:pPr marL="342900" indent="-342900" algn="just" fontAlgn="base">
              <a:buFont typeface="Arial" panose="020B0604020202020204" pitchFamily="34" charset="0"/>
              <a:buChar char="•"/>
            </a:pPr>
            <a:endParaRPr lang="en-US" sz="1900" b="1" dirty="0">
              <a:solidFill>
                <a:schemeClr val="accent1">
                  <a:lumMod val="75000"/>
                </a:schemeClr>
              </a:solidFill>
            </a:endParaRPr>
          </a:p>
          <a:p>
            <a:pPr marL="342900" indent="-342900" algn="just" fontAlgn="base">
              <a:buFont typeface="Arial" panose="020B0604020202020204" pitchFamily="34" charset="0"/>
              <a:buChar char="•"/>
            </a:pPr>
            <a:r>
              <a:rPr lang="en-US" sz="1900" b="1" dirty="0">
                <a:solidFill>
                  <a:schemeClr val="accent1">
                    <a:lumMod val="75000"/>
                  </a:schemeClr>
                </a:solidFill>
              </a:rPr>
              <a:t>Otherwise, if the CPU burst of the currently running process is longer than 1-time quantum, the timer will go off and will cause an interrupt to the operating system.</a:t>
            </a:r>
          </a:p>
          <a:p>
            <a:pPr marL="342900" indent="-342900" algn="just" fontAlgn="base">
              <a:buFont typeface="Arial" panose="020B0604020202020204" pitchFamily="34" charset="0"/>
              <a:buChar char="•"/>
            </a:pPr>
            <a:endParaRPr lang="en-US" sz="1900" b="1" dirty="0">
              <a:solidFill>
                <a:schemeClr val="accent1">
                  <a:lumMod val="75000"/>
                </a:schemeClr>
              </a:solidFill>
            </a:endParaRPr>
          </a:p>
          <a:p>
            <a:pPr marL="342900" indent="-342900" algn="just" fontAlgn="base">
              <a:buFont typeface="Arial" panose="020B0604020202020204" pitchFamily="34" charset="0"/>
              <a:buChar char="•"/>
            </a:pPr>
            <a:r>
              <a:rPr lang="en-US" sz="1900" b="1" dirty="0">
                <a:solidFill>
                  <a:schemeClr val="accent1">
                    <a:lumMod val="75000"/>
                  </a:schemeClr>
                </a:solidFill>
              </a:rPr>
              <a:t> A context switch will be executed, and the process is put at the rear of the ready queue. The CPU scheduler will then select the next process in the ready queue.</a:t>
            </a:r>
          </a:p>
        </p:txBody>
      </p:sp>
    </p:spTree>
    <p:extLst>
      <p:ext uri="{BB962C8B-B14F-4D97-AF65-F5344CB8AC3E}">
        <p14:creationId xmlns:p14="http://schemas.microsoft.com/office/powerpoint/2010/main" xmlns="" val="1867496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a:solidFill>
                  <a:srgbClr val="FF0000"/>
                </a:solidFill>
              </a:rPr>
              <a:t> CPU scheduling using queue</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Data Structures and its Applications</a:t>
            </a: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309146"/>
          </a:xfrm>
          <a:prstGeom prst="rect">
            <a:avLst/>
          </a:prstGeom>
          <a:noFill/>
        </p:spPr>
        <p:txBody>
          <a:bodyPr wrap="square" rtlCol="0">
            <a:spAutoFit/>
          </a:bodyPr>
          <a:lstStyle/>
          <a:p>
            <a:pPr fontAlgn="base"/>
            <a:r>
              <a:rPr lang="en-US" sz="2000" b="1" u="sng" dirty="0" err="1">
                <a:solidFill>
                  <a:schemeClr val="accent1">
                    <a:lumMod val="75000"/>
                  </a:schemeClr>
                </a:solidFill>
              </a:rPr>
              <a:t>Premptive</a:t>
            </a:r>
            <a:r>
              <a:rPr lang="en-US" sz="2000" b="1" u="sng" dirty="0">
                <a:solidFill>
                  <a:schemeClr val="accent1">
                    <a:lumMod val="75000"/>
                  </a:schemeClr>
                </a:solidFill>
              </a:rPr>
              <a:t> Priority Based Scheduling:</a:t>
            </a:r>
          </a:p>
          <a:p>
            <a:pPr fontAlgn="base"/>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In Preemptive Priority Scheduling, at the time of arrival of a process in the ready queue, its priority is compared with the priority of the other processes present in the ready queue as well as with the one which is being executed by the CPU at that point of time. </a:t>
            </a: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The One with the highest priority among all the available processes will be given the CPU next. </a:t>
            </a:r>
          </a:p>
          <a:p>
            <a:pPr marL="342900" indent="-342900" fontAlgn="base">
              <a:buFont typeface="Arial" panose="020B0604020202020204" pitchFamily="34" charset="0"/>
              <a:buChar char="•"/>
            </a:pPr>
            <a:endParaRPr lang="en-US" sz="2000" b="1" dirty="0">
              <a:solidFill>
                <a:schemeClr val="accent1">
                  <a:lumMod val="75000"/>
                </a:schemeClr>
              </a:solidFill>
            </a:endParaRPr>
          </a:p>
          <a:p>
            <a:pPr fontAlgn="base"/>
            <a:r>
              <a:rPr lang="en-US" sz="2000" b="1" u="sng" dirty="0">
                <a:solidFill>
                  <a:schemeClr val="accent1">
                    <a:lumMod val="75000"/>
                  </a:schemeClr>
                </a:solidFill>
              </a:rPr>
              <a:t>Priority Based(Non-Preemptive) Scheduling</a:t>
            </a:r>
            <a:r>
              <a:rPr lang="en-US" sz="2000" b="1" dirty="0">
                <a:solidFill>
                  <a:schemeClr val="accent1">
                    <a:lumMod val="75000"/>
                  </a:schemeClr>
                </a:solidFill>
              </a:rPr>
              <a:t>:</a:t>
            </a:r>
          </a:p>
          <a:p>
            <a:pPr fontAlgn="base"/>
            <a:endParaRPr lang="en-US" sz="2000" b="1" dirty="0"/>
          </a:p>
          <a:p>
            <a:pPr marL="342900" indent="-342900" fontAlgn="base">
              <a:buFont typeface="Arial" panose="020B0604020202020204" pitchFamily="34" charset="0"/>
              <a:buChar char="•"/>
            </a:pPr>
            <a:r>
              <a:rPr lang="en-US" sz="2000" b="1" dirty="0">
                <a:solidFill>
                  <a:schemeClr val="accent1">
                    <a:lumMod val="75000"/>
                  </a:schemeClr>
                </a:solidFill>
              </a:rPr>
              <a:t>In the Non Preemptive Priority scheduling, The Processes are scheduled according to the priority number assigned to them.</a:t>
            </a: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 Once the process gets scheduled, it will run till the completion</a:t>
            </a:r>
            <a:endParaRPr lang="en-US" sz="1900" b="1" dirty="0">
              <a:solidFill>
                <a:schemeClr val="accent1">
                  <a:lumMod val="75000"/>
                </a:schemeClr>
              </a:solidFill>
            </a:endParaRPr>
          </a:p>
          <a:p>
            <a:pPr fontAlgn="base"/>
            <a:endParaRPr lang="en-US" sz="1900" b="1" dirty="0">
              <a:solidFill>
                <a:schemeClr val="accent1">
                  <a:lumMod val="75000"/>
                </a:schemeClr>
              </a:solidFill>
            </a:endParaRPr>
          </a:p>
        </p:txBody>
      </p:sp>
    </p:spTree>
    <p:extLst>
      <p:ext uri="{BB962C8B-B14F-4D97-AF65-F5344CB8AC3E}">
        <p14:creationId xmlns:p14="http://schemas.microsoft.com/office/powerpoint/2010/main" xmlns="" val="310362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540729" y="4028562"/>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dineshs@pes.edu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a:t>Dinesh</a:t>
            </a:r>
            <a:r>
              <a:rPr lang="en-IN" sz="2400" b="1" dirty="0"/>
              <a:t> Singh</a:t>
            </a:r>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&amp; Engineering</a:t>
            </a:r>
            <a:endParaRPr lang="en-IN" sz="2400" dirty="0"/>
          </a:p>
        </p:txBody>
      </p:sp>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562</Words>
  <Application>Microsoft Office PowerPoint</Application>
  <PresentationFormat>Custom</PresentationFormat>
  <Paragraphs>77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Kusuma K V</cp:lastModifiedBy>
  <cp:revision>275</cp:revision>
  <dcterms:created xsi:type="dcterms:W3CDTF">2020-06-03T14:19:11Z</dcterms:created>
  <dcterms:modified xsi:type="dcterms:W3CDTF">2024-09-17T05:28:44Z</dcterms:modified>
</cp:coreProperties>
</file>