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560" r:id="rId4"/>
    <p:sldId id="540" r:id="rId5"/>
    <p:sldId id="542" r:id="rId6"/>
    <p:sldId id="543" r:id="rId7"/>
    <p:sldId id="544" r:id="rId8"/>
    <p:sldId id="545" r:id="rId9"/>
    <p:sldId id="546" r:id="rId10"/>
    <p:sldId id="547" r:id="rId11"/>
    <p:sldId id="548" r:id="rId12"/>
    <p:sldId id="549" r:id="rId13"/>
    <p:sldId id="541" r:id="rId14"/>
    <p:sldId id="42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99"/>
    <a:srgbClr val="47269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 autoAdjust="0"/>
  </p:normalViewPr>
  <p:slideViewPr>
    <p:cSldViewPr snapToGrid="0">
      <p:cViewPr>
        <p:scale>
          <a:sx n="80" d="100"/>
          <a:sy n="80" d="100"/>
        </p:scale>
        <p:origin x="-782" y="-2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694784" y="2202232"/>
            <a:ext cx="48933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STRUCTURES &amp; ITS APPLICATIONS</a:t>
            </a: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UE21CS252A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4"/>
            <a:ext cx="4577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Kusuma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0420"/>
            <a:ext cx="4597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54588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Randomized Skip List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0419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80" y="1118102"/>
            <a:ext cx="7993771" cy="49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6800" lvl="1" indent="-2268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Example of a Randomized Skip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10646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08210" y="2564316"/>
            <a:ext cx="7916862" cy="2033588"/>
            <a:chOff x="693738" y="4114800"/>
            <a:chExt cx="7916862" cy="2033588"/>
          </a:xfrm>
        </p:grpSpPr>
        <p:grpSp>
          <p:nvGrpSpPr>
            <p:cNvPr id="9" name="Group 2"/>
            <p:cNvGrpSpPr>
              <a:grpSpLocks/>
            </p:cNvGrpSpPr>
            <p:nvPr/>
          </p:nvGrpSpPr>
          <p:grpSpPr bwMode="auto">
            <a:xfrm>
              <a:off x="1330325" y="5646738"/>
              <a:ext cx="7278688" cy="430212"/>
              <a:chOff x="838" y="3557"/>
              <a:chExt cx="4585" cy="271"/>
            </a:xfrm>
          </p:grpSpPr>
          <p:sp>
            <p:nvSpPr>
              <p:cNvPr id="11" name="Rectangle 3"/>
              <p:cNvSpPr>
                <a:spLocks noChangeArrowheads="1"/>
              </p:cNvSpPr>
              <p:nvPr/>
            </p:nvSpPr>
            <p:spPr bwMode="auto">
              <a:xfrm>
                <a:off x="3896" y="3557"/>
                <a:ext cx="228" cy="271"/>
              </a:xfrm>
              <a:prstGeom prst="rect">
                <a:avLst/>
              </a:prstGeom>
              <a:solidFill>
                <a:srgbClr val="00E4A8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500">
                    <a:solidFill>
                      <a:srgbClr val="000000"/>
                    </a:solidFill>
                    <a:latin typeface="Times New Roman" pitchFamily="16" charset="0"/>
                  </a:rPr>
                  <a:t>56</a:t>
                </a:r>
              </a:p>
            </p:txBody>
          </p:sp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4330" y="3557"/>
                <a:ext cx="226" cy="271"/>
              </a:xfrm>
              <a:prstGeom prst="rect">
                <a:avLst/>
              </a:prstGeom>
              <a:solidFill>
                <a:srgbClr val="00E4A8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500">
                    <a:solidFill>
                      <a:srgbClr val="000000"/>
                    </a:solidFill>
                    <a:latin typeface="Times New Roman" pitchFamily="16" charset="0"/>
                  </a:rPr>
                  <a:t>64</a:t>
                </a: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4762" y="3557"/>
                <a:ext cx="227" cy="271"/>
              </a:xfrm>
              <a:prstGeom prst="rect">
                <a:avLst/>
              </a:prstGeom>
              <a:solidFill>
                <a:srgbClr val="00E4A8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500">
                    <a:solidFill>
                      <a:srgbClr val="000000"/>
                    </a:solidFill>
                    <a:latin typeface="Times New Roman" pitchFamily="16" charset="0"/>
                  </a:rPr>
                  <a:t>78</a:t>
                </a:r>
              </a:p>
            </p:txBody>
          </p:sp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5196" y="3557"/>
                <a:ext cx="227" cy="271"/>
              </a:xfrm>
              <a:prstGeom prst="rect">
                <a:avLst/>
              </a:prstGeom>
              <a:solidFill>
                <a:srgbClr val="00E4A8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>
                    <a:solidFill>
                      <a:srgbClr val="000000"/>
                    </a:solidFill>
                    <a:latin typeface="Symbol" pitchFamily="16" charset="2"/>
                  </a:rPr>
                  <a:t></a:t>
                </a:r>
              </a:p>
            </p:txBody>
          </p:sp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2610" y="3557"/>
                <a:ext cx="227" cy="271"/>
              </a:xfrm>
              <a:prstGeom prst="rect">
                <a:avLst/>
              </a:prstGeom>
              <a:solidFill>
                <a:srgbClr val="00E4A8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500">
                    <a:solidFill>
                      <a:srgbClr val="000000"/>
                    </a:solidFill>
                    <a:latin typeface="Times New Roman" pitchFamily="16" charset="0"/>
                  </a:rPr>
                  <a:t>31</a:t>
                </a:r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3043" y="3557"/>
                <a:ext cx="228" cy="271"/>
              </a:xfrm>
              <a:prstGeom prst="rect">
                <a:avLst/>
              </a:prstGeom>
              <a:solidFill>
                <a:srgbClr val="00E4A8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500">
                    <a:solidFill>
                      <a:srgbClr val="000000"/>
                    </a:solidFill>
                    <a:latin typeface="Times New Roman" pitchFamily="16" charset="0"/>
                  </a:rPr>
                  <a:t>34</a:t>
                </a:r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3462" y="3557"/>
                <a:ext cx="228" cy="271"/>
              </a:xfrm>
              <a:prstGeom prst="rect">
                <a:avLst/>
              </a:prstGeom>
              <a:solidFill>
                <a:srgbClr val="00E4A8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500">
                    <a:solidFill>
                      <a:srgbClr val="000000"/>
                    </a:solidFill>
                    <a:latin typeface="Times New Roman" pitchFamily="16" charset="0"/>
                  </a:rPr>
                  <a:t>44</a:t>
                </a:r>
              </a:p>
            </p:txBody>
          </p:sp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838" y="3557"/>
                <a:ext cx="228" cy="271"/>
              </a:xfrm>
              <a:prstGeom prst="rect">
                <a:avLst/>
              </a:prstGeom>
              <a:solidFill>
                <a:srgbClr val="00E4A8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>
                    <a:solidFill>
                      <a:srgbClr val="000000"/>
                    </a:solidFill>
                    <a:latin typeface="Symbol" pitchFamily="16" charset="2"/>
                  </a:rPr>
                  <a:t></a:t>
                </a:r>
              </a:p>
            </p:txBody>
          </p:sp>
          <p:sp>
            <p:nvSpPr>
              <p:cNvPr id="19" name="Rectangle 11"/>
              <p:cNvSpPr>
                <a:spLocks noChangeArrowheads="1"/>
              </p:cNvSpPr>
              <p:nvPr/>
            </p:nvSpPr>
            <p:spPr bwMode="auto">
              <a:xfrm>
                <a:off x="1272" y="3557"/>
                <a:ext cx="228" cy="271"/>
              </a:xfrm>
              <a:prstGeom prst="rect">
                <a:avLst/>
              </a:prstGeom>
              <a:solidFill>
                <a:srgbClr val="00E4A8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500">
                    <a:solidFill>
                      <a:srgbClr val="000000"/>
                    </a:solidFill>
                    <a:latin typeface="Times New Roman" pitchFamily="16" charset="0"/>
                  </a:rPr>
                  <a:t>12</a:t>
                </a:r>
              </a:p>
            </p:txBody>
          </p:sp>
          <p:sp>
            <p:nvSpPr>
              <p:cNvPr id="20" name="Rectangle 12"/>
              <p:cNvSpPr>
                <a:spLocks noChangeArrowheads="1"/>
              </p:cNvSpPr>
              <p:nvPr/>
            </p:nvSpPr>
            <p:spPr bwMode="auto">
              <a:xfrm>
                <a:off x="1705" y="3557"/>
                <a:ext cx="228" cy="271"/>
              </a:xfrm>
              <a:prstGeom prst="rect">
                <a:avLst/>
              </a:prstGeom>
              <a:solidFill>
                <a:srgbClr val="00E4A8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500">
                    <a:solidFill>
                      <a:srgbClr val="000000"/>
                    </a:solidFill>
                    <a:latin typeface="Times New Roman" pitchFamily="16" charset="0"/>
                  </a:rPr>
                  <a:t>23</a:t>
                </a:r>
              </a:p>
            </p:txBody>
          </p:sp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2139" y="3557"/>
                <a:ext cx="228" cy="271"/>
              </a:xfrm>
              <a:prstGeom prst="rect">
                <a:avLst/>
              </a:prstGeom>
              <a:solidFill>
                <a:srgbClr val="00E4A8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500">
                    <a:solidFill>
                      <a:srgbClr val="000000"/>
                    </a:solidFill>
                    <a:latin typeface="Times New Roman" pitchFamily="16" charset="0"/>
                  </a:rPr>
                  <a:t>26</a:t>
                </a:r>
              </a:p>
            </p:txBody>
          </p:sp>
          <p:cxnSp>
            <p:nvCxnSpPr>
              <p:cNvPr id="23" name="AutoShape 14"/>
              <p:cNvCxnSpPr>
                <a:cxnSpLocks noChangeShapeType="1"/>
                <a:stCxn id="18" idx="3"/>
                <a:endCxn id="19" idx="1"/>
              </p:cNvCxnSpPr>
              <p:nvPr/>
            </p:nvCxnSpPr>
            <p:spPr bwMode="auto">
              <a:xfrm>
                <a:off x="1067" y="3693"/>
                <a:ext cx="204" cy="0"/>
              </a:xfrm>
              <a:prstGeom prst="straightConnector1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cxnSp>
            <p:nvCxnSpPr>
              <p:cNvPr id="24" name="AutoShape 15"/>
              <p:cNvCxnSpPr>
                <a:cxnSpLocks noChangeShapeType="1"/>
                <a:stCxn id="20" idx="3"/>
                <a:endCxn id="21" idx="1"/>
              </p:cNvCxnSpPr>
              <p:nvPr/>
            </p:nvCxnSpPr>
            <p:spPr bwMode="auto">
              <a:xfrm>
                <a:off x="1934" y="3693"/>
                <a:ext cx="204" cy="0"/>
              </a:xfrm>
              <a:prstGeom prst="straightConnector1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cxnSp>
            <p:nvCxnSpPr>
              <p:cNvPr id="25" name="AutoShape 16"/>
              <p:cNvCxnSpPr>
                <a:cxnSpLocks noChangeShapeType="1"/>
                <a:stCxn id="15" idx="3"/>
                <a:endCxn id="16" idx="1"/>
              </p:cNvCxnSpPr>
              <p:nvPr/>
            </p:nvCxnSpPr>
            <p:spPr bwMode="auto">
              <a:xfrm>
                <a:off x="2838" y="3693"/>
                <a:ext cx="204" cy="0"/>
              </a:xfrm>
              <a:prstGeom prst="straightConnector1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cxnSp>
            <p:nvCxnSpPr>
              <p:cNvPr id="26" name="AutoShape 17"/>
              <p:cNvCxnSpPr>
                <a:cxnSpLocks noChangeShapeType="1"/>
                <a:stCxn id="19" idx="3"/>
                <a:endCxn id="20" idx="1"/>
              </p:cNvCxnSpPr>
              <p:nvPr/>
            </p:nvCxnSpPr>
            <p:spPr bwMode="auto">
              <a:xfrm>
                <a:off x="1501" y="3693"/>
                <a:ext cx="203" cy="0"/>
              </a:xfrm>
              <a:prstGeom prst="straightConnector1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cxnSp>
            <p:nvCxnSpPr>
              <p:cNvPr id="27" name="AutoShape 18"/>
              <p:cNvCxnSpPr>
                <a:cxnSpLocks noChangeShapeType="1"/>
                <a:stCxn id="21" idx="3"/>
                <a:endCxn id="15" idx="1"/>
              </p:cNvCxnSpPr>
              <p:nvPr/>
            </p:nvCxnSpPr>
            <p:spPr bwMode="auto">
              <a:xfrm>
                <a:off x="2368" y="3693"/>
                <a:ext cx="241" cy="0"/>
              </a:xfrm>
              <a:prstGeom prst="straightConnector1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cxnSp>
            <p:nvCxnSpPr>
              <p:cNvPr id="28" name="AutoShape 19"/>
              <p:cNvCxnSpPr>
                <a:cxnSpLocks noChangeShapeType="1"/>
                <a:stCxn id="16" idx="3"/>
                <a:endCxn id="17" idx="1"/>
              </p:cNvCxnSpPr>
              <p:nvPr/>
            </p:nvCxnSpPr>
            <p:spPr bwMode="auto">
              <a:xfrm>
                <a:off x="3272" y="3693"/>
                <a:ext cx="189" cy="0"/>
              </a:xfrm>
              <a:prstGeom prst="straightConnector1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AutoShape 20"/>
              <p:cNvCxnSpPr>
                <a:cxnSpLocks noChangeShapeType="1"/>
                <a:stCxn id="17" idx="3"/>
                <a:endCxn id="11" idx="1"/>
              </p:cNvCxnSpPr>
              <p:nvPr/>
            </p:nvCxnSpPr>
            <p:spPr bwMode="auto">
              <a:xfrm>
                <a:off x="3691" y="3693"/>
                <a:ext cx="204" cy="0"/>
              </a:xfrm>
              <a:prstGeom prst="straightConnector1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cxnSp>
            <p:nvCxnSpPr>
              <p:cNvPr id="30" name="AutoShape 21"/>
              <p:cNvCxnSpPr>
                <a:cxnSpLocks noChangeShapeType="1"/>
                <a:stCxn id="11" idx="3"/>
                <a:endCxn id="12" idx="1"/>
              </p:cNvCxnSpPr>
              <p:nvPr/>
            </p:nvCxnSpPr>
            <p:spPr bwMode="auto">
              <a:xfrm>
                <a:off x="4125" y="3693"/>
                <a:ext cx="204" cy="0"/>
              </a:xfrm>
              <a:prstGeom prst="straightConnector1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cxnSp>
            <p:nvCxnSpPr>
              <p:cNvPr id="31" name="AutoShape 22"/>
              <p:cNvCxnSpPr>
                <a:cxnSpLocks noChangeShapeType="1"/>
                <a:stCxn id="12" idx="3"/>
                <a:endCxn id="13" idx="1"/>
              </p:cNvCxnSpPr>
              <p:nvPr/>
            </p:nvCxnSpPr>
            <p:spPr bwMode="auto">
              <a:xfrm>
                <a:off x="4557" y="3693"/>
                <a:ext cx="204" cy="0"/>
              </a:xfrm>
              <a:prstGeom prst="straightConnector1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cxnSp>
            <p:nvCxnSpPr>
              <p:cNvPr id="32" name="AutoShape 23"/>
              <p:cNvCxnSpPr>
                <a:cxnSpLocks noChangeShapeType="1"/>
                <a:stCxn id="13" idx="3"/>
                <a:endCxn id="14" idx="1"/>
              </p:cNvCxnSpPr>
              <p:nvPr/>
            </p:nvCxnSpPr>
            <p:spPr bwMode="auto">
              <a:xfrm>
                <a:off x="4990" y="3693"/>
                <a:ext cx="205" cy="0"/>
              </a:xfrm>
              <a:prstGeom prst="straightConnector1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</p:cxnSp>
        </p:grpSp>
        <p:grpSp>
          <p:nvGrpSpPr>
            <p:cNvPr id="33" name="Group 24"/>
            <p:cNvGrpSpPr>
              <a:grpSpLocks/>
            </p:cNvGrpSpPr>
            <p:nvPr/>
          </p:nvGrpSpPr>
          <p:grpSpPr bwMode="auto">
            <a:xfrm>
              <a:off x="1330325" y="4127500"/>
              <a:ext cx="7278688" cy="430213"/>
              <a:chOff x="838" y="2600"/>
              <a:chExt cx="4585" cy="271"/>
            </a:xfrm>
          </p:grpSpPr>
          <p:sp>
            <p:nvSpPr>
              <p:cNvPr id="34" name="Rectangle 25"/>
              <p:cNvSpPr>
                <a:spLocks noChangeArrowheads="1"/>
              </p:cNvSpPr>
              <p:nvPr/>
            </p:nvSpPr>
            <p:spPr bwMode="auto">
              <a:xfrm>
                <a:off x="5196" y="2600"/>
                <a:ext cx="227" cy="271"/>
              </a:xfrm>
              <a:prstGeom prst="rect">
                <a:avLst/>
              </a:prstGeom>
              <a:solidFill>
                <a:srgbClr val="00E4A8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>
                    <a:solidFill>
                      <a:srgbClr val="000000"/>
                    </a:solidFill>
                    <a:latin typeface="Symbol" pitchFamily="16" charset="2"/>
                  </a:rPr>
                  <a:t></a:t>
                </a:r>
              </a:p>
            </p:txBody>
          </p:sp>
          <p:sp>
            <p:nvSpPr>
              <p:cNvPr id="35" name="Rectangle 26"/>
              <p:cNvSpPr>
                <a:spLocks noChangeArrowheads="1"/>
              </p:cNvSpPr>
              <p:nvPr/>
            </p:nvSpPr>
            <p:spPr bwMode="auto">
              <a:xfrm>
                <a:off x="838" y="2600"/>
                <a:ext cx="228" cy="271"/>
              </a:xfrm>
              <a:prstGeom prst="rect">
                <a:avLst/>
              </a:prstGeom>
              <a:solidFill>
                <a:srgbClr val="00E4A8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>
                    <a:solidFill>
                      <a:srgbClr val="000000"/>
                    </a:solidFill>
                    <a:latin typeface="Symbol" pitchFamily="16" charset="2"/>
                  </a:rPr>
                  <a:t></a:t>
                </a:r>
              </a:p>
            </p:txBody>
          </p:sp>
          <p:cxnSp>
            <p:nvCxnSpPr>
              <p:cNvPr id="36" name="AutoShape 27"/>
              <p:cNvCxnSpPr>
                <a:cxnSpLocks noChangeShapeType="1"/>
                <a:stCxn id="35" idx="3"/>
                <a:endCxn id="34" idx="1"/>
              </p:cNvCxnSpPr>
              <p:nvPr/>
            </p:nvCxnSpPr>
            <p:spPr bwMode="auto">
              <a:xfrm>
                <a:off x="1067" y="2736"/>
                <a:ext cx="4128" cy="0"/>
              </a:xfrm>
              <a:prstGeom prst="straightConnector1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</p:cxnSp>
        </p:grpSp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8248650" y="4633913"/>
              <a:ext cx="361950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6" charset="2"/>
                </a:rPr>
                <a:t></a:t>
              </a:r>
            </a:p>
          </p:txBody>
        </p:sp>
        <p:sp>
          <p:nvSpPr>
            <p:cNvPr id="38" name="Rectangle 29"/>
            <p:cNvSpPr>
              <a:spLocks noChangeArrowheads="1"/>
            </p:cNvSpPr>
            <p:nvPr/>
          </p:nvSpPr>
          <p:spPr bwMode="auto">
            <a:xfrm>
              <a:off x="4143375" y="4633913"/>
              <a:ext cx="361950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500">
                  <a:solidFill>
                    <a:srgbClr val="000000"/>
                  </a:solidFill>
                  <a:latin typeface="Times New Roman" pitchFamily="16" charset="0"/>
                </a:rPr>
                <a:t>31</a:t>
              </a:r>
            </a:p>
          </p:txBody>
        </p:sp>
        <p:sp>
          <p:nvSpPr>
            <p:cNvPr id="39" name="Rectangle 30"/>
            <p:cNvSpPr>
              <a:spLocks noChangeArrowheads="1"/>
            </p:cNvSpPr>
            <p:nvPr/>
          </p:nvSpPr>
          <p:spPr bwMode="auto">
            <a:xfrm>
              <a:off x="1330325" y="4633913"/>
              <a:ext cx="363538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6" charset="2"/>
                </a:rPr>
                <a:t></a:t>
              </a:r>
            </a:p>
          </p:txBody>
        </p:sp>
        <p:cxnSp>
          <p:nvCxnSpPr>
            <p:cNvPr id="40" name="AutoShape 31"/>
            <p:cNvCxnSpPr>
              <a:cxnSpLocks noChangeShapeType="1"/>
              <a:stCxn id="39" idx="3"/>
              <a:endCxn id="38" idx="1"/>
            </p:cNvCxnSpPr>
            <p:nvPr/>
          </p:nvCxnSpPr>
          <p:spPr bwMode="auto">
            <a:xfrm>
              <a:off x="1693863" y="4849813"/>
              <a:ext cx="2449512" cy="1587"/>
            </a:xfrm>
            <a:prstGeom prst="straightConnector1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41" name="AutoShape 32"/>
            <p:cNvCxnSpPr>
              <a:cxnSpLocks noChangeShapeType="1"/>
              <a:stCxn id="38" idx="3"/>
              <a:endCxn id="37" idx="1"/>
            </p:cNvCxnSpPr>
            <p:nvPr/>
          </p:nvCxnSpPr>
          <p:spPr bwMode="auto">
            <a:xfrm>
              <a:off x="4505325" y="4849813"/>
              <a:ext cx="3743325" cy="1587"/>
            </a:xfrm>
            <a:prstGeom prst="straightConnector1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</p:spPr>
        </p:cxnSp>
        <p:sp>
          <p:nvSpPr>
            <p:cNvPr id="42" name="Rectangle 33"/>
            <p:cNvSpPr>
              <a:spLocks noChangeArrowheads="1"/>
            </p:cNvSpPr>
            <p:nvPr/>
          </p:nvSpPr>
          <p:spPr bwMode="auto">
            <a:xfrm>
              <a:off x="6873875" y="5140325"/>
              <a:ext cx="360363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500">
                  <a:solidFill>
                    <a:srgbClr val="000000"/>
                  </a:solidFill>
                  <a:latin typeface="Times New Roman" pitchFamily="16" charset="0"/>
                </a:rPr>
                <a:t>64</a:t>
              </a:r>
            </a:p>
          </p:txBody>
        </p:sp>
        <p:sp>
          <p:nvSpPr>
            <p:cNvPr id="43" name="Rectangle 34"/>
            <p:cNvSpPr>
              <a:spLocks noChangeArrowheads="1"/>
            </p:cNvSpPr>
            <p:nvPr/>
          </p:nvSpPr>
          <p:spPr bwMode="auto">
            <a:xfrm>
              <a:off x="8248650" y="5140325"/>
              <a:ext cx="361950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6" charset="2"/>
                </a:rPr>
                <a:t></a:t>
              </a:r>
            </a:p>
          </p:txBody>
        </p:sp>
        <p:sp>
          <p:nvSpPr>
            <p:cNvPr id="44" name="Rectangle 35"/>
            <p:cNvSpPr>
              <a:spLocks noChangeArrowheads="1"/>
            </p:cNvSpPr>
            <p:nvPr/>
          </p:nvSpPr>
          <p:spPr bwMode="auto">
            <a:xfrm>
              <a:off x="4143375" y="5140325"/>
              <a:ext cx="361950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500">
                  <a:solidFill>
                    <a:srgbClr val="000000"/>
                  </a:solidFill>
                  <a:latin typeface="Times New Roman" pitchFamily="16" charset="0"/>
                </a:rPr>
                <a:t>31</a:t>
              </a:r>
            </a:p>
          </p:txBody>
        </p:sp>
        <p:sp>
          <p:nvSpPr>
            <p:cNvPr id="45" name="Rectangle 36"/>
            <p:cNvSpPr>
              <a:spLocks noChangeArrowheads="1"/>
            </p:cNvSpPr>
            <p:nvPr/>
          </p:nvSpPr>
          <p:spPr bwMode="auto">
            <a:xfrm>
              <a:off x="4830763" y="5140325"/>
              <a:ext cx="363537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500">
                  <a:solidFill>
                    <a:srgbClr val="000000"/>
                  </a:solidFill>
                  <a:latin typeface="Times New Roman" pitchFamily="16" charset="0"/>
                </a:rPr>
                <a:t>34</a:t>
              </a:r>
            </a:p>
          </p:txBody>
        </p:sp>
        <p:sp>
          <p:nvSpPr>
            <p:cNvPr id="46" name="Rectangle 37"/>
            <p:cNvSpPr>
              <a:spLocks noChangeArrowheads="1"/>
            </p:cNvSpPr>
            <p:nvPr/>
          </p:nvSpPr>
          <p:spPr bwMode="auto">
            <a:xfrm>
              <a:off x="1330325" y="5140325"/>
              <a:ext cx="363538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6" charset="2"/>
                </a:rPr>
                <a:t></a:t>
              </a:r>
            </a:p>
          </p:txBody>
        </p:sp>
        <p:sp>
          <p:nvSpPr>
            <p:cNvPr id="47" name="Rectangle 38"/>
            <p:cNvSpPr>
              <a:spLocks noChangeArrowheads="1"/>
            </p:cNvSpPr>
            <p:nvPr/>
          </p:nvSpPr>
          <p:spPr bwMode="auto">
            <a:xfrm>
              <a:off x="2706688" y="5140325"/>
              <a:ext cx="363537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500">
                  <a:solidFill>
                    <a:srgbClr val="000000"/>
                  </a:solidFill>
                  <a:latin typeface="Times New Roman" pitchFamily="16" charset="0"/>
                </a:rPr>
                <a:t>23</a:t>
              </a:r>
            </a:p>
          </p:txBody>
        </p:sp>
        <p:cxnSp>
          <p:nvCxnSpPr>
            <p:cNvPr id="48" name="AutoShape 39"/>
            <p:cNvCxnSpPr>
              <a:cxnSpLocks noChangeShapeType="1"/>
              <a:stCxn id="46" idx="3"/>
              <a:endCxn id="47" idx="1"/>
            </p:cNvCxnSpPr>
            <p:nvPr/>
          </p:nvCxnSpPr>
          <p:spPr bwMode="auto">
            <a:xfrm>
              <a:off x="1693863" y="5356225"/>
              <a:ext cx="1012825" cy="1588"/>
            </a:xfrm>
            <a:prstGeom prst="straightConnector1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49" name="AutoShape 40"/>
            <p:cNvCxnSpPr>
              <a:cxnSpLocks noChangeShapeType="1"/>
              <a:stCxn id="47" idx="3"/>
              <a:endCxn id="44" idx="1"/>
            </p:cNvCxnSpPr>
            <p:nvPr/>
          </p:nvCxnSpPr>
          <p:spPr bwMode="auto">
            <a:xfrm>
              <a:off x="3070225" y="5356225"/>
              <a:ext cx="1073150" cy="1588"/>
            </a:xfrm>
            <a:prstGeom prst="straightConnector1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50" name="AutoShape 41"/>
            <p:cNvCxnSpPr>
              <a:cxnSpLocks noChangeShapeType="1"/>
              <a:stCxn id="44" idx="3"/>
              <a:endCxn id="45" idx="1"/>
            </p:cNvCxnSpPr>
            <p:nvPr/>
          </p:nvCxnSpPr>
          <p:spPr bwMode="auto">
            <a:xfrm>
              <a:off x="4505325" y="5356225"/>
              <a:ext cx="325438" cy="1588"/>
            </a:xfrm>
            <a:prstGeom prst="straightConnector1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51" name="AutoShape 42"/>
            <p:cNvCxnSpPr>
              <a:cxnSpLocks noChangeShapeType="1"/>
              <a:stCxn id="45" idx="3"/>
              <a:endCxn id="42" idx="1"/>
            </p:cNvCxnSpPr>
            <p:nvPr/>
          </p:nvCxnSpPr>
          <p:spPr bwMode="auto">
            <a:xfrm>
              <a:off x="5194300" y="5356225"/>
              <a:ext cx="1679575" cy="1588"/>
            </a:xfrm>
            <a:prstGeom prst="straightConnector1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52" name="AutoShape 43"/>
            <p:cNvCxnSpPr>
              <a:cxnSpLocks noChangeShapeType="1"/>
              <a:stCxn id="42" idx="3"/>
              <a:endCxn id="43" idx="1"/>
            </p:cNvCxnSpPr>
            <p:nvPr/>
          </p:nvCxnSpPr>
          <p:spPr bwMode="auto">
            <a:xfrm>
              <a:off x="7234238" y="5356225"/>
              <a:ext cx="1014412" cy="1588"/>
            </a:xfrm>
            <a:prstGeom prst="straightConnector1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</p:spPr>
        </p:cxnSp>
        <p:sp>
          <p:nvSpPr>
            <p:cNvPr id="53" name="Text Box 44"/>
            <p:cNvSpPr txBox="1">
              <a:spLocks noChangeArrowheads="1"/>
            </p:cNvSpPr>
            <p:nvPr/>
          </p:nvSpPr>
          <p:spPr bwMode="auto">
            <a:xfrm>
              <a:off x="693738" y="5638800"/>
              <a:ext cx="438150" cy="5095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i="1">
                  <a:solidFill>
                    <a:srgbClr val="000000"/>
                  </a:solidFill>
                  <a:latin typeface="Times New Roman" pitchFamily="16" charset="0"/>
                </a:rPr>
                <a:t>S</a:t>
              </a:r>
              <a:r>
                <a:rPr lang="en-GB" sz="2400" baseline="-25000">
                  <a:solidFill>
                    <a:srgbClr val="000000"/>
                  </a:solidFill>
                  <a:latin typeface="Times New Roman" pitchFamily="16" charset="0"/>
                </a:rPr>
                <a:t>0</a:t>
              </a:r>
            </a:p>
          </p:txBody>
        </p:sp>
        <p:sp>
          <p:nvSpPr>
            <p:cNvPr id="54" name="Text Box 45"/>
            <p:cNvSpPr txBox="1">
              <a:spLocks noChangeArrowheads="1"/>
            </p:cNvSpPr>
            <p:nvPr/>
          </p:nvSpPr>
          <p:spPr bwMode="auto">
            <a:xfrm>
              <a:off x="693738" y="5105400"/>
              <a:ext cx="438150" cy="5095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i="1">
                  <a:solidFill>
                    <a:srgbClr val="000000"/>
                  </a:solidFill>
                  <a:latin typeface="Times New Roman" pitchFamily="16" charset="0"/>
                </a:rPr>
                <a:t>S</a:t>
              </a:r>
              <a:r>
                <a:rPr lang="en-GB" sz="2400" baseline="-25000">
                  <a:solidFill>
                    <a:srgbClr val="000000"/>
                  </a:solidFill>
                  <a:latin typeface="Times New Roman" pitchFamily="16" charset="0"/>
                </a:rPr>
                <a:t>1</a:t>
              </a:r>
            </a:p>
          </p:txBody>
        </p:sp>
        <p:sp>
          <p:nvSpPr>
            <p:cNvPr id="55" name="Text Box 46"/>
            <p:cNvSpPr txBox="1">
              <a:spLocks noChangeArrowheads="1"/>
            </p:cNvSpPr>
            <p:nvPr/>
          </p:nvSpPr>
          <p:spPr bwMode="auto">
            <a:xfrm>
              <a:off x="693738" y="4572000"/>
              <a:ext cx="438150" cy="5095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i="1">
                  <a:solidFill>
                    <a:srgbClr val="000000"/>
                  </a:solidFill>
                  <a:latin typeface="Times New Roman" pitchFamily="16" charset="0"/>
                </a:rPr>
                <a:t>S</a:t>
              </a:r>
              <a:r>
                <a:rPr lang="en-GB" sz="2400" baseline="-25000">
                  <a:solidFill>
                    <a:srgbClr val="000000"/>
                  </a:solidFill>
                  <a:latin typeface="Times New Roman" pitchFamily="16" charset="0"/>
                </a:rPr>
                <a:t>2</a:t>
              </a:r>
            </a:p>
          </p:txBody>
        </p:sp>
        <p:sp>
          <p:nvSpPr>
            <p:cNvPr id="56" name="Text Box 47"/>
            <p:cNvSpPr txBox="1">
              <a:spLocks noChangeArrowheads="1"/>
            </p:cNvSpPr>
            <p:nvPr/>
          </p:nvSpPr>
          <p:spPr bwMode="auto">
            <a:xfrm>
              <a:off x="693738" y="4114800"/>
              <a:ext cx="438150" cy="5095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i="1">
                  <a:solidFill>
                    <a:srgbClr val="000000"/>
                  </a:solidFill>
                  <a:latin typeface="Times New Roman" pitchFamily="16" charset="0"/>
                </a:rPr>
                <a:t>S</a:t>
              </a:r>
              <a:r>
                <a:rPr lang="en-GB" sz="2400" baseline="-25000">
                  <a:solidFill>
                    <a:srgbClr val="000000"/>
                  </a:solidFill>
                  <a:latin typeface="Times New Roman" pitchFamily="16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54588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Skip List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0419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80" y="1118102"/>
            <a:ext cx="7993771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6800" lvl="1" indent="-226800" algn="just">
              <a:lnSpc>
                <a:spcPct val="150000"/>
              </a:lnSpc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Skip List definition</a:t>
            </a:r>
          </a:p>
          <a:p>
            <a:pPr marL="226800" lvl="1" indent="-2268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 skip list for a set </a:t>
            </a: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of distinct (key, element) items is a series of lists </a:t>
            </a: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, … , </a:t>
            </a:r>
            <a:r>
              <a:rPr lang="en-US" sz="2400" b="1" i="1" dirty="0" err="1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400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such that:</a:t>
            </a:r>
          </a:p>
          <a:p>
            <a:pPr marL="989013" lvl="1" indent="-531813" algn="just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Each list </a:t>
            </a: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400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contains the special keys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Symbol" pitchFamily="16" charset="2"/>
              </a:rPr>
              <a:t>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Symbol" pitchFamily="16" charset="2"/>
              </a:rPr>
              <a:t>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989013" lvl="1" indent="-531813" algn="just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List </a:t>
            </a: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contains the keys of </a:t>
            </a: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 non decreasing order </a:t>
            </a:r>
          </a:p>
          <a:p>
            <a:pPr marL="989013" lvl="1" indent="-531813" algn="just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Each list is a subsequence of the previous one, i.e.,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0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Symbol" pitchFamily="16" charset="2"/>
              </a:rPr>
              <a:t></a:t>
            </a:r>
            <a:r>
              <a:rPr lang="en-US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Symbol" pitchFamily="16" charset="2"/>
              </a:rPr>
              <a:t></a:t>
            </a:r>
            <a:r>
              <a:rPr lang="en-US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…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Symbol" pitchFamily="16" charset="2"/>
              </a:rPr>
              <a:t>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400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h</a:t>
            </a:r>
            <a:endParaRPr lang="en-US" sz="2400" b="1" i="1" baseline="-25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89013" lvl="1" indent="-531813" algn="just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List </a:t>
            </a:r>
            <a:r>
              <a:rPr lang="en-US" sz="2400" b="1" i="1" dirty="0" err="1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400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sz="2400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contains only the two special keys</a:t>
            </a:r>
          </a:p>
          <a:p>
            <a:pPr marL="226800" lvl="1" indent="-226800" algn="just">
              <a:lnSpc>
                <a:spcPct val="150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10646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91536" y="4471493"/>
            <a:ext cx="7916862" cy="2033588"/>
            <a:chOff x="693738" y="4114800"/>
            <a:chExt cx="7916862" cy="2033588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330325" y="5646738"/>
              <a:ext cx="7278688" cy="430212"/>
              <a:chOff x="838" y="3557"/>
              <a:chExt cx="4585" cy="271"/>
            </a:xfrm>
          </p:grpSpPr>
          <p:sp>
            <p:nvSpPr>
              <p:cNvPr id="37" name="Rectangle 3"/>
              <p:cNvSpPr>
                <a:spLocks noChangeArrowheads="1"/>
              </p:cNvSpPr>
              <p:nvPr/>
            </p:nvSpPr>
            <p:spPr bwMode="auto">
              <a:xfrm>
                <a:off x="3896" y="3557"/>
                <a:ext cx="228" cy="271"/>
              </a:xfrm>
              <a:prstGeom prst="rect">
                <a:avLst/>
              </a:prstGeom>
              <a:solidFill>
                <a:srgbClr val="00E4A8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500">
                    <a:solidFill>
                      <a:srgbClr val="000000"/>
                    </a:solidFill>
                    <a:latin typeface="Times New Roman" pitchFamily="16" charset="0"/>
                  </a:rPr>
                  <a:t>56</a:t>
                </a:r>
              </a:p>
            </p:txBody>
          </p:sp>
          <p:sp>
            <p:nvSpPr>
              <p:cNvPr id="38" name="Rectangle 4"/>
              <p:cNvSpPr>
                <a:spLocks noChangeArrowheads="1"/>
              </p:cNvSpPr>
              <p:nvPr/>
            </p:nvSpPr>
            <p:spPr bwMode="auto">
              <a:xfrm>
                <a:off x="4330" y="3557"/>
                <a:ext cx="226" cy="271"/>
              </a:xfrm>
              <a:prstGeom prst="rect">
                <a:avLst/>
              </a:prstGeom>
              <a:solidFill>
                <a:srgbClr val="00E4A8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500">
                    <a:solidFill>
                      <a:srgbClr val="000000"/>
                    </a:solidFill>
                    <a:latin typeface="Times New Roman" pitchFamily="16" charset="0"/>
                  </a:rPr>
                  <a:t>64</a:t>
                </a:r>
              </a:p>
            </p:txBody>
          </p:sp>
          <p:sp>
            <p:nvSpPr>
              <p:cNvPr id="39" name="Rectangle 5"/>
              <p:cNvSpPr>
                <a:spLocks noChangeArrowheads="1"/>
              </p:cNvSpPr>
              <p:nvPr/>
            </p:nvSpPr>
            <p:spPr bwMode="auto">
              <a:xfrm>
                <a:off x="4762" y="3557"/>
                <a:ext cx="227" cy="271"/>
              </a:xfrm>
              <a:prstGeom prst="rect">
                <a:avLst/>
              </a:prstGeom>
              <a:solidFill>
                <a:srgbClr val="00E4A8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500">
                    <a:solidFill>
                      <a:srgbClr val="000000"/>
                    </a:solidFill>
                    <a:latin typeface="Times New Roman" pitchFamily="16" charset="0"/>
                  </a:rPr>
                  <a:t>78</a:t>
                </a:r>
              </a:p>
            </p:txBody>
          </p:sp>
          <p:sp>
            <p:nvSpPr>
              <p:cNvPr id="40" name="Rectangle 6"/>
              <p:cNvSpPr>
                <a:spLocks noChangeArrowheads="1"/>
              </p:cNvSpPr>
              <p:nvPr/>
            </p:nvSpPr>
            <p:spPr bwMode="auto">
              <a:xfrm>
                <a:off x="5196" y="3557"/>
                <a:ext cx="227" cy="271"/>
              </a:xfrm>
              <a:prstGeom prst="rect">
                <a:avLst/>
              </a:prstGeom>
              <a:solidFill>
                <a:srgbClr val="00E4A8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>
                    <a:solidFill>
                      <a:srgbClr val="000000"/>
                    </a:solidFill>
                    <a:latin typeface="Symbol" pitchFamily="16" charset="2"/>
                  </a:rPr>
                  <a:t></a:t>
                </a:r>
              </a:p>
            </p:txBody>
          </p:sp>
          <p:sp>
            <p:nvSpPr>
              <p:cNvPr id="41" name="Rectangle 7"/>
              <p:cNvSpPr>
                <a:spLocks noChangeArrowheads="1"/>
              </p:cNvSpPr>
              <p:nvPr/>
            </p:nvSpPr>
            <p:spPr bwMode="auto">
              <a:xfrm>
                <a:off x="2610" y="3557"/>
                <a:ext cx="227" cy="271"/>
              </a:xfrm>
              <a:prstGeom prst="rect">
                <a:avLst/>
              </a:prstGeom>
              <a:solidFill>
                <a:srgbClr val="00E4A8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500">
                    <a:solidFill>
                      <a:srgbClr val="000000"/>
                    </a:solidFill>
                    <a:latin typeface="Times New Roman" pitchFamily="16" charset="0"/>
                  </a:rPr>
                  <a:t>31</a:t>
                </a:r>
              </a:p>
            </p:txBody>
          </p:sp>
          <p:sp>
            <p:nvSpPr>
              <p:cNvPr id="42" name="Rectangle 8"/>
              <p:cNvSpPr>
                <a:spLocks noChangeArrowheads="1"/>
              </p:cNvSpPr>
              <p:nvPr/>
            </p:nvSpPr>
            <p:spPr bwMode="auto">
              <a:xfrm>
                <a:off x="3043" y="3557"/>
                <a:ext cx="228" cy="271"/>
              </a:xfrm>
              <a:prstGeom prst="rect">
                <a:avLst/>
              </a:prstGeom>
              <a:solidFill>
                <a:srgbClr val="00E4A8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500">
                    <a:solidFill>
                      <a:srgbClr val="000000"/>
                    </a:solidFill>
                    <a:latin typeface="Times New Roman" pitchFamily="16" charset="0"/>
                  </a:rPr>
                  <a:t>34</a:t>
                </a:r>
              </a:p>
            </p:txBody>
          </p:sp>
          <p:sp>
            <p:nvSpPr>
              <p:cNvPr id="43" name="Rectangle 9"/>
              <p:cNvSpPr>
                <a:spLocks noChangeArrowheads="1"/>
              </p:cNvSpPr>
              <p:nvPr/>
            </p:nvSpPr>
            <p:spPr bwMode="auto">
              <a:xfrm>
                <a:off x="3462" y="3557"/>
                <a:ext cx="228" cy="271"/>
              </a:xfrm>
              <a:prstGeom prst="rect">
                <a:avLst/>
              </a:prstGeom>
              <a:solidFill>
                <a:srgbClr val="00E4A8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500">
                    <a:solidFill>
                      <a:srgbClr val="000000"/>
                    </a:solidFill>
                    <a:latin typeface="Times New Roman" pitchFamily="16" charset="0"/>
                  </a:rPr>
                  <a:t>44</a:t>
                </a: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auto">
              <a:xfrm>
                <a:off x="838" y="3557"/>
                <a:ext cx="228" cy="271"/>
              </a:xfrm>
              <a:prstGeom prst="rect">
                <a:avLst/>
              </a:prstGeom>
              <a:solidFill>
                <a:srgbClr val="00E4A8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>
                    <a:solidFill>
                      <a:srgbClr val="000000"/>
                    </a:solidFill>
                    <a:latin typeface="Symbol" pitchFamily="16" charset="2"/>
                  </a:rPr>
                  <a:t></a:t>
                </a: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auto">
              <a:xfrm>
                <a:off x="1272" y="3557"/>
                <a:ext cx="228" cy="271"/>
              </a:xfrm>
              <a:prstGeom prst="rect">
                <a:avLst/>
              </a:prstGeom>
              <a:solidFill>
                <a:srgbClr val="00E4A8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500">
                    <a:solidFill>
                      <a:srgbClr val="000000"/>
                    </a:solidFill>
                    <a:latin typeface="Times New Roman" pitchFamily="16" charset="0"/>
                  </a:rPr>
                  <a:t>12</a:t>
                </a:r>
              </a:p>
            </p:txBody>
          </p:sp>
          <p:sp>
            <p:nvSpPr>
              <p:cNvPr id="46" name="Rectangle 12"/>
              <p:cNvSpPr>
                <a:spLocks noChangeArrowheads="1"/>
              </p:cNvSpPr>
              <p:nvPr/>
            </p:nvSpPr>
            <p:spPr bwMode="auto">
              <a:xfrm>
                <a:off x="1705" y="3557"/>
                <a:ext cx="228" cy="271"/>
              </a:xfrm>
              <a:prstGeom prst="rect">
                <a:avLst/>
              </a:prstGeom>
              <a:solidFill>
                <a:srgbClr val="00E4A8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500">
                    <a:solidFill>
                      <a:srgbClr val="000000"/>
                    </a:solidFill>
                    <a:latin typeface="Times New Roman" pitchFamily="16" charset="0"/>
                  </a:rPr>
                  <a:t>23</a:t>
                </a:r>
              </a:p>
            </p:txBody>
          </p:sp>
          <p:sp>
            <p:nvSpPr>
              <p:cNvPr id="47" name="Rectangle 13"/>
              <p:cNvSpPr>
                <a:spLocks noChangeArrowheads="1"/>
              </p:cNvSpPr>
              <p:nvPr/>
            </p:nvSpPr>
            <p:spPr bwMode="auto">
              <a:xfrm>
                <a:off x="2139" y="3557"/>
                <a:ext cx="228" cy="271"/>
              </a:xfrm>
              <a:prstGeom prst="rect">
                <a:avLst/>
              </a:prstGeom>
              <a:solidFill>
                <a:srgbClr val="00E4A8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500">
                    <a:solidFill>
                      <a:srgbClr val="000000"/>
                    </a:solidFill>
                    <a:latin typeface="Times New Roman" pitchFamily="16" charset="0"/>
                  </a:rPr>
                  <a:t>26</a:t>
                </a:r>
              </a:p>
            </p:txBody>
          </p:sp>
          <p:cxnSp>
            <p:nvCxnSpPr>
              <p:cNvPr id="48" name="AutoShape 14"/>
              <p:cNvCxnSpPr>
                <a:cxnSpLocks noChangeShapeType="1"/>
                <a:stCxn id="44" idx="3"/>
                <a:endCxn id="45" idx="1"/>
              </p:cNvCxnSpPr>
              <p:nvPr/>
            </p:nvCxnSpPr>
            <p:spPr bwMode="auto">
              <a:xfrm>
                <a:off x="1067" y="3693"/>
                <a:ext cx="204" cy="0"/>
              </a:xfrm>
              <a:prstGeom prst="straightConnector1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cxnSp>
            <p:nvCxnSpPr>
              <p:cNvPr id="49" name="AutoShape 15"/>
              <p:cNvCxnSpPr>
                <a:cxnSpLocks noChangeShapeType="1"/>
                <a:stCxn id="46" idx="3"/>
                <a:endCxn id="47" idx="1"/>
              </p:cNvCxnSpPr>
              <p:nvPr/>
            </p:nvCxnSpPr>
            <p:spPr bwMode="auto">
              <a:xfrm>
                <a:off x="1934" y="3693"/>
                <a:ext cx="204" cy="0"/>
              </a:xfrm>
              <a:prstGeom prst="straightConnector1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cxnSp>
            <p:nvCxnSpPr>
              <p:cNvPr id="50" name="AutoShape 16"/>
              <p:cNvCxnSpPr>
                <a:cxnSpLocks noChangeShapeType="1"/>
                <a:stCxn id="41" idx="3"/>
                <a:endCxn id="42" idx="1"/>
              </p:cNvCxnSpPr>
              <p:nvPr/>
            </p:nvCxnSpPr>
            <p:spPr bwMode="auto">
              <a:xfrm>
                <a:off x="2838" y="3693"/>
                <a:ext cx="204" cy="0"/>
              </a:xfrm>
              <a:prstGeom prst="straightConnector1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cxnSp>
            <p:nvCxnSpPr>
              <p:cNvPr id="51" name="AutoShape 17"/>
              <p:cNvCxnSpPr>
                <a:cxnSpLocks noChangeShapeType="1"/>
                <a:stCxn id="45" idx="3"/>
                <a:endCxn id="46" idx="1"/>
              </p:cNvCxnSpPr>
              <p:nvPr/>
            </p:nvCxnSpPr>
            <p:spPr bwMode="auto">
              <a:xfrm>
                <a:off x="1501" y="3693"/>
                <a:ext cx="203" cy="0"/>
              </a:xfrm>
              <a:prstGeom prst="straightConnector1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cxnSp>
            <p:nvCxnSpPr>
              <p:cNvPr id="52" name="AutoShape 18"/>
              <p:cNvCxnSpPr>
                <a:cxnSpLocks noChangeShapeType="1"/>
                <a:stCxn id="47" idx="3"/>
                <a:endCxn id="41" idx="1"/>
              </p:cNvCxnSpPr>
              <p:nvPr/>
            </p:nvCxnSpPr>
            <p:spPr bwMode="auto">
              <a:xfrm>
                <a:off x="2368" y="3693"/>
                <a:ext cx="241" cy="0"/>
              </a:xfrm>
              <a:prstGeom prst="straightConnector1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cxnSp>
            <p:nvCxnSpPr>
              <p:cNvPr id="53" name="AutoShape 19"/>
              <p:cNvCxnSpPr>
                <a:cxnSpLocks noChangeShapeType="1"/>
                <a:stCxn id="42" idx="3"/>
                <a:endCxn id="43" idx="1"/>
              </p:cNvCxnSpPr>
              <p:nvPr/>
            </p:nvCxnSpPr>
            <p:spPr bwMode="auto">
              <a:xfrm>
                <a:off x="3272" y="3693"/>
                <a:ext cx="189" cy="0"/>
              </a:xfrm>
              <a:prstGeom prst="straightConnector1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cxnSp>
            <p:nvCxnSpPr>
              <p:cNvPr id="54" name="AutoShape 20"/>
              <p:cNvCxnSpPr>
                <a:cxnSpLocks noChangeShapeType="1"/>
                <a:stCxn id="43" idx="3"/>
                <a:endCxn id="37" idx="1"/>
              </p:cNvCxnSpPr>
              <p:nvPr/>
            </p:nvCxnSpPr>
            <p:spPr bwMode="auto">
              <a:xfrm>
                <a:off x="3691" y="3693"/>
                <a:ext cx="204" cy="0"/>
              </a:xfrm>
              <a:prstGeom prst="straightConnector1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cxnSp>
            <p:nvCxnSpPr>
              <p:cNvPr id="55" name="AutoShape 21"/>
              <p:cNvCxnSpPr>
                <a:cxnSpLocks noChangeShapeType="1"/>
                <a:stCxn id="37" idx="3"/>
                <a:endCxn id="38" idx="1"/>
              </p:cNvCxnSpPr>
              <p:nvPr/>
            </p:nvCxnSpPr>
            <p:spPr bwMode="auto">
              <a:xfrm>
                <a:off x="4125" y="3693"/>
                <a:ext cx="204" cy="0"/>
              </a:xfrm>
              <a:prstGeom prst="straightConnector1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cxnSp>
            <p:nvCxnSpPr>
              <p:cNvPr id="56" name="AutoShape 22"/>
              <p:cNvCxnSpPr>
                <a:cxnSpLocks noChangeShapeType="1"/>
                <a:stCxn id="38" idx="3"/>
                <a:endCxn id="39" idx="1"/>
              </p:cNvCxnSpPr>
              <p:nvPr/>
            </p:nvCxnSpPr>
            <p:spPr bwMode="auto">
              <a:xfrm>
                <a:off x="4557" y="3693"/>
                <a:ext cx="204" cy="0"/>
              </a:xfrm>
              <a:prstGeom prst="straightConnector1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cxnSp>
            <p:nvCxnSpPr>
              <p:cNvPr id="57" name="AutoShape 23"/>
              <p:cNvCxnSpPr>
                <a:cxnSpLocks noChangeShapeType="1"/>
                <a:stCxn id="39" idx="3"/>
                <a:endCxn id="40" idx="1"/>
              </p:cNvCxnSpPr>
              <p:nvPr/>
            </p:nvCxnSpPr>
            <p:spPr bwMode="auto">
              <a:xfrm>
                <a:off x="4990" y="3693"/>
                <a:ext cx="205" cy="0"/>
              </a:xfrm>
              <a:prstGeom prst="straightConnector1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</p:cxnSp>
        </p:grpSp>
        <p:grpSp>
          <p:nvGrpSpPr>
            <p:cNvPr id="12" name="Group 24"/>
            <p:cNvGrpSpPr>
              <a:grpSpLocks/>
            </p:cNvGrpSpPr>
            <p:nvPr/>
          </p:nvGrpSpPr>
          <p:grpSpPr bwMode="auto">
            <a:xfrm>
              <a:off x="1330326" y="4127500"/>
              <a:ext cx="7278698" cy="430213"/>
              <a:chOff x="838" y="2600"/>
              <a:chExt cx="4585" cy="271"/>
            </a:xfrm>
          </p:grpSpPr>
          <p:sp>
            <p:nvSpPr>
              <p:cNvPr id="34" name="Rectangle 25"/>
              <p:cNvSpPr>
                <a:spLocks noChangeArrowheads="1"/>
              </p:cNvSpPr>
              <p:nvPr/>
            </p:nvSpPr>
            <p:spPr bwMode="auto">
              <a:xfrm>
                <a:off x="5196" y="2600"/>
                <a:ext cx="227" cy="271"/>
              </a:xfrm>
              <a:prstGeom prst="rect">
                <a:avLst/>
              </a:prstGeom>
              <a:solidFill>
                <a:srgbClr val="00E4A8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>
                    <a:solidFill>
                      <a:srgbClr val="000000"/>
                    </a:solidFill>
                    <a:latin typeface="Symbol" pitchFamily="16" charset="2"/>
                  </a:rPr>
                  <a:t></a:t>
                </a:r>
              </a:p>
            </p:txBody>
          </p:sp>
          <p:sp>
            <p:nvSpPr>
              <p:cNvPr id="35" name="Rectangle 26"/>
              <p:cNvSpPr>
                <a:spLocks noChangeArrowheads="1"/>
              </p:cNvSpPr>
              <p:nvPr/>
            </p:nvSpPr>
            <p:spPr bwMode="auto">
              <a:xfrm>
                <a:off x="838" y="2600"/>
                <a:ext cx="228" cy="271"/>
              </a:xfrm>
              <a:prstGeom prst="rect">
                <a:avLst/>
              </a:prstGeom>
              <a:solidFill>
                <a:srgbClr val="00E4A8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>
                    <a:solidFill>
                      <a:srgbClr val="000000"/>
                    </a:solidFill>
                    <a:latin typeface="Symbol" pitchFamily="16" charset="2"/>
                  </a:rPr>
                  <a:t></a:t>
                </a:r>
              </a:p>
            </p:txBody>
          </p:sp>
          <p:cxnSp>
            <p:nvCxnSpPr>
              <p:cNvPr id="36" name="AutoShape 27"/>
              <p:cNvCxnSpPr>
                <a:cxnSpLocks noChangeShapeType="1"/>
                <a:stCxn id="35" idx="3"/>
                <a:endCxn id="34" idx="1"/>
              </p:cNvCxnSpPr>
              <p:nvPr/>
            </p:nvCxnSpPr>
            <p:spPr bwMode="auto">
              <a:xfrm>
                <a:off x="1067" y="2736"/>
                <a:ext cx="4128" cy="0"/>
              </a:xfrm>
              <a:prstGeom prst="straightConnector1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</p:cxnSp>
        </p:grp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8248650" y="4633913"/>
              <a:ext cx="361950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6" charset="2"/>
                </a:rPr>
                <a:t></a:t>
              </a:r>
            </a:p>
          </p:txBody>
        </p:sp>
        <p:sp>
          <p:nvSpPr>
            <p:cNvPr id="14" name="Rectangle 29"/>
            <p:cNvSpPr>
              <a:spLocks noChangeArrowheads="1"/>
            </p:cNvSpPr>
            <p:nvPr/>
          </p:nvSpPr>
          <p:spPr bwMode="auto">
            <a:xfrm>
              <a:off x="4143375" y="4633913"/>
              <a:ext cx="361950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500">
                  <a:solidFill>
                    <a:srgbClr val="000000"/>
                  </a:solidFill>
                  <a:latin typeface="Times New Roman" pitchFamily="16" charset="0"/>
                </a:rPr>
                <a:t>31</a:t>
              </a:r>
            </a:p>
          </p:txBody>
        </p:sp>
        <p:sp>
          <p:nvSpPr>
            <p:cNvPr id="15" name="Rectangle 30"/>
            <p:cNvSpPr>
              <a:spLocks noChangeArrowheads="1"/>
            </p:cNvSpPr>
            <p:nvPr/>
          </p:nvSpPr>
          <p:spPr bwMode="auto">
            <a:xfrm>
              <a:off x="1330325" y="4633913"/>
              <a:ext cx="363538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6" charset="2"/>
                </a:rPr>
                <a:t></a:t>
              </a:r>
            </a:p>
          </p:txBody>
        </p:sp>
        <p:cxnSp>
          <p:nvCxnSpPr>
            <p:cNvPr id="16" name="AutoShape 31"/>
            <p:cNvCxnSpPr>
              <a:cxnSpLocks noChangeShapeType="1"/>
              <a:stCxn id="15" idx="3"/>
              <a:endCxn id="14" idx="1"/>
            </p:cNvCxnSpPr>
            <p:nvPr/>
          </p:nvCxnSpPr>
          <p:spPr bwMode="auto">
            <a:xfrm>
              <a:off x="1693863" y="4849813"/>
              <a:ext cx="2449512" cy="1587"/>
            </a:xfrm>
            <a:prstGeom prst="straightConnector1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17" name="AutoShape 32"/>
            <p:cNvCxnSpPr>
              <a:cxnSpLocks noChangeShapeType="1"/>
              <a:stCxn id="14" idx="3"/>
              <a:endCxn id="13" idx="1"/>
            </p:cNvCxnSpPr>
            <p:nvPr/>
          </p:nvCxnSpPr>
          <p:spPr bwMode="auto">
            <a:xfrm>
              <a:off x="4505325" y="4849813"/>
              <a:ext cx="3743325" cy="1587"/>
            </a:xfrm>
            <a:prstGeom prst="straightConnector1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</p:spPr>
        </p:cxnSp>
        <p:sp>
          <p:nvSpPr>
            <p:cNvPr id="18" name="Rectangle 33"/>
            <p:cNvSpPr>
              <a:spLocks noChangeArrowheads="1"/>
            </p:cNvSpPr>
            <p:nvPr/>
          </p:nvSpPr>
          <p:spPr bwMode="auto">
            <a:xfrm>
              <a:off x="6873875" y="5140325"/>
              <a:ext cx="360363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500">
                  <a:solidFill>
                    <a:srgbClr val="000000"/>
                  </a:solidFill>
                  <a:latin typeface="Times New Roman" pitchFamily="16" charset="0"/>
                </a:rPr>
                <a:t>64</a:t>
              </a:r>
            </a:p>
          </p:txBody>
        </p:sp>
        <p:sp>
          <p:nvSpPr>
            <p:cNvPr id="19" name="Rectangle 34"/>
            <p:cNvSpPr>
              <a:spLocks noChangeArrowheads="1"/>
            </p:cNvSpPr>
            <p:nvPr/>
          </p:nvSpPr>
          <p:spPr bwMode="auto">
            <a:xfrm>
              <a:off x="8248650" y="5140325"/>
              <a:ext cx="361950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6" charset="2"/>
                </a:rPr>
                <a:t></a:t>
              </a:r>
            </a:p>
          </p:txBody>
        </p:sp>
        <p:sp>
          <p:nvSpPr>
            <p:cNvPr id="20" name="Rectangle 35"/>
            <p:cNvSpPr>
              <a:spLocks noChangeArrowheads="1"/>
            </p:cNvSpPr>
            <p:nvPr/>
          </p:nvSpPr>
          <p:spPr bwMode="auto">
            <a:xfrm>
              <a:off x="4143375" y="5140325"/>
              <a:ext cx="361950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500">
                  <a:solidFill>
                    <a:srgbClr val="000000"/>
                  </a:solidFill>
                  <a:latin typeface="Times New Roman" pitchFamily="16" charset="0"/>
                </a:rPr>
                <a:t>31</a:t>
              </a:r>
            </a:p>
          </p:txBody>
        </p:sp>
        <p:sp>
          <p:nvSpPr>
            <p:cNvPr id="21" name="Rectangle 36"/>
            <p:cNvSpPr>
              <a:spLocks noChangeArrowheads="1"/>
            </p:cNvSpPr>
            <p:nvPr/>
          </p:nvSpPr>
          <p:spPr bwMode="auto">
            <a:xfrm>
              <a:off x="4830763" y="5140325"/>
              <a:ext cx="363537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500">
                  <a:solidFill>
                    <a:srgbClr val="000000"/>
                  </a:solidFill>
                  <a:latin typeface="Times New Roman" pitchFamily="16" charset="0"/>
                </a:rPr>
                <a:t>34</a:t>
              </a:r>
            </a:p>
          </p:txBody>
        </p:sp>
        <p:sp>
          <p:nvSpPr>
            <p:cNvPr id="23" name="Rectangle 37"/>
            <p:cNvSpPr>
              <a:spLocks noChangeArrowheads="1"/>
            </p:cNvSpPr>
            <p:nvPr/>
          </p:nvSpPr>
          <p:spPr bwMode="auto">
            <a:xfrm>
              <a:off x="1330325" y="5140325"/>
              <a:ext cx="363538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6" charset="2"/>
                </a:rPr>
                <a:t></a:t>
              </a:r>
            </a:p>
          </p:txBody>
        </p:sp>
        <p:sp>
          <p:nvSpPr>
            <p:cNvPr id="24" name="Rectangle 38"/>
            <p:cNvSpPr>
              <a:spLocks noChangeArrowheads="1"/>
            </p:cNvSpPr>
            <p:nvPr/>
          </p:nvSpPr>
          <p:spPr bwMode="auto">
            <a:xfrm>
              <a:off x="2706688" y="5140325"/>
              <a:ext cx="363537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500">
                  <a:solidFill>
                    <a:srgbClr val="000000"/>
                  </a:solidFill>
                  <a:latin typeface="Times New Roman" pitchFamily="16" charset="0"/>
                </a:rPr>
                <a:t>23</a:t>
              </a:r>
            </a:p>
          </p:txBody>
        </p:sp>
        <p:cxnSp>
          <p:nvCxnSpPr>
            <p:cNvPr id="25" name="AutoShape 39"/>
            <p:cNvCxnSpPr>
              <a:cxnSpLocks noChangeShapeType="1"/>
              <a:stCxn id="23" idx="3"/>
              <a:endCxn id="24" idx="1"/>
            </p:cNvCxnSpPr>
            <p:nvPr/>
          </p:nvCxnSpPr>
          <p:spPr bwMode="auto">
            <a:xfrm>
              <a:off x="1693863" y="5356225"/>
              <a:ext cx="1012825" cy="1588"/>
            </a:xfrm>
            <a:prstGeom prst="straightConnector1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6" name="AutoShape 40"/>
            <p:cNvCxnSpPr>
              <a:cxnSpLocks noChangeShapeType="1"/>
              <a:stCxn id="24" idx="3"/>
              <a:endCxn id="20" idx="1"/>
            </p:cNvCxnSpPr>
            <p:nvPr/>
          </p:nvCxnSpPr>
          <p:spPr bwMode="auto">
            <a:xfrm>
              <a:off x="3070225" y="5356225"/>
              <a:ext cx="1073150" cy="1588"/>
            </a:xfrm>
            <a:prstGeom prst="straightConnector1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7" name="AutoShape 41"/>
            <p:cNvCxnSpPr>
              <a:cxnSpLocks noChangeShapeType="1"/>
              <a:stCxn id="20" idx="3"/>
              <a:endCxn id="21" idx="1"/>
            </p:cNvCxnSpPr>
            <p:nvPr/>
          </p:nvCxnSpPr>
          <p:spPr bwMode="auto">
            <a:xfrm>
              <a:off x="4505325" y="5356225"/>
              <a:ext cx="325438" cy="1588"/>
            </a:xfrm>
            <a:prstGeom prst="straightConnector1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8" name="AutoShape 42"/>
            <p:cNvCxnSpPr>
              <a:cxnSpLocks noChangeShapeType="1"/>
              <a:stCxn id="21" idx="3"/>
              <a:endCxn id="18" idx="1"/>
            </p:cNvCxnSpPr>
            <p:nvPr/>
          </p:nvCxnSpPr>
          <p:spPr bwMode="auto">
            <a:xfrm>
              <a:off x="5194300" y="5356225"/>
              <a:ext cx="1679575" cy="1588"/>
            </a:xfrm>
            <a:prstGeom prst="straightConnector1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9" name="AutoShape 43"/>
            <p:cNvCxnSpPr>
              <a:cxnSpLocks noChangeShapeType="1"/>
              <a:stCxn id="18" idx="3"/>
              <a:endCxn id="19" idx="1"/>
            </p:cNvCxnSpPr>
            <p:nvPr/>
          </p:nvCxnSpPr>
          <p:spPr bwMode="auto">
            <a:xfrm>
              <a:off x="7234238" y="5356225"/>
              <a:ext cx="1014412" cy="1588"/>
            </a:xfrm>
            <a:prstGeom prst="straightConnector1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</p:spPr>
        </p:cxnSp>
        <p:sp>
          <p:nvSpPr>
            <p:cNvPr id="30" name="Text Box 44"/>
            <p:cNvSpPr txBox="1">
              <a:spLocks noChangeArrowheads="1"/>
            </p:cNvSpPr>
            <p:nvPr/>
          </p:nvSpPr>
          <p:spPr bwMode="auto">
            <a:xfrm>
              <a:off x="693738" y="5638800"/>
              <a:ext cx="438150" cy="5095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i="1">
                  <a:solidFill>
                    <a:srgbClr val="000000"/>
                  </a:solidFill>
                  <a:latin typeface="Times New Roman" pitchFamily="16" charset="0"/>
                </a:rPr>
                <a:t>S</a:t>
              </a:r>
              <a:r>
                <a:rPr lang="en-GB" sz="2400" baseline="-25000">
                  <a:solidFill>
                    <a:srgbClr val="000000"/>
                  </a:solidFill>
                  <a:latin typeface="Times New Roman" pitchFamily="16" charset="0"/>
                </a:rPr>
                <a:t>0</a:t>
              </a:r>
            </a:p>
          </p:txBody>
        </p:sp>
        <p:sp>
          <p:nvSpPr>
            <p:cNvPr id="31" name="Text Box 45"/>
            <p:cNvSpPr txBox="1">
              <a:spLocks noChangeArrowheads="1"/>
            </p:cNvSpPr>
            <p:nvPr/>
          </p:nvSpPr>
          <p:spPr bwMode="auto">
            <a:xfrm>
              <a:off x="693738" y="5105400"/>
              <a:ext cx="438150" cy="5095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i="1">
                  <a:solidFill>
                    <a:srgbClr val="000000"/>
                  </a:solidFill>
                  <a:latin typeface="Times New Roman" pitchFamily="16" charset="0"/>
                </a:rPr>
                <a:t>S</a:t>
              </a:r>
              <a:r>
                <a:rPr lang="en-GB" sz="2400" baseline="-25000">
                  <a:solidFill>
                    <a:srgbClr val="000000"/>
                  </a:solidFill>
                  <a:latin typeface="Times New Roman" pitchFamily="16" charset="0"/>
                </a:rPr>
                <a:t>1</a:t>
              </a:r>
            </a:p>
          </p:txBody>
        </p:sp>
        <p:sp>
          <p:nvSpPr>
            <p:cNvPr id="32" name="Text Box 46"/>
            <p:cNvSpPr txBox="1">
              <a:spLocks noChangeArrowheads="1"/>
            </p:cNvSpPr>
            <p:nvPr/>
          </p:nvSpPr>
          <p:spPr bwMode="auto">
            <a:xfrm>
              <a:off x="693738" y="4572000"/>
              <a:ext cx="438150" cy="5095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i="1">
                  <a:solidFill>
                    <a:srgbClr val="000000"/>
                  </a:solidFill>
                  <a:latin typeface="Times New Roman" pitchFamily="16" charset="0"/>
                </a:rPr>
                <a:t>S</a:t>
              </a:r>
              <a:r>
                <a:rPr lang="en-GB" sz="2400" baseline="-25000">
                  <a:solidFill>
                    <a:srgbClr val="000000"/>
                  </a:solidFill>
                  <a:latin typeface="Times New Roman" pitchFamily="16" charset="0"/>
                </a:rPr>
                <a:t>2</a:t>
              </a:r>
            </a:p>
          </p:txBody>
        </p:sp>
        <p:sp>
          <p:nvSpPr>
            <p:cNvPr id="33" name="Text Box 47"/>
            <p:cNvSpPr txBox="1">
              <a:spLocks noChangeArrowheads="1"/>
            </p:cNvSpPr>
            <p:nvPr/>
          </p:nvSpPr>
          <p:spPr bwMode="auto">
            <a:xfrm>
              <a:off x="693738" y="4114800"/>
              <a:ext cx="438150" cy="5095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i="1">
                  <a:solidFill>
                    <a:srgbClr val="000000"/>
                  </a:solidFill>
                  <a:latin typeface="Times New Roman" pitchFamily="16" charset="0"/>
                </a:rPr>
                <a:t>S</a:t>
              </a:r>
              <a:r>
                <a:rPr lang="en-GB" sz="2400" baseline="-25000">
                  <a:solidFill>
                    <a:srgbClr val="000000"/>
                  </a:solidFill>
                  <a:latin typeface="Times New Roman" pitchFamily="16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54588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Skip List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0419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80" y="1118102"/>
            <a:ext cx="7993771" cy="303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6800" lvl="1" indent="-226800" algn="just">
              <a:lnSpc>
                <a:spcPct val="150000"/>
              </a:lnSpc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Initialization</a:t>
            </a:r>
          </a:p>
          <a:p>
            <a:pPr marL="341313" indent="-341313">
              <a:spcBef>
                <a:spcPts val="700"/>
              </a:spcBef>
              <a:buClr>
                <a:schemeClr val="accent1">
                  <a:lumMod val="75000"/>
                </a:schemeClr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A new list is initialized as follows:</a:t>
            </a:r>
          </a:p>
          <a:p>
            <a:pPr marL="341313" indent="-341313">
              <a:spcBef>
                <a:spcPts val="7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A node NIL (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  <a:latin typeface="Symbol" pitchFamily="16" charset="2"/>
              </a:rPr>
              <a:t>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 ) is created and its key is set to a value greater than the greatest key that could possibly used in the list</a:t>
            </a:r>
          </a:p>
          <a:p>
            <a:pPr marL="341313" indent="-341313">
              <a:spcBef>
                <a:spcPts val="7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Another node NIL (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  <a:latin typeface="Symbol" pitchFamily="16" charset="2"/>
              </a:rPr>
              <a:t>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) is created, value set to lowest key that could be used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10646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667715" y="4670839"/>
            <a:ext cx="7278688" cy="430213"/>
            <a:chOff x="838" y="2600"/>
            <a:chExt cx="4585" cy="271"/>
          </a:xfrm>
        </p:grpSpPr>
        <p:sp>
          <p:nvSpPr>
            <p:cNvPr id="11" name="Rectangle 25"/>
            <p:cNvSpPr>
              <a:spLocks noChangeArrowheads="1"/>
            </p:cNvSpPr>
            <p:nvPr/>
          </p:nvSpPr>
          <p:spPr bwMode="auto">
            <a:xfrm>
              <a:off x="5196" y="2600"/>
              <a:ext cx="227" cy="271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6" charset="2"/>
                </a:rPr>
                <a:t></a:t>
              </a:r>
            </a:p>
          </p:txBody>
        </p:sp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838" y="2600"/>
              <a:ext cx="228" cy="271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6" charset="2"/>
                </a:rPr>
                <a:t></a:t>
              </a:r>
            </a:p>
          </p:txBody>
        </p:sp>
        <p:cxnSp>
          <p:nvCxnSpPr>
            <p:cNvPr id="13" name="AutoShape 27"/>
            <p:cNvCxnSpPr>
              <a:cxnSpLocks noChangeShapeType="1"/>
              <a:stCxn id="12" idx="3"/>
              <a:endCxn id="11" idx="1"/>
            </p:cNvCxnSpPr>
            <p:nvPr/>
          </p:nvCxnSpPr>
          <p:spPr bwMode="auto">
            <a:xfrm>
              <a:off x="1067" y="2736"/>
              <a:ext cx="4128" cy="0"/>
            </a:xfrm>
            <a:prstGeom prst="straightConnector1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5296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References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8308" y="1086678"/>
            <a:ext cx="8449943" cy="468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80" y="1219960"/>
            <a:ext cx="830728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6800" lvl="1" indent="-2268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Presentation Slides: Advanced Data Structures</a:t>
            </a:r>
          </a:p>
          <a:p>
            <a:pPr marL="1598400" lvl="4" indent="-2268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	      Dr.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RamaMoorthy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Srinath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, Professor, CSE, PESU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10457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378500" y="6277372"/>
            <a:ext cx="3365024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-226800" algn="just">
              <a:lnSpc>
                <a:spcPct val="150000"/>
              </a:lnSpc>
            </a:pP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Note: Apart from the  links already mentioned on Slides</a:t>
            </a: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415883"/>
            <a:ext cx="4506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kusumakv@pes.edu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4544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Kusuma K 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35106" y="3565417"/>
            <a:ext cx="4544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&amp; Engineering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12155" y="1815368"/>
            <a:ext cx="8261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cap="all" dirty="0" smtClean="0"/>
              <a:t>DATA STRUCTURES &amp; ITS APPLICATIONS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81316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UNIT 1: Skip List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Kusuma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664823"/>
            <a:ext cx="8399417" cy="538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3205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Performance considerations: lists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7901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80" y="747046"/>
            <a:ext cx="7993771" cy="5482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6800" lvl="1" indent="-226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Size(): </a:t>
            </a:r>
          </a:p>
          <a:p>
            <a:pPr marL="684000" lvl="2" indent="-226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O(1) if size is stored explicitly, else O(n)</a:t>
            </a:r>
          </a:p>
          <a:p>
            <a:pPr marL="226800" lvl="1" indent="-226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(): </a:t>
            </a:r>
          </a:p>
          <a:p>
            <a:pPr marL="684000" lvl="2" indent="-226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O(1)</a:t>
            </a:r>
          </a:p>
          <a:p>
            <a:pPr marL="226800" lvl="1" indent="-226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FindElement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(k): </a:t>
            </a:r>
          </a:p>
          <a:p>
            <a:pPr marL="684000" lvl="2" indent="-226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O(n) </a:t>
            </a:r>
          </a:p>
          <a:p>
            <a:pPr marL="226800" lvl="1" indent="-226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InsertItem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(k, e):</a:t>
            </a:r>
          </a:p>
          <a:p>
            <a:pPr marL="684000" lvl="2" indent="-226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O(1) (assumes item already found)</a:t>
            </a:r>
          </a:p>
          <a:p>
            <a:pPr marL="226800" lvl="1" indent="-226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Remove(k): </a:t>
            </a:r>
          </a:p>
          <a:p>
            <a:pPr marL="684000" lvl="2" indent="-226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O(1) (assumes item already found)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-2605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3205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Skip List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7901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32" y="747046"/>
            <a:ext cx="7993771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6800" lvl="1" indent="-226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Skip Lists support O(log n)</a:t>
            </a:r>
          </a:p>
          <a:p>
            <a:pPr marL="684000" lvl="2" indent="-226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Insertion</a:t>
            </a:r>
          </a:p>
          <a:p>
            <a:pPr marL="684000" lvl="2" indent="-226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Deletion</a:t>
            </a:r>
          </a:p>
          <a:p>
            <a:pPr marL="684000" lvl="2" indent="-226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Search</a:t>
            </a:r>
          </a:p>
          <a:p>
            <a:pPr marL="226800" lvl="1" indent="-226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 relatively recent data structure</a:t>
            </a:r>
          </a:p>
          <a:p>
            <a:pPr marL="684000" lvl="2" indent="-226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W. Pugh in 1989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6800" lvl="1" indent="-226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“A probabilistic alternative to balanced trees”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-2605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38685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Skip List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896174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80" y="945826"/>
            <a:ext cx="7993771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6800" lvl="1" indent="-226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 skip list is a probabilistic data structure that allows O(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logn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) search complexity as well as  O(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logn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) insertion complexity within an ordered sequence of n elements</a:t>
            </a:r>
          </a:p>
          <a:p>
            <a:pPr marL="226800" lvl="1" indent="-226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Thus it can get the best features of a sorted array (for searching) while maintaining a linked list-like structure that allows insertion, which is not possible in an array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6800" lvl="1" indent="-226800" algn="just">
              <a:lnSpc>
                <a:spcPct val="150000"/>
              </a:lnSpc>
              <a:buFont typeface="Arial" pitchFamily="34" charset="0"/>
              <a:buChar char="•"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6800" lvl="1" indent="-226800"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6800" lvl="1" indent="-226800"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6800" lvl="1" indent="-226800"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-2605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569843" y="6375617"/>
            <a:ext cx="2623931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lvl="1" indent="-226800" algn="just">
              <a:lnSpc>
                <a:spcPct val="114000"/>
              </a:lnSpc>
            </a:pPr>
            <a:r>
              <a:rPr lang="en-IN" sz="1100" dirty="0" smtClean="0">
                <a:solidFill>
                  <a:schemeClr val="accent1">
                    <a:lumMod val="75000"/>
                  </a:schemeClr>
                </a:solidFill>
              </a:rPr>
              <a:t>https://en.wikipedia.org/wiki/Skip_list</a:t>
            </a: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3205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Skip List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7901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80" y="747046"/>
            <a:ext cx="7993771" cy="7771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Fast search is made possible by maintaining a linked hierarchy of sub sequences, with each successive subsequence skipping over fewer elements than the previous one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Searching starts in the sparsest subsequence until two consecutive elements have been found, one smaller and one larger than or equal to the element searched for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Via the linked hierarchy, these two elements link to elements of the next sparsest subsequence, where searching is continued until finally we are searching in the full sequence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6800" lvl="1" indent="-2268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6800" lvl="1" indent="-2268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6800" lvl="1" indent="-2268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6800" lvl="1" indent="-2268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6800" lvl="1" indent="-2268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6800" lvl="1" indent="-2268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6800" lvl="1" indent="-226800" algn="just">
              <a:lnSpc>
                <a:spcPct val="114000"/>
              </a:lnSpc>
            </a:pPr>
            <a:r>
              <a:rPr lang="en-IN" sz="1100" dirty="0" smtClean="0">
                <a:solidFill>
                  <a:schemeClr val="accent1">
                    <a:lumMod val="75000"/>
                  </a:schemeClr>
                </a:solidFill>
              </a:rPr>
              <a:t>https://en.wikipedia.org/wiki/Skip_list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-2605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  <p:pic>
        <p:nvPicPr>
          <p:cNvPr id="18434" name="Picture 2" descr="https://upload.wikimedia.org/wikipedia/commons/thumb/8/86/Skip_list.svg/400px-Skip_list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1107" y="4980985"/>
            <a:ext cx="4795247" cy="1877015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543339" y="6371595"/>
            <a:ext cx="2676939" cy="294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lvl="1" indent="-226800" algn="just">
              <a:lnSpc>
                <a:spcPct val="114000"/>
              </a:lnSpc>
            </a:pPr>
            <a:r>
              <a:rPr lang="en-IN" sz="1100" dirty="0" smtClean="0">
                <a:solidFill>
                  <a:schemeClr val="accent1">
                    <a:lumMod val="75000"/>
                  </a:schemeClr>
                </a:solidFill>
              </a:rPr>
              <a:t>https://en.wikipedia.org/wiki/Skip_list</a:t>
            </a: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47962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Perfect Skip List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98893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80" y="1051842"/>
            <a:ext cx="7993771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6800" lvl="1" indent="-226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 skip list is a collection of lists at different levels</a:t>
            </a:r>
          </a:p>
          <a:p>
            <a:pPr marL="226800" lvl="1" indent="-226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The lowest level (0) is a sorted, singly linked list of all nodes</a:t>
            </a:r>
          </a:p>
          <a:p>
            <a:pPr marL="226800" lvl="1" indent="-226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The first level (1) links alternate nodes</a:t>
            </a:r>
          </a:p>
          <a:p>
            <a:pPr marL="226800" lvl="1" indent="-226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The second level (2) links every fourth node</a:t>
            </a:r>
          </a:p>
          <a:p>
            <a:pPr marL="226800" lvl="1" indent="-226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In general, level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links every 2</a:t>
            </a:r>
            <a:r>
              <a:rPr lang="en-IN" sz="2400" baseline="300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th node</a:t>
            </a:r>
          </a:p>
          <a:p>
            <a:pPr marL="226800" lvl="1" indent="-226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In total, 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  <a:latin typeface="Symbol" pitchFamily="16" charset="2"/>
              </a:rPr>
              <a:t>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log</a:t>
            </a:r>
            <a:r>
              <a:rPr lang="en-GB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 n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  <a:latin typeface="Symbol" pitchFamily="16" charset="2"/>
              </a:rPr>
              <a:t>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levels (i.e. 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O(log</a:t>
            </a:r>
            <a:r>
              <a:rPr lang="en-GB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 n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) levels)</a:t>
            </a:r>
          </a:p>
          <a:p>
            <a:pPr marL="226800" lvl="1" indent="-226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Each level has half the nodes of the one below 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10646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47962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Perfect Skip List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98893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80" y="1051842"/>
            <a:ext cx="7993771" cy="4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Example of a Perfect Skip List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10646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561215" y="2670313"/>
            <a:ext cx="7916862" cy="2033588"/>
            <a:chOff x="640729" y="2869096"/>
            <a:chExt cx="7916862" cy="2033588"/>
          </a:xfrm>
        </p:grpSpPr>
        <p:sp>
          <p:nvSpPr>
            <p:cNvPr id="57" name="Rectangle 2"/>
            <p:cNvSpPr>
              <a:spLocks noChangeArrowheads="1"/>
            </p:cNvSpPr>
            <p:nvPr/>
          </p:nvSpPr>
          <p:spPr bwMode="auto">
            <a:xfrm>
              <a:off x="6131891" y="4401034"/>
              <a:ext cx="363538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500">
                  <a:solidFill>
                    <a:srgbClr val="000000"/>
                  </a:solidFill>
                  <a:latin typeface="Times New Roman" pitchFamily="16" charset="0"/>
                </a:rPr>
                <a:t>56</a:t>
              </a:r>
            </a:p>
          </p:txBody>
        </p:sp>
        <p:sp>
          <p:nvSpPr>
            <p:cNvPr id="58" name="Rectangle 3"/>
            <p:cNvSpPr>
              <a:spLocks noChangeArrowheads="1"/>
            </p:cNvSpPr>
            <p:nvPr/>
          </p:nvSpPr>
          <p:spPr bwMode="auto">
            <a:xfrm>
              <a:off x="6820866" y="4401034"/>
              <a:ext cx="360363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500">
                  <a:solidFill>
                    <a:srgbClr val="000000"/>
                  </a:solidFill>
                  <a:latin typeface="Times New Roman" pitchFamily="16" charset="0"/>
                </a:rPr>
                <a:t>64</a:t>
              </a:r>
            </a:p>
          </p:txBody>
        </p:sp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>
              <a:off x="8195641" y="4401034"/>
              <a:ext cx="361950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6" charset="2"/>
                </a:rPr>
                <a:t></a:t>
              </a:r>
            </a:p>
          </p:txBody>
        </p:sp>
        <p:sp>
          <p:nvSpPr>
            <p:cNvPr id="60" name="Rectangle 5"/>
            <p:cNvSpPr>
              <a:spLocks noChangeArrowheads="1"/>
            </p:cNvSpPr>
            <p:nvPr/>
          </p:nvSpPr>
          <p:spPr bwMode="auto">
            <a:xfrm>
              <a:off x="4090366" y="4401034"/>
              <a:ext cx="361950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500">
                  <a:solidFill>
                    <a:srgbClr val="000000"/>
                  </a:solidFill>
                  <a:latin typeface="Times New Roman" pitchFamily="16" charset="0"/>
                </a:rPr>
                <a:t>31</a:t>
              </a:r>
            </a:p>
          </p:txBody>
        </p:sp>
        <p:sp>
          <p:nvSpPr>
            <p:cNvPr id="61" name="Rectangle 6"/>
            <p:cNvSpPr>
              <a:spLocks noChangeArrowheads="1"/>
            </p:cNvSpPr>
            <p:nvPr/>
          </p:nvSpPr>
          <p:spPr bwMode="auto">
            <a:xfrm>
              <a:off x="4777754" y="4401034"/>
              <a:ext cx="363537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500">
                  <a:solidFill>
                    <a:srgbClr val="000000"/>
                  </a:solidFill>
                  <a:latin typeface="Times New Roman" pitchFamily="16" charset="0"/>
                </a:rPr>
                <a:t>34</a:t>
              </a:r>
            </a:p>
          </p:txBody>
        </p:sp>
        <p:sp>
          <p:nvSpPr>
            <p:cNvPr id="62" name="Rectangle 7"/>
            <p:cNvSpPr>
              <a:spLocks noChangeArrowheads="1"/>
            </p:cNvSpPr>
            <p:nvPr/>
          </p:nvSpPr>
          <p:spPr bwMode="auto">
            <a:xfrm>
              <a:off x="5442916" y="4401034"/>
              <a:ext cx="363538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500">
                  <a:solidFill>
                    <a:srgbClr val="000000"/>
                  </a:solidFill>
                  <a:latin typeface="Times New Roman" pitchFamily="16" charset="0"/>
                </a:rPr>
                <a:t>44</a:t>
              </a:r>
            </a:p>
          </p:txBody>
        </p:sp>
        <p:sp>
          <p:nvSpPr>
            <p:cNvPr id="63" name="Rectangle 8"/>
            <p:cNvSpPr>
              <a:spLocks noChangeArrowheads="1"/>
            </p:cNvSpPr>
            <p:nvPr/>
          </p:nvSpPr>
          <p:spPr bwMode="auto">
            <a:xfrm>
              <a:off x="1277316" y="4401034"/>
              <a:ext cx="363538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6" charset="2"/>
                </a:rPr>
                <a:t></a:t>
              </a:r>
            </a:p>
          </p:txBody>
        </p:sp>
        <p:sp>
          <p:nvSpPr>
            <p:cNvPr id="64" name="Rectangle 9"/>
            <p:cNvSpPr>
              <a:spLocks noChangeArrowheads="1"/>
            </p:cNvSpPr>
            <p:nvPr/>
          </p:nvSpPr>
          <p:spPr bwMode="auto">
            <a:xfrm>
              <a:off x="1966291" y="4401034"/>
              <a:ext cx="363538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500">
                  <a:solidFill>
                    <a:srgbClr val="000000"/>
                  </a:solidFill>
                  <a:latin typeface="Times New Roman" pitchFamily="16" charset="0"/>
                </a:rPr>
                <a:t>12</a:t>
              </a:r>
            </a:p>
          </p:txBody>
        </p:sp>
        <p:sp>
          <p:nvSpPr>
            <p:cNvPr id="65" name="Rectangle 10"/>
            <p:cNvSpPr>
              <a:spLocks noChangeArrowheads="1"/>
            </p:cNvSpPr>
            <p:nvPr/>
          </p:nvSpPr>
          <p:spPr bwMode="auto">
            <a:xfrm>
              <a:off x="2653679" y="4401034"/>
              <a:ext cx="363537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500">
                  <a:solidFill>
                    <a:srgbClr val="000000"/>
                  </a:solidFill>
                  <a:latin typeface="Times New Roman" pitchFamily="16" charset="0"/>
                </a:rPr>
                <a:t>23</a:t>
              </a:r>
            </a:p>
          </p:txBody>
        </p:sp>
        <p:sp>
          <p:nvSpPr>
            <p:cNvPr id="66" name="Rectangle 11"/>
            <p:cNvSpPr>
              <a:spLocks noChangeArrowheads="1"/>
            </p:cNvSpPr>
            <p:nvPr/>
          </p:nvSpPr>
          <p:spPr bwMode="auto">
            <a:xfrm>
              <a:off x="3342654" y="4401034"/>
              <a:ext cx="363537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500">
                  <a:solidFill>
                    <a:srgbClr val="000000"/>
                  </a:solidFill>
                  <a:latin typeface="Times New Roman" pitchFamily="16" charset="0"/>
                </a:rPr>
                <a:t>26</a:t>
              </a:r>
            </a:p>
          </p:txBody>
        </p:sp>
        <p:cxnSp>
          <p:nvCxnSpPr>
            <p:cNvPr id="67" name="AutoShape 12"/>
            <p:cNvCxnSpPr>
              <a:cxnSpLocks noChangeShapeType="1"/>
              <a:stCxn id="63" idx="3"/>
              <a:endCxn id="64" idx="1"/>
            </p:cNvCxnSpPr>
            <p:nvPr/>
          </p:nvCxnSpPr>
          <p:spPr bwMode="auto">
            <a:xfrm>
              <a:off x="1640854" y="4616934"/>
              <a:ext cx="325437" cy="1587"/>
            </a:xfrm>
            <a:prstGeom prst="straightConnector1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68" name="AutoShape 13"/>
            <p:cNvCxnSpPr>
              <a:cxnSpLocks noChangeShapeType="1"/>
              <a:stCxn id="65" idx="3"/>
              <a:endCxn id="66" idx="1"/>
            </p:cNvCxnSpPr>
            <p:nvPr/>
          </p:nvCxnSpPr>
          <p:spPr bwMode="auto">
            <a:xfrm>
              <a:off x="3017216" y="4616934"/>
              <a:ext cx="325438" cy="1587"/>
            </a:xfrm>
            <a:prstGeom prst="straightConnector1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69" name="AutoShape 14"/>
            <p:cNvCxnSpPr>
              <a:cxnSpLocks noChangeShapeType="1"/>
              <a:stCxn id="60" idx="3"/>
              <a:endCxn id="61" idx="1"/>
            </p:cNvCxnSpPr>
            <p:nvPr/>
          </p:nvCxnSpPr>
          <p:spPr bwMode="auto">
            <a:xfrm>
              <a:off x="4452316" y="4616934"/>
              <a:ext cx="325438" cy="1587"/>
            </a:xfrm>
            <a:prstGeom prst="straightConnector1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70" name="AutoShape 15"/>
            <p:cNvCxnSpPr>
              <a:cxnSpLocks noChangeShapeType="1"/>
              <a:stCxn id="64" idx="3"/>
              <a:endCxn id="65" idx="1"/>
            </p:cNvCxnSpPr>
            <p:nvPr/>
          </p:nvCxnSpPr>
          <p:spPr bwMode="auto">
            <a:xfrm>
              <a:off x="2329829" y="4616934"/>
              <a:ext cx="323850" cy="1587"/>
            </a:xfrm>
            <a:prstGeom prst="straightConnector1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71" name="AutoShape 16"/>
            <p:cNvCxnSpPr>
              <a:cxnSpLocks noChangeShapeType="1"/>
              <a:stCxn id="66" idx="3"/>
              <a:endCxn id="60" idx="1"/>
            </p:cNvCxnSpPr>
            <p:nvPr/>
          </p:nvCxnSpPr>
          <p:spPr bwMode="auto">
            <a:xfrm>
              <a:off x="3706191" y="4616934"/>
              <a:ext cx="384175" cy="1587"/>
            </a:xfrm>
            <a:prstGeom prst="straightConnector1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72" name="AutoShape 17"/>
            <p:cNvCxnSpPr>
              <a:cxnSpLocks noChangeShapeType="1"/>
              <a:stCxn id="61" idx="3"/>
              <a:endCxn id="62" idx="1"/>
            </p:cNvCxnSpPr>
            <p:nvPr/>
          </p:nvCxnSpPr>
          <p:spPr bwMode="auto">
            <a:xfrm>
              <a:off x="5141291" y="4616934"/>
              <a:ext cx="301625" cy="1587"/>
            </a:xfrm>
            <a:prstGeom prst="straightConnector1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73" name="AutoShape 18"/>
            <p:cNvCxnSpPr>
              <a:cxnSpLocks noChangeShapeType="1"/>
              <a:stCxn id="62" idx="3"/>
              <a:endCxn id="57" idx="1"/>
            </p:cNvCxnSpPr>
            <p:nvPr/>
          </p:nvCxnSpPr>
          <p:spPr bwMode="auto">
            <a:xfrm>
              <a:off x="5806454" y="4616934"/>
              <a:ext cx="325437" cy="1587"/>
            </a:xfrm>
            <a:prstGeom prst="straightConnector1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74" name="AutoShape 19"/>
            <p:cNvCxnSpPr>
              <a:cxnSpLocks noChangeShapeType="1"/>
              <a:stCxn id="57" idx="3"/>
              <a:endCxn id="58" idx="1"/>
            </p:cNvCxnSpPr>
            <p:nvPr/>
          </p:nvCxnSpPr>
          <p:spPr bwMode="auto">
            <a:xfrm>
              <a:off x="6495429" y="4616934"/>
              <a:ext cx="325437" cy="1587"/>
            </a:xfrm>
            <a:prstGeom prst="straightConnector1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</p:spPr>
        </p:cxnSp>
        <p:grpSp>
          <p:nvGrpSpPr>
            <p:cNvPr id="77" name="Group 22"/>
            <p:cNvGrpSpPr>
              <a:grpSpLocks/>
            </p:cNvGrpSpPr>
            <p:nvPr/>
          </p:nvGrpSpPr>
          <p:grpSpPr bwMode="auto">
            <a:xfrm>
              <a:off x="1277316" y="2881796"/>
              <a:ext cx="7278688" cy="430213"/>
              <a:chOff x="838" y="2600"/>
              <a:chExt cx="4585" cy="271"/>
            </a:xfrm>
          </p:grpSpPr>
          <p:sp>
            <p:nvSpPr>
              <p:cNvPr id="78" name="Rectangle 23"/>
              <p:cNvSpPr>
                <a:spLocks noChangeArrowheads="1"/>
              </p:cNvSpPr>
              <p:nvPr/>
            </p:nvSpPr>
            <p:spPr bwMode="auto">
              <a:xfrm>
                <a:off x="5196" y="2600"/>
                <a:ext cx="227" cy="271"/>
              </a:xfrm>
              <a:prstGeom prst="rect">
                <a:avLst/>
              </a:prstGeom>
              <a:solidFill>
                <a:srgbClr val="00E4A8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>
                    <a:solidFill>
                      <a:srgbClr val="000000"/>
                    </a:solidFill>
                    <a:latin typeface="Symbol" pitchFamily="16" charset="2"/>
                  </a:rPr>
                  <a:t></a:t>
                </a:r>
              </a:p>
            </p:txBody>
          </p:sp>
          <p:sp>
            <p:nvSpPr>
              <p:cNvPr id="79" name="Rectangle 24"/>
              <p:cNvSpPr>
                <a:spLocks noChangeArrowheads="1"/>
              </p:cNvSpPr>
              <p:nvPr/>
            </p:nvSpPr>
            <p:spPr bwMode="auto">
              <a:xfrm>
                <a:off x="838" y="2600"/>
                <a:ext cx="228" cy="271"/>
              </a:xfrm>
              <a:prstGeom prst="rect">
                <a:avLst/>
              </a:prstGeom>
              <a:solidFill>
                <a:srgbClr val="00E4A8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>
                    <a:solidFill>
                      <a:srgbClr val="000000"/>
                    </a:solidFill>
                    <a:latin typeface="Symbol" pitchFamily="16" charset="2"/>
                  </a:rPr>
                  <a:t></a:t>
                </a:r>
              </a:p>
            </p:txBody>
          </p:sp>
          <p:cxnSp>
            <p:nvCxnSpPr>
              <p:cNvPr id="80" name="AutoShape 25"/>
              <p:cNvCxnSpPr>
                <a:cxnSpLocks noChangeShapeType="1"/>
                <a:stCxn id="79" idx="3"/>
                <a:endCxn id="78" idx="1"/>
              </p:cNvCxnSpPr>
              <p:nvPr/>
            </p:nvCxnSpPr>
            <p:spPr bwMode="auto">
              <a:xfrm>
                <a:off x="1067" y="2736"/>
                <a:ext cx="4128" cy="0"/>
              </a:xfrm>
              <a:prstGeom prst="straightConnector1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</p:cxnSp>
        </p:grpSp>
        <p:sp>
          <p:nvSpPr>
            <p:cNvPr id="81" name="Rectangle 26"/>
            <p:cNvSpPr>
              <a:spLocks noChangeArrowheads="1"/>
            </p:cNvSpPr>
            <p:nvPr/>
          </p:nvSpPr>
          <p:spPr bwMode="auto">
            <a:xfrm>
              <a:off x="8195641" y="3388209"/>
              <a:ext cx="361950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6" charset="2"/>
                </a:rPr>
                <a:t></a:t>
              </a:r>
            </a:p>
          </p:txBody>
        </p:sp>
        <p:sp>
          <p:nvSpPr>
            <p:cNvPr id="82" name="Rectangle 27"/>
            <p:cNvSpPr>
              <a:spLocks noChangeArrowheads="1"/>
            </p:cNvSpPr>
            <p:nvPr/>
          </p:nvSpPr>
          <p:spPr bwMode="auto">
            <a:xfrm>
              <a:off x="4090366" y="3388209"/>
              <a:ext cx="361950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500">
                  <a:solidFill>
                    <a:srgbClr val="000000"/>
                  </a:solidFill>
                  <a:latin typeface="Times New Roman" pitchFamily="16" charset="0"/>
                </a:rPr>
                <a:t>31</a:t>
              </a:r>
            </a:p>
          </p:txBody>
        </p:sp>
        <p:sp>
          <p:nvSpPr>
            <p:cNvPr id="83" name="Rectangle 28"/>
            <p:cNvSpPr>
              <a:spLocks noChangeArrowheads="1"/>
            </p:cNvSpPr>
            <p:nvPr/>
          </p:nvSpPr>
          <p:spPr bwMode="auto">
            <a:xfrm>
              <a:off x="1277316" y="3388209"/>
              <a:ext cx="363538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6" charset="2"/>
                </a:rPr>
                <a:t></a:t>
              </a:r>
            </a:p>
          </p:txBody>
        </p:sp>
        <p:cxnSp>
          <p:nvCxnSpPr>
            <p:cNvPr id="84" name="AutoShape 29"/>
            <p:cNvCxnSpPr>
              <a:cxnSpLocks noChangeShapeType="1"/>
              <a:stCxn id="83" idx="3"/>
              <a:endCxn id="82" idx="1"/>
            </p:cNvCxnSpPr>
            <p:nvPr/>
          </p:nvCxnSpPr>
          <p:spPr bwMode="auto">
            <a:xfrm>
              <a:off x="1640854" y="3604109"/>
              <a:ext cx="2449512" cy="1587"/>
            </a:xfrm>
            <a:prstGeom prst="straightConnector1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</p:spPr>
        </p:cxnSp>
        <p:sp>
          <p:nvSpPr>
            <p:cNvPr id="86" name="Rectangle 31"/>
            <p:cNvSpPr>
              <a:spLocks noChangeArrowheads="1"/>
            </p:cNvSpPr>
            <p:nvPr/>
          </p:nvSpPr>
          <p:spPr bwMode="auto">
            <a:xfrm>
              <a:off x="6820866" y="3894621"/>
              <a:ext cx="360363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500">
                  <a:solidFill>
                    <a:srgbClr val="000000"/>
                  </a:solidFill>
                  <a:latin typeface="Times New Roman" pitchFamily="16" charset="0"/>
                </a:rPr>
                <a:t>64</a:t>
              </a:r>
            </a:p>
          </p:txBody>
        </p:sp>
        <p:sp>
          <p:nvSpPr>
            <p:cNvPr id="87" name="Rectangle 32"/>
            <p:cNvSpPr>
              <a:spLocks noChangeArrowheads="1"/>
            </p:cNvSpPr>
            <p:nvPr/>
          </p:nvSpPr>
          <p:spPr bwMode="auto">
            <a:xfrm>
              <a:off x="8195641" y="3894621"/>
              <a:ext cx="361950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6" charset="2"/>
                </a:rPr>
                <a:t></a:t>
              </a:r>
            </a:p>
          </p:txBody>
        </p:sp>
        <p:sp>
          <p:nvSpPr>
            <p:cNvPr id="88" name="Rectangle 33"/>
            <p:cNvSpPr>
              <a:spLocks noChangeArrowheads="1"/>
            </p:cNvSpPr>
            <p:nvPr/>
          </p:nvSpPr>
          <p:spPr bwMode="auto">
            <a:xfrm>
              <a:off x="4090366" y="3894621"/>
              <a:ext cx="361950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500">
                  <a:solidFill>
                    <a:srgbClr val="000000"/>
                  </a:solidFill>
                  <a:latin typeface="Times New Roman" pitchFamily="16" charset="0"/>
                </a:rPr>
                <a:t>31</a:t>
              </a:r>
            </a:p>
          </p:txBody>
        </p:sp>
        <p:sp>
          <p:nvSpPr>
            <p:cNvPr id="89" name="Rectangle 34"/>
            <p:cNvSpPr>
              <a:spLocks noChangeArrowheads="1"/>
            </p:cNvSpPr>
            <p:nvPr/>
          </p:nvSpPr>
          <p:spPr bwMode="auto">
            <a:xfrm>
              <a:off x="5433391" y="3859696"/>
              <a:ext cx="363538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500">
                  <a:solidFill>
                    <a:srgbClr val="000000"/>
                  </a:solidFill>
                  <a:latin typeface="Times New Roman" pitchFamily="16" charset="0"/>
                </a:rPr>
                <a:t>44</a:t>
              </a:r>
            </a:p>
          </p:txBody>
        </p:sp>
        <p:sp>
          <p:nvSpPr>
            <p:cNvPr id="90" name="Rectangle 35"/>
            <p:cNvSpPr>
              <a:spLocks noChangeArrowheads="1"/>
            </p:cNvSpPr>
            <p:nvPr/>
          </p:nvSpPr>
          <p:spPr bwMode="auto">
            <a:xfrm>
              <a:off x="1277316" y="3894621"/>
              <a:ext cx="363538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6" charset="2"/>
                </a:rPr>
                <a:t></a:t>
              </a:r>
            </a:p>
          </p:txBody>
        </p:sp>
        <p:sp>
          <p:nvSpPr>
            <p:cNvPr id="91" name="Rectangle 36"/>
            <p:cNvSpPr>
              <a:spLocks noChangeArrowheads="1"/>
            </p:cNvSpPr>
            <p:nvPr/>
          </p:nvSpPr>
          <p:spPr bwMode="auto">
            <a:xfrm>
              <a:off x="2653679" y="3894621"/>
              <a:ext cx="363537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500">
                  <a:solidFill>
                    <a:srgbClr val="000000"/>
                  </a:solidFill>
                  <a:latin typeface="Times New Roman" pitchFamily="16" charset="0"/>
                </a:rPr>
                <a:t>23</a:t>
              </a:r>
            </a:p>
          </p:txBody>
        </p:sp>
        <p:cxnSp>
          <p:nvCxnSpPr>
            <p:cNvPr id="92" name="AutoShape 37"/>
            <p:cNvCxnSpPr>
              <a:cxnSpLocks noChangeShapeType="1"/>
              <a:stCxn id="90" idx="3"/>
              <a:endCxn id="91" idx="1"/>
            </p:cNvCxnSpPr>
            <p:nvPr/>
          </p:nvCxnSpPr>
          <p:spPr bwMode="auto">
            <a:xfrm>
              <a:off x="1640854" y="4110521"/>
              <a:ext cx="1012825" cy="1588"/>
            </a:xfrm>
            <a:prstGeom prst="straightConnector1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93" name="AutoShape 38"/>
            <p:cNvCxnSpPr>
              <a:cxnSpLocks noChangeShapeType="1"/>
              <a:stCxn id="91" idx="3"/>
              <a:endCxn id="88" idx="1"/>
            </p:cNvCxnSpPr>
            <p:nvPr/>
          </p:nvCxnSpPr>
          <p:spPr bwMode="auto">
            <a:xfrm>
              <a:off x="3017216" y="4110521"/>
              <a:ext cx="1073150" cy="1588"/>
            </a:xfrm>
            <a:prstGeom prst="straightConnector1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94" name="AutoShape 39"/>
            <p:cNvCxnSpPr>
              <a:cxnSpLocks noChangeShapeType="1"/>
              <a:stCxn id="88" idx="3"/>
              <a:endCxn id="89" idx="1"/>
            </p:cNvCxnSpPr>
            <p:nvPr/>
          </p:nvCxnSpPr>
          <p:spPr bwMode="auto">
            <a:xfrm flipV="1">
              <a:off x="4452316" y="4075596"/>
              <a:ext cx="981075" cy="34925"/>
            </a:xfrm>
            <a:prstGeom prst="straightConnector1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95" name="AutoShape 40"/>
            <p:cNvCxnSpPr>
              <a:cxnSpLocks noChangeShapeType="1"/>
              <a:stCxn id="89" idx="3"/>
              <a:endCxn id="86" idx="1"/>
            </p:cNvCxnSpPr>
            <p:nvPr/>
          </p:nvCxnSpPr>
          <p:spPr bwMode="auto">
            <a:xfrm>
              <a:off x="5796929" y="4075596"/>
              <a:ext cx="1023937" cy="34925"/>
            </a:xfrm>
            <a:prstGeom prst="straightConnector1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96" name="AutoShape 41"/>
            <p:cNvCxnSpPr>
              <a:cxnSpLocks noChangeShapeType="1"/>
              <a:stCxn id="86" idx="3"/>
              <a:endCxn id="87" idx="1"/>
            </p:cNvCxnSpPr>
            <p:nvPr/>
          </p:nvCxnSpPr>
          <p:spPr bwMode="auto">
            <a:xfrm>
              <a:off x="7181229" y="4110521"/>
              <a:ext cx="1014412" cy="1588"/>
            </a:xfrm>
            <a:prstGeom prst="straightConnector1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</p:spPr>
        </p:cxnSp>
        <p:sp>
          <p:nvSpPr>
            <p:cNvPr id="97" name="Text Box 42"/>
            <p:cNvSpPr txBox="1">
              <a:spLocks noChangeArrowheads="1"/>
            </p:cNvSpPr>
            <p:nvPr/>
          </p:nvSpPr>
          <p:spPr bwMode="auto">
            <a:xfrm>
              <a:off x="640729" y="4393096"/>
              <a:ext cx="438150" cy="5095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i="1">
                  <a:solidFill>
                    <a:srgbClr val="000000"/>
                  </a:solidFill>
                  <a:latin typeface="Times New Roman" pitchFamily="16" charset="0"/>
                </a:rPr>
                <a:t>S</a:t>
              </a:r>
              <a:r>
                <a:rPr lang="en-GB" sz="2400" baseline="-25000">
                  <a:solidFill>
                    <a:srgbClr val="000000"/>
                  </a:solidFill>
                  <a:latin typeface="Times New Roman" pitchFamily="16" charset="0"/>
                </a:rPr>
                <a:t>0</a:t>
              </a:r>
            </a:p>
          </p:txBody>
        </p:sp>
        <p:sp>
          <p:nvSpPr>
            <p:cNvPr id="98" name="Text Box 43"/>
            <p:cNvSpPr txBox="1">
              <a:spLocks noChangeArrowheads="1"/>
            </p:cNvSpPr>
            <p:nvPr/>
          </p:nvSpPr>
          <p:spPr bwMode="auto">
            <a:xfrm>
              <a:off x="640729" y="3859696"/>
              <a:ext cx="438150" cy="5095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i="1">
                  <a:solidFill>
                    <a:srgbClr val="000000"/>
                  </a:solidFill>
                  <a:latin typeface="Times New Roman" pitchFamily="16" charset="0"/>
                </a:rPr>
                <a:t>S</a:t>
              </a:r>
              <a:r>
                <a:rPr lang="en-GB" sz="2400" baseline="-25000">
                  <a:solidFill>
                    <a:srgbClr val="000000"/>
                  </a:solidFill>
                  <a:latin typeface="Times New Roman" pitchFamily="16" charset="0"/>
                </a:rPr>
                <a:t>1</a:t>
              </a:r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640729" y="3326296"/>
              <a:ext cx="438150" cy="5095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i="1">
                  <a:solidFill>
                    <a:srgbClr val="000000"/>
                  </a:solidFill>
                  <a:latin typeface="Times New Roman" pitchFamily="16" charset="0"/>
                </a:rPr>
                <a:t>S</a:t>
              </a:r>
              <a:r>
                <a:rPr lang="en-GB" sz="2400" baseline="-25000">
                  <a:solidFill>
                    <a:srgbClr val="000000"/>
                  </a:solidFill>
                  <a:latin typeface="Times New Roman" pitchFamily="16" charset="0"/>
                </a:rPr>
                <a:t>2</a:t>
              </a:r>
            </a:p>
          </p:txBody>
        </p:sp>
        <p:sp>
          <p:nvSpPr>
            <p:cNvPr id="100" name="Text Box 45"/>
            <p:cNvSpPr txBox="1">
              <a:spLocks noChangeArrowheads="1"/>
            </p:cNvSpPr>
            <p:nvPr/>
          </p:nvSpPr>
          <p:spPr bwMode="auto">
            <a:xfrm>
              <a:off x="640729" y="2869096"/>
              <a:ext cx="438150" cy="5095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i="1">
                  <a:solidFill>
                    <a:srgbClr val="000000"/>
                  </a:solidFill>
                  <a:latin typeface="Times New Roman" pitchFamily="16" charset="0"/>
                </a:rPr>
                <a:t>S</a:t>
              </a:r>
              <a:r>
                <a:rPr lang="en-GB" sz="2400" baseline="-25000">
                  <a:solidFill>
                    <a:srgbClr val="000000"/>
                  </a:solidFill>
                  <a:latin typeface="Times New Roman" pitchFamily="16" charset="0"/>
                </a:rPr>
                <a:t>3</a:t>
              </a:r>
            </a:p>
          </p:txBody>
        </p:sp>
        <p:sp>
          <p:nvSpPr>
            <p:cNvPr id="104" name="Rectangle 31"/>
            <p:cNvSpPr>
              <a:spLocks noChangeArrowheads="1"/>
            </p:cNvSpPr>
            <p:nvPr/>
          </p:nvSpPr>
          <p:spPr bwMode="auto">
            <a:xfrm>
              <a:off x="6827492" y="3318152"/>
              <a:ext cx="360363" cy="431800"/>
            </a:xfrm>
            <a:prstGeom prst="rect">
              <a:avLst/>
            </a:prstGeom>
            <a:solidFill>
              <a:srgbClr val="00E4A8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500">
                  <a:solidFill>
                    <a:srgbClr val="000000"/>
                  </a:solidFill>
                  <a:latin typeface="Times New Roman" pitchFamily="16" charset="0"/>
                </a:rPr>
                <a:t>64</a:t>
              </a:r>
            </a:p>
          </p:txBody>
        </p:sp>
        <p:cxnSp>
          <p:nvCxnSpPr>
            <p:cNvPr id="105" name="AutoShape 29"/>
            <p:cNvCxnSpPr>
              <a:cxnSpLocks noChangeShapeType="1"/>
              <a:endCxn id="104" idx="1"/>
            </p:cNvCxnSpPr>
            <p:nvPr/>
          </p:nvCxnSpPr>
          <p:spPr bwMode="auto">
            <a:xfrm flipV="1">
              <a:off x="4456941" y="3534052"/>
              <a:ext cx="2370551" cy="63432"/>
            </a:xfrm>
            <a:prstGeom prst="straightConnector1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108" name="AutoShape 41"/>
            <p:cNvCxnSpPr>
              <a:cxnSpLocks noChangeShapeType="1"/>
            </p:cNvCxnSpPr>
            <p:nvPr/>
          </p:nvCxnSpPr>
          <p:spPr bwMode="auto">
            <a:xfrm>
              <a:off x="7187855" y="3573808"/>
              <a:ext cx="1014412" cy="1588"/>
            </a:xfrm>
            <a:prstGeom prst="straightConnector1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109" name="AutoShape 41"/>
            <p:cNvCxnSpPr>
              <a:cxnSpLocks noChangeShapeType="1"/>
            </p:cNvCxnSpPr>
            <p:nvPr/>
          </p:nvCxnSpPr>
          <p:spPr bwMode="auto">
            <a:xfrm>
              <a:off x="7187855" y="4620730"/>
              <a:ext cx="1014412" cy="1588"/>
            </a:xfrm>
            <a:prstGeom prst="straightConnector1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47962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Insertions/Deletions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98893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80" y="1051842"/>
            <a:ext cx="799377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6800" lvl="1" indent="-2268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When we add a new node, our beautifully precise structure might become invalid</a:t>
            </a:r>
          </a:p>
          <a:p>
            <a:pPr marL="226800" lvl="1" indent="-226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We may have to change the level of every node</a:t>
            </a:r>
          </a:p>
          <a:p>
            <a:pPr marL="226800" lvl="1" indent="-226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One option is to move all the elements around</a:t>
            </a:r>
          </a:p>
          <a:p>
            <a:pPr marL="226800" lvl="1" indent="-226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But it takes O(n) time, which is back where we began</a:t>
            </a:r>
          </a:p>
          <a:p>
            <a:pPr marL="226800" lvl="1" indent="-226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Is it possible to achieve a net gain?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10646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  <a:p>
            <a:endParaRPr lang="en-IN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22984</TotalTime>
  <Words>597</Words>
  <Application>Microsoft Office PowerPoint</Application>
  <PresentationFormat>Custom</PresentationFormat>
  <Paragraphs>178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Kusuma K V</dc:creator>
  <cp:lastModifiedBy>Kusuma K V</cp:lastModifiedBy>
  <cp:revision>1631</cp:revision>
  <dcterms:created xsi:type="dcterms:W3CDTF">2020-06-03T14:19:11Z</dcterms:created>
  <dcterms:modified xsi:type="dcterms:W3CDTF">2022-09-04T05:44:54Z</dcterms:modified>
</cp:coreProperties>
</file>