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551" r:id="rId4"/>
    <p:sldId id="552" r:id="rId5"/>
    <p:sldId id="553" r:id="rId6"/>
    <p:sldId id="555" r:id="rId7"/>
    <p:sldId id="556" r:id="rId8"/>
    <p:sldId id="554" r:id="rId9"/>
    <p:sldId id="558" r:id="rId10"/>
    <p:sldId id="557" r:id="rId11"/>
    <p:sldId id="562" r:id="rId12"/>
    <p:sldId id="541" r:id="rId13"/>
    <p:sldId id="4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782" y="-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&amp; ITS APPLICATIONS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118102"/>
            <a:ext cx="7993771" cy="502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Starting with an empty skip list, insert these keys, with these “randomly generated” levels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• 5, with level 1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• 26, with level 1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• 25, with level 4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• 6, with level 3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• 21,  with level 0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• 3, with level 2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• 22, with level 2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Note that the ordering of the keys in the skip list is determined by the value of the keys only; the levels of the nodes are determined by the random number generator only</a:t>
            </a:r>
            <a:endParaRPr lang="en-GB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1118102"/>
            <a:ext cx="8140303" cy="84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5 with level 1,    26 with level 1,    25 with level 4,    6 with level 3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21 with level 0,   3 with level 2,     22 with level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296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8308" y="1086678"/>
            <a:ext cx="8449943" cy="468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219960"/>
            <a:ext cx="83072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Presentation Slides: Advanced Data Structures</a:t>
            </a:r>
          </a:p>
          <a:p>
            <a:pPr marL="1598400" lvl="4" indent="-2268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      Dr.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RamaMoorthy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Srinath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Professor, CSE, PESU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457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500" y="6277372"/>
            <a:ext cx="3365024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-226800" algn="just">
              <a:lnSpc>
                <a:spcPct val="150000"/>
              </a:lnSpc>
            </a:pP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Note: Apart from the  links already mentioned on Slides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DATA STRUCTURES &amp; ITS 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UNIT 1: Skip 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1118102"/>
            <a:ext cx="8286078" cy="421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Search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We search for a key x in a skip list as follows: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We start at the first position of the top list 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At the current position p, we compare x with y i.e., key(after(p))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x = y: we return element(after(p))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x &gt; y: we “scan forward” 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x &lt; y: we “drop down”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If we try to drop down past the bottom list, we return NO_SUCH_KEY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Example: search for 78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1118102"/>
            <a:ext cx="8286078" cy="4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Searching in Skip List Example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grpSp>
        <p:nvGrpSpPr>
          <p:cNvPr id="118" name="Group 2"/>
          <p:cNvGrpSpPr>
            <a:grpSpLocks/>
          </p:cNvGrpSpPr>
          <p:nvPr/>
        </p:nvGrpSpPr>
        <p:grpSpPr bwMode="auto">
          <a:xfrm>
            <a:off x="990600" y="2057400"/>
            <a:ext cx="7313613" cy="455613"/>
            <a:chOff x="624" y="1296"/>
            <a:chExt cx="4607" cy="287"/>
          </a:xfrm>
        </p:grpSpPr>
        <p:sp>
          <p:nvSpPr>
            <p:cNvPr id="119" name="Rectangle 3"/>
            <p:cNvSpPr>
              <a:spLocks noChangeArrowheads="1"/>
            </p:cNvSpPr>
            <p:nvPr/>
          </p:nvSpPr>
          <p:spPr bwMode="auto">
            <a:xfrm>
              <a:off x="5003" y="1296"/>
              <a:ext cx="228" cy="287"/>
            </a:xfrm>
            <a:prstGeom prst="rect">
              <a:avLst/>
            </a:prstGeom>
            <a:solidFill>
              <a:srgbClr val="00E4A8"/>
            </a:solidFill>
            <a:ln w="381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</a:t>
              </a:r>
            </a:p>
          </p:txBody>
        </p:sp>
        <p:sp>
          <p:nvSpPr>
            <p:cNvPr id="120" name="Rectangle 4"/>
            <p:cNvSpPr>
              <a:spLocks noChangeArrowheads="1"/>
            </p:cNvSpPr>
            <p:nvPr/>
          </p:nvSpPr>
          <p:spPr bwMode="auto">
            <a:xfrm>
              <a:off x="624" y="1296"/>
              <a:ext cx="229" cy="287"/>
            </a:xfrm>
            <a:prstGeom prst="rect">
              <a:avLst/>
            </a:prstGeom>
            <a:solidFill>
              <a:srgbClr val="00E4A8"/>
            </a:solidFill>
            <a:ln w="381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</a:t>
              </a:r>
            </a:p>
          </p:txBody>
        </p:sp>
        <p:cxnSp>
          <p:nvCxnSpPr>
            <p:cNvPr id="121" name="AutoShape 5"/>
            <p:cNvCxnSpPr>
              <a:cxnSpLocks noChangeShapeType="1"/>
              <a:stCxn id="120" idx="3"/>
              <a:endCxn id="119" idx="1"/>
            </p:cNvCxnSpPr>
            <p:nvPr/>
          </p:nvCxnSpPr>
          <p:spPr bwMode="auto">
            <a:xfrm>
              <a:off x="854" y="1440"/>
              <a:ext cx="4148" cy="0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</p:grpSp>
      <p:sp>
        <p:nvSpPr>
          <p:cNvPr id="122" name="Text Box 6"/>
          <p:cNvSpPr txBox="1">
            <a:spLocks noChangeArrowheads="1"/>
          </p:cNvSpPr>
          <p:nvPr/>
        </p:nvSpPr>
        <p:spPr bwMode="auto">
          <a:xfrm>
            <a:off x="541338" y="3835400"/>
            <a:ext cx="4381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sz="2400" baseline="-25000">
                <a:solidFill>
                  <a:srgbClr val="000000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123" name="Text Box 7"/>
          <p:cNvSpPr txBox="1">
            <a:spLocks noChangeArrowheads="1"/>
          </p:cNvSpPr>
          <p:nvPr/>
        </p:nvSpPr>
        <p:spPr bwMode="auto">
          <a:xfrm>
            <a:off x="547688" y="2946400"/>
            <a:ext cx="4381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sz="2400" baseline="-25000">
                <a:solidFill>
                  <a:srgbClr val="000000"/>
                </a:solidFill>
                <a:latin typeface="Times New Roman" pitchFamily="16" charset="0"/>
              </a:rPr>
              <a:t>2</a:t>
            </a:r>
          </a:p>
        </p:txBody>
      </p:sp>
      <p:sp>
        <p:nvSpPr>
          <p:cNvPr id="124" name="Text Box 8"/>
          <p:cNvSpPr txBox="1">
            <a:spLocks noChangeArrowheads="1"/>
          </p:cNvSpPr>
          <p:nvPr/>
        </p:nvSpPr>
        <p:spPr bwMode="auto">
          <a:xfrm>
            <a:off x="541338" y="2133600"/>
            <a:ext cx="4381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sz="2400" baseline="-25000">
                <a:solidFill>
                  <a:srgbClr val="000000"/>
                </a:solidFill>
                <a:latin typeface="Times New Roman" pitchFamily="16" charset="0"/>
              </a:rPr>
              <a:t>3</a:t>
            </a:r>
          </a:p>
        </p:txBody>
      </p:sp>
      <p:sp>
        <p:nvSpPr>
          <p:cNvPr id="125" name="Rectangle 9"/>
          <p:cNvSpPr>
            <a:spLocks noChangeArrowheads="1"/>
          </p:cNvSpPr>
          <p:nvPr/>
        </p:nvSpPr>
        <p:spPr bwMode="auto">
          <a:xfrm>
            <a:off x="7915275" y="2971800"/>
            <a:ext cx="361950" cy="461963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sp>
        <p:nvSpPr>
          <p:cNvPr id="126" name="Rectangle 10"/>
          <p:cNvSpPr>
            <a:spLocks noChangeArrowheads="1"/>
          </p:cNvSpPr>
          <p:nvPr/>
        </p:nvSpPr>
        <p:spPr bwMode="auto">
          <a:xfrm>
            <a:off x="3810000" y="2971800"/>
            <a:ext cx="361950" cy="461963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31</a:t>
            </a:r>
          </a:p>
        </p:txBody>
      </p:sp>
      <p:sp>
        <p:nvSpPr>
          <p:cNvPr id="127" name="Rectangle 11"/>
          <p:cNvSpPr>
            <a:spLocks noChangeArrowheads="1"/>
          </p:cNvSpPr>
          <p:nvPr/>
        </p:nvSpPr>
        <p:spPr bwMode="auto">
          <a:xfrm>
            <a:off x="996950" y="2971800"/>
            <a:ext cx="363538" cy="461963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cxnSp>
        <p:nvCxnSpPr>
          <p:cNvPr id="128" name="AutoShape 12"/>
          <p:cNvCxnSpPr>
            <a:cxnSpLocks noChangeShapeType="1"/>
            <a:stCxn id="127" idx="3"/>
            <a:endCxn id="126" idx="1"/>
          </p:cNvCxnSpPr>
          <p:nvPr/>
        </p:nvCxnSpPr>
        <p:spPr bwMode="auto">
          <a:xfrm>
            <a:off x="1360488" y="3201988"/>
            <a:ext cx="2449512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29" name="AutoShape 13"/>
          <p:cNvCxnSpPr>
            <a:cxnSpLocks noChangeShapeType="1"/>
            <a:stCxn id="126" idx="3"/>
            <a:endCxn id="125" idx="1"/>
          </p:cNvCxnSpPr>
          <p:nvPr/>
        </p:nvCxnSpPr>
        <p:spPr bwMode="auto">
          <a:xfrm>
            <a:off x="4171950" y="3201988"/>
            <a:ext cx="3743325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30" name="AutoShape 14"/>
          <p:cNvCxnSpPr>
            <a:cxnSpLocks noChangeShapeType="1"/>
            <a:stCxn id="127" idx="0"/>
            <a:endCxn id="126" idx="0"/>
          </p:cNvCxnSpPr>
          <p:nvPr/>
        </p:nvCxnSpPr>
        <p:spPr bwMode="auto">
          <a:xfrm>
            <a:off x="1177925" y="2971800"/>
            <a:ext cx="2813050" cy="15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  <p:cxnSp>
        <p:nvCxnSpPr>
          <p:cNvPr id="131" name="AutoShape 15"/>
          <p:cNvCxnSpPr>
            <a:cxnSpLocks noChangeShapeType="1"/>
            <a:stCxn id="120" idx="2"/>
            <a:endCxn id="127" idx="0"/>
          </p:cNvCxnSpPr>
          <p:nvPr/>
        </p:nvCxnSpPr>
        <p:spPr bwMode="auto">
          <a:xfrm>
            <a:off x="1173163" y="2514600"/>
            <a:ext cx="6350" cy="458788"/>
          </a:xfrm>
          <a:prstGeom prst="straightConnector1">
            <a:avLst/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  <p:cxnSp>
        <p:nvCxnSpPr>
          <p:cNvPr id="132" name="AutoShape 16"/>
          <p:cNvCxnSpPr>
            <a:cxnSpLocks noChangeShapeType="1"/>
            <a:stCxn id="126" idx="2"/>
            <a:endCxn id="136" idx="0"/>
          </p:cNvCxnSpPr>
          <p:nvPr/>
        </p:nvCxnSpPr>
        <p:spPr bwMode="auto">
          <a:xfrm>
            <a:off x="3990975" y="3433763"/>
            <a:ext cx="28575" cy="550862"/>
          </a:xfrm>
          <a:prstGeom prst="straightConnector1">
            <a:avLst/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  <p:cxnSp>
        <p:nvCxnSpPr>
          <p:cNvPr id="133" name="AutoShape 17"/>
          <p:cNvCxnSpPr>
            <a:cxnSpLocks noChangeShapeType="1"/>
            <a:stCxn id="134" idx="2"/>
            <a:endCxn id="147" idx="0"/>
          </p:cNvCxnSpPr>
          <p:nvPr/>
        </p:nvCxnSpPr>
        <p:spPr bwMode="auto">
          <a:xfrm flipH="1">
            <a:off x="6732588" y="4446588"/>
            <a:ext cx="15875" cy="354012"/>
          </a:xfrm>
          <a:prstGeom prst="straightConnector1">
            <a:avLst/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  <p:sp>
        <p:nvSpPr>
          <p:cNvPr id="134" name="Rectangle 18"/>
          <p:cNvSpPr>
            <a:spLocks noChangeArrowheads="1"/>
          </p:cNvSpPr>
          <p:nvPr/>
        </p:nvSpPr>
        <p:spPr bwMode="auto">
          <a:xfrm>
            <a:off x="6569075" y="3984625"/>
            <a:ext cx="360363" cy="461963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64</a:t>
            </a:r>
          </a:p>
        </p:txBody>
      </p:sp>
      <p:sp>
        <p:nvSpPr>
          <p:cNvPr id="135" name="Rectangle 19"/>
          <p:cNvSpPr>
            <a:spLocks noChangeArrowheads="1"/>
          </p:cNvSpPr>
          <p:nvPr/>
        </p:nvSpPr>
        <p:spPr bwMode="auto">
          <a:xfrm>
            <a:off x="7943850" y="3984625"/>
            <a:ext cx="361950" cy="461963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sp>
        <p:nvSpPr>
          <p:cNvPr id="136" name="Rectangle 20"/>
          <p:cNvSpPr>
            <a:spLocks noChangeArrowheads="1"/>
          </p:cNvSpPr>
          <p:nvPr/>
        </p:nvSpPr>
        <p:spPr bwMode="auto">
          <a:xfrm>
            <a:off x="3838575" y="3984625"/>
            <a:ext cx="361950" cy="461963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31</a:t>
            </a:r>
          </a:p>
        </p:txBody>
      </p:sp>
      <p:sp>
        <p:nvSpPr>
          <p:cNvPr id="137" name="Rectangle 21"/>
          <p:cNvSpPr>
            <a:spLocks noChangeArrowheads="1"/>
          </p:cNvSpPr>
          <p:nvPr/>
        </p:nvSpPr>
        <p:spPr bwMode="auto">
          <a:xfrm>
            <a:off x="4525963" y="3984625"/>
            <a:ext cx="363537" cy="461963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34</a:t>
            </a:r>
          </a:p>
        </p:txBody>
      </p:sp>
      <p:sp>
        <p:nvSpPr>
          <p:cNvPr id="138" name="Rectangle 22"/>
          <p:cNvSpPr>
            <a:spLocks noChangeArrowheads="1"/>
          </p:cNvSpPr>
          <p:nvPr/>
        </p:nvSpPr>
        <p:spPr bwMode="auto">
          <a:xfrm>
            <a:off x="1025525" y="3984625"/>
            <a:ext cx="363538" cy="461963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sp>
        <p:nvSpPr>
          <p:cNvPr id="139" name="Rectangle 23"/>
          <p:cNvSpPr>
            <a:spLocks noChangeArrowheads="1"/>
          </p:cNvSpPr>
          <p:nvPr/>
        </p:nvSpPr>
        <p:spPr bwMode="auto">
          <a:xfrm>
            <a:off x="2401888" y="3984625"/>
            <a:ext cx="363537" cy="461963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23</a:t>
            </a:r>
          </a:p>
        </p:txBody>
      </p:sp>
      <p:cxnSp>
        <p:nvCxnSpPr>
          <p:cNvPr id="140" name="AutoShape 24"/>
          <p:cNvCxnSpPr>
            <a:cxnSpLocks noChangeShapeType="1"/>
            <a:stCxn id="138" idx="3"/>
            <a:endCxn id="139" idx="1"/>
          </p:cNvCxnSpPr>
          <p:nvPr/>
        </p:nvCxnSpPr>
        <p:spPr bwMode="auto">
          <a:xfrm>
            <a:off x="1389063" y="4214813"/>
            <a:ext cx="1012825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1" name="AutoShape 25"/>
          <p:cNvCxnSpPr>
            <a:cxnSpLocks noChangeShapeType="1"/>
            <a:stCxn id="139" idx="3"/>
            <a:endCxn id="136" idx="1"/>
          </p:cNvCxnSpPr>
          <p:nvPr/>
        </p:nvCxnSpPr>
        <p:spPr bwMode="auto">
          <a:xfrm>
            <a:off x="2765425" y="4214813"/>
            <a:ext cx="1073150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2" name="AutoShape 26"/>
          <p:cNvCxnSpPr>
            <a:cxnSpLocks noChangeShapeType="1"/>
            <a:stCxn id="136" idx="3"/>
            <a:endCxn id="137" idx="1"/>
          </p:cNvCxnSpPr>
          <p:nvPr/>
        </p:nvCxnSpPr>
        <p:spPr bwMode="auto">
          <a:xfrm>
            <a:off x="4200525" y="4214813"/>
            <a:ext cx="325438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3" name="AutoShape 27"/>
          <p:cNvCxnSpPr>
            <a:cxnSpLocks noChangeShapeType="1"/>
            <a:stCxn id="137" idx="3"/>
            <a:endCxn id="134" idx="1"/>
          </p:cNvCxnSpPr>
          <p:nvPr/>
        </p:nvCxnSpPr>
        <p:spPr bwMode="auto">
          <a:xfrm>
            <a:off x="4889500" y="4214813"/>
            <a:ext cx="1679575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4" name="AutoShape 28"/>
          <p:cNvCxnSpPr>
            <a:cxnSpLocks noChangeShapeType="1"/>
            <a:stCxn id="134" idx="3"/>
            <a:endCxn id="135" idx="1"/>
          </p:cNvCxnSpPr>
          <p:nvPr/>
        </p:nvCxnSpPr>
        <p:spPr bwMode="auto">
          <a:xfrm>
            <a:off x="6929438" y="4214813"/>
            <a:ext cx="1014412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5" name="AutoShape 29"/>
          <p:cNvCxnSpPr>
            <a:cxnSpLocks noChangeShapeType="1"/>
          </p:cNvCxnSpPr>
          <p:nvPr/>
        </p:nvCxnSpPr>
        <p:spPr bwMode="auto">
          <a:xfrm>
            <a:off x="4143372" y="4071942"/>
            <a:ext cx="500066" cy="15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  <p:sp>
        <p:nvSpPr>
          <p:cNvPr id="146" name="Rectangle 30"/>
          <p:cNvSpPr>
            <a:spLocks noChangeArrowheads="1"/>
          </p:cNvSpPr>
          <p:nvPr/>
        </p:nvSpPr>
        <p:spPr bwMode="auto">
          <a:xfrm>
            <a:off x="5864225" y="4800600"/>
            <a:ext cx="363538" cy="461963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56</a:t>
            </a:r>
          </a:p>
        </p:txBody>
      </p:sp>
      <p:sp>
        <p:nvSpPr>
          <p:cNvPr id="147" name="Rectangle 31"/>
          <p:cNvSpPr>
            <a:spLocks noChangeArrowheads="1"/>
          </p:cNvSpPr>
          <p:nvPr/>
        </p:nvSpPr>
        <p:spPr bwMode="auto">
          <a:xfrm>
            <a:off x="6553200" y="4800600"/>
            <a:ext cx="360363" cy="461963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64</a:t>
            </a:r>
          </a:p>
        </p:txBody>
      </p:sp>
      <p:sp>
        <p:nvSpPr>
          <p:cNvPr id="148" name="Rectangle 32"/>
          <p:cNvSpPr>
            <a:spLocks noChangeArrowheads="1"/>
          </p:cNvSpPr>
          <p:nvPr/>
        </p:nvSpPr>
        <p:spPr bwMode="auto">
          <a:xfrm>
            <a:off x="7239000" y="4800600"/>
            <a:ext cx="361950" cy="461963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78</a:t>
            </a: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7927975" y="4800600"/>
            <a:ext cx="361950" cy="461963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3822700" y="4800600"/>
            <a:ext cx="361950" cy="461963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31</a:t>
            </a:r>
          </a:p>
        </p:txBody>
      </p:sp>
      <p:sp>
        <p:nvSpPr>
          <p:cNvPr id="151" name="Rectangle 35"/>
          <p:cNvSpPr>
            <a:spLocks noChangeArrowheads="1"/>
          </p:cNvSpPr>
          <p:nvPr/>
        </p:nvSpPr>
        <p:spPr bwMode="auto">
          <a:xfrm>
            <a:off x="4510088" y="4800600"/>
            <a:ext cx="363537" cy="461963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34</a:t>
            </a:r>
          </a:p>
        </p:txBody>
      </p: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5175250" y="4800600"/>
            <a:ext cx="363538" cy="461963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44</a:t>
            </a:r>
          </a:p>
        </p:txBody>
      </p:sp>
      <p:sp>
        <p:nvSpPr>
          <p:cNvPr id="153" name="Rectangle 37"/>
          <p:cNvSpPr>
            <a:spLocks noChangeArrowheads="1"/>
          </p:cNvSpPr>
          <p:nvPr/>
        </p:nvSpPr>
        <p:spPr bwMode="auto">
          <a:xfrm>
            <a:off x="1009650" y="4800600"/>
            <a:ext cx="363538" cy="461963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sp>
        <p:nvSpPr>
          <p:cNvPr id="154" name="Rectangle 38"/>
          <p:cNvSpPr>
            <a:spLocks noChangeArrowheads="1"/>
          </p:cNvSpPr>
          <p:nvPr/>
        </p:nvSpPr>
        <p:spPr bwMode="auto">
          <a:xfrm>
            <a:off x="1698625" y="4800600"/>
            <a:ext cx="363538" cy="461963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12</a:t>
            </a:r>
          </a:p>
        </p:txBody>
      </p:sp>
      <p:sp>
        <p:nvSpPr>
          <p:cNvPr id="155" name="Rectangle 39"/>
          <p:cNvSpPr>
            <a:spLocks noChangeArrowheads="1"/>
          </p:cNvSpPr>
          <p:nvPr/>
        </p:nvSpPr>
        <p:spPr bwMode="auto">
          <a:xfrm>
            <a:off x="2386013" y="4800600"/>
            <a:ext cx="363537" cy="461963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23</a:t>
            </a:r>
          </a:p>
        </p:txBody>
      </p:sp>
      <p:sp>
        <p:nvSpPr>
          <p:cNvPr id="156" name="Rectangle 40"/>
          <p:cNvSpPr>
            <a:spLocks noChangeArrowheads="1"/>
          </p:cNvSpPr>
          <p:nvPr/>
        </p:nvSpPr>
        <p:spPr bwMode="auto">
          <a:xfrm>
            <a:off x="3074988" y="4800600"/>
            <a:ext cx="363537" cy="461963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26</a:t>
            </a:r>
          </a:p>
        </p:txBody>
      </p:sp>
      <p:cxnSp>
        <p:nvCxnSpPr>
          <p:cNvPr id="157" name="AutoShape 41"/>
          <p:cNvCxnSpPr>
            <a:cxnSpLocks noChangeShapeType="1"/>
            <a:stCxn id="153" idx="3"/>
            <a:endCxn id="154" idx="1"/>
          </p:cNvCxnSpPr>
          <p:nvPr/>
        </p:nvCxnSpPr>
        <p:spPr bwMode="auto">
          <a:xfrm>
            <a:off x="1373188" y="5030788"/>
            <a:ext cx="325437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8" name="AutoShape 42"/>
          <p:cNvCxnSpPr>
            <a:cxnSpLocks noChangeShapeType="1"/>
            <a:stCxn id="155" idx="3"/>
            <a:endCxn id="156" idx="1"/>
          </p:cNvCxnSpPr>
          <p:nvPr/>
        </p:nvCxnSpPr>
        <p:spPr bwMode="auto">
          <a:xfrm>
            <a:off x="2749550" y="5030788"/>
            <a:ext cx="325438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9" name="AutoShape 43"/>
          <p:cNvCxnSpPr>
            <a:cxnSpLocks noChangeShapeType="1"/>
            <a:stCxn id="150" idx="3"/>
            <a:endCxn id="151" idx="1"/>
          </p:cNvCxnSpPr>
          <p:nvPr/>
        </p:nvCxnSpPr>
        <p:spPr bwMode="auto">
          <a:xfrm>
            <a:off x="4184650" y="5030788"/>
            <a:ext cx="325438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0" name="AutoShape 44"/>
          <p:cNvCxnSpPr>
            <a:cxnSpLocks noChangeShapeType="1"/>
            <a:stCxn id="154" idx="3"/>
            <a:endCxn id="155" idx="1"/>
          </p:cNvCxnSpPr>
          <p:nvPr/>
        </p:nvCxnSpPr>
        <p:spPr bwMode="auto">
          <a:xfrm>
            <a:off x="2062163" y="5030788"/>
            <a:ext cx="323850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1" name="AutoShape 45"/>
          <p:cNvCxnSpPr>
            <a:cxnSpLocks noChangeShapeType="1"/>
            <a:stCxn id="156" idx="3"/>
            <a:endCxn id="150" idx="1"/>
          </p:cNvCxnSpPr>
          <p:nvPr/>
        </p:nvCxnSpPr>
        <p:spPr bwMode="auto">
          <a:xfrm>
            <a:off x="3438525" y="5030788"/>
            <a:ext cx="384175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2" name="AutoShape 46"/>
          <p:cNvCxnSpPr>
            <a:cxnSpLocks noChangeShapeType="1"/>
            <a:stCxn id="151" idx="3"/>
            <a:endCxn id="152" idx="1"/>
          </p:cNvCxnSpPr>
          <p:nvPr/>
        </p:nvCxnSpPr>
        <p:spPr bwMode="auto">
          <a:xfrm>
            <a:off x="4873625" y="5030788"/>
            <a:ext cx="301625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3" name="AutoShape 47"/>
          <p:cNvCxnSpPr>
            <a:cxnSpLocks noChangeShapeType="1"/>
            <a:stCxn id="152" idx="3"/>
            <a:endCxn id="146" idx="1"/>
          </p:cNvCxnSpPr>
          <p:nvPr/>
        </p:nvCxnSpPr>
        <p:spPr bwMode="auto">
          <a:xfrm>
            <a:off x="5538788" y="5030788"/>
            <a:ext cx="325437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4" name="AutoShape 48"/>
          <p:cNvCxnSpPr>
            <a:cxnSpLocks noChangeShapeType="1"/>
            <a:stCxn id="146" idx="3"/>
            <a:endCxn id="147" idx="1"/>
          </p:cNvCxnSpPr>
          <p:nvPr/>
        </p:nvCxnSpPr>
        <p:spPr bwMode="auto">
          <a:xfrm>
            <a:off x="6227763" y="5030788"/>
            <a:ext cx="325437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5" name="AutoShape 49"/>
          <p:cNvCxnSpPr>
            <a:cxnSpLocks noChangeShapeType="1"/>
            <a:stCxn id="147" idx="3"/>
            <a:endCxn id="148" idx="1"/>
          </p:cNvCxnSpPr>
          <p:nvPr/>
        </p:nvCxnSpPr>
        <p:spPr bwMode="auto">
          <a:xfrm>
            <a:off x="6913563" y="5030788"/>
            <a:ext cx="325437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6" name="AutoShape 50"/>
          <p:cNvCxnSpPr>
            <a:cxnSpLocks noChangeShapeType="1"/>
            <a:stCxn id="148" idx="3"/>
            <a:endCxn id="149" idx="1"/>
          </p:cNvCxnSpPr>
          <p:nvPr/>
        </p:nvCxnSpPr>
        <p:spPr bwMode="auto">
          <a:xfrm>
            <a:off x="7600950" y="5030788"/>
            <a:ext cx="327025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7" name="AutoShape 51"/>
          <p:cNvCxnSpPr>
            <a:cxnSpLocks noChangeShapeType="1"/>
          </p:cNvCxnSpPr>
          <p:nvPr/>
        </p:nvCxnSpPr>
        <p:spPr bwMode="auto">
          <a:xfrm>
            <a:off x="6858016" y="4929198"/>
            <a:ext cx="357190" cy="15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  <p:sp>
        <p:nvSpPr>
          <p:cNvPr id="168" name="Text Box 52"/>
          <p:cNvSpPr txBox="1">
            <a:spLocks noChangeArrowheads="1"/>
          </p:cNvSpPr>
          <p:nvPr/>
        </p:nvSpPr>
        <p:spPr bwMode="auto">
          <a:xfrm>
            <a:off x="465138" y="4800600"/>
            <a:ext cx="4381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sz="2400" baseline="-25000">
                <a:solidFill>
                  <a:srgbClr val="000000"/>
                </a:solidFill>
                <a:latin typeface="Times New Roman" pitchFamily="16" charset="0"/>
              </a:rPr>
              <a:t>0</a:t>
            </a:r>
          </a:p>
        </p:txBody>
      </p:sp>
      <p:cxnSp>
        <p:nvCxnSpPr>
          <p:cNvPr id="169" name="AutoShape 53"/>
          <p:cNvCxnSpPr>
            <a:cxnSpLocks noChangeShapeType="1"/>
          </p:cNvCxnSpPr>
          <p:nvPr/>
        </p:nvCxnSpPr>
        <p:spPr bwMode="auto">
          <a:xfrm>
            <a:off x="4929190" y="4071942"/>
            <a:ext cx="1643074" cy="15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118102"/>
            <a:ext cx="7993771" cy="418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Insertion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insertion algorithm for skip lists uses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randomization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to decide how many references to the new item should be added to the skip list 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We then insert the new item in this bottom-level list at its appropriate position. After inserting the new item at this level we “flip a coin”</a:t>
            </a:r>
          </a:p>
          <a:p>
            <a:pPr marL="684000" lvl="2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If the flip comes up tails, then we stop right there.</a:t>
            </a:r>
          </a:p>
          <a:p>
            <a:pPr marL="684000" lvl="2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If the flip comes up heads, we move to next higher level and insert in this level at the appropriate position</a:t>
            </a:r>
            <a:endParaRPr lang="en-GB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Randomized Algorithms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3581" y="1283618"/>
            <a:ext cx="7818783" cy="5084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just">
              <a:lnSpc>
                <a:spcPct val="114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A randomized algorithm performs coin tosses (i.e., uses random bits) to control its execution</a:t>
            </a:r>
          </a:p>
          <a:p>
            <a:pPr marL="341313" indent="-341313" algn="just">
              <a:lnSpc>
                <a:spcPct val="114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Its running time depends on the outcomes of the coin tosses</a:t>
            </a:r>
          </a:p>
          <a:p>
            <a:pPr marL="341313" indent="-341313" algn="just">
              <a:lnSpc>
                <a:spcPct val="114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We analyze the expected running time of a randomized algorithm under the following assumptions</a:t>
            </a:r>
          </a:p>
          <a:p>
            <a:pPr marL="798513" lvl="1" indent="-341313" algn="just">
              <a:lnSpc>
                <a:spcPct val="114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coins are unbiased, and </a:t>
            </a:r>
          </a:p>
          <a:p>
            <a:pPr marL="798513" lvl="1" indent="-341313" algn="just">
              <a:lnSpc>
                <a:spcPct val="114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coin tosses are independent</a:t>
            </a:r>
          </a:p>
          <a:p>
            <a:pPr marL="341313" indent="-341313" algn="just">
              <a:lnSpc>
                <a:spcPct val="114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worst-case running time of a randomized algorithm is large but has very low probability (e.g., it occurs when all the coin tosses give “heads”)</a:t>
            </a:r>
            <a:endParaRPr lang="en-GB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3581" y="1283618"/>
            <a:ext cx="7818783" cy="200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just">
              <a:lnSpc>
                <a:spcPct val="114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Insertion in Skip List Example</a:t>
            </a:r>
          </a:p>
          <a:p>
            <a:pPr marL="341313" indent="-341313" algn="just">
              <a:lnSpc>
                <a:spcPct val="114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Suppose we want to insert 15</a:t>
            </a:r>
          </a:p>
          <a:p>
            <a:pPr marL="341313" indent="-341313" algn="just">
              <a:lnSpc>
                <a:spcPct val="114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Do a search, and find the spot between 10 and 23</a:t>
            </a:r>
          </a:p>
          <a:p>
            <a:pPr marL="341313" indent="-341313" algn="just">
              <a:lnSpc>
                <a:spcPct val="114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Suppose the coin comes up “head</a:t>
            </a:r>
            <a:r>
              <a:rPr lang="en-GB" sz="2400" smtClean="0">
                <a:solidFill>
                  <a:schemeClr val="accent1">
                    <a:lumMod val="75000"/>
                  </a:schemeClr>
                </a:solidFill>
              </a:rPr>
              <a:t>” two 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times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98825" y="5410200"/>
            <a:ext cx="361950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9150" y="5410200"/>
            <a:ext cx="363538" cy="215900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38275" y="5410200"/>
            <a:ext cx="363538" cy="215900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10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78113" y="5410200"/>
            <a:ext cx="363537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36</a:t>
            </a:r>
          </a:p>
        </p:txBody>
      </p:sp>
      <p:cxnSp>
        <p:nvCxnSpPr>
          <p:cNvPr id="13" name="AutoShape 6"/>
          <p:cNvCxnSpPr>
            <a:cxnSpLocks noChangeShapeType="1"/>
            <a:stCxn id="9" idx="3"/>
            <a:endCxn id="11" idx="1"/>
          </p:cNvCxnSpPr>
          <p:nvPr/>
        </p:nvCxnSpPr>
        <p:spPr bwMode="auto">
          <a:xfrm>
            <a:off x="1182688" y="5518150"/>
            <a:ext cx="255587" cy="1588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" name="AutoShape 7"/>
          <p:cNvCxnSpPr>
            <a:cxnSpLocks noChangeShapeType="1"/>
            <a:stCxn id="21" idx="3"/>
            <a:endCxn id="12" idx="1"/>
          </p:cNvCxnSpPr>
          <p:nvPr/>
        </p:nvCxnSpPr>
        <p:spPr bwMode="auto">
          <a:xfrm>
            <a:off x="2420938" y="5518150"/>
            <a:ext cx="257175" cy="1588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" name="AutoShape 8"/>
          <p:cNvCxnSpPr>
            <a:cxnSpLocks noChangeShapeType="1"/>
            <a:stCxn id="11" idx="3"/>
            <a:endCxn id="21" idx="1"/>
          </p:cNvCxnSpPr>
          <p:nvPr/>
        </p:nvCxnSpPr>
        <p:spPr bwMode="auto">
          <a:xfrm>
            <a:off x="1801813" y="5518150"/>
            <a:ext cx="255587" cy="1588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7" name="AutoShape 9"/>
          <p:cNvCxnSpPr>
            <a:cxnSpLocks noChangeShapeType="1"/>
            <a:stCxn id="12" idx="3"/>
            <a:endCxn id="7" idx="1"/>
          </p:cNvCxnSpPr>
          <p:nvPr/>
        </p:nvCxnSpPr>
        <p:spPr bwMode="auto">
          <a:xfrm>
            <a:off x="3041650" y="5518150"/>
            <a:ext cx="257175" cy="1588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98825" y="4397375"/>
            <a:ext cx="361950" cy="215900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819150" y="4397375"/>
            <a:ext cx="363538" cy="215900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cxnSp>
        <p:nvCxnSpPr>
          <p:cNvPr id="20" name="AutoShape 12"/>
          <p:cNvCxnSpPr>
            <a:cxnSpLocks noChangeShapeType="1"/>
            <a:stCxn id="19" idx="3"/>
            <a:endCxn id="18" idx="1"/>
          </p:cNvCxnSpPr>
          <p:nvPr/>
        </p:nvCxnSpPr>
        <p:spPr bwMode="auto">
          <a:xfrm>
            <a:off x="1182688" y="4505325"/>
            <a:ext cx="2116137" cy="1588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2057400" y="5410200"/>
            <a:ext cx="363538" cy="215900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23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058988" y="4910138"/>
            <a:ext cx="363537" cy="215900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23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298825" y="4903788"/>
            <a:ext cx="361950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819150" y="4903788"/>
            <a:ext cx="363538" cy="215900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cxnSp>
        <p:nvCxnSpPr>
          <p:cNvPr id="26" name="AutoShape 17"/>
          <p:cNvCxnSpPr>
            <a:cxnSpLocks noChangeShapeType="1"/>
            <a:stCxn id="25" idx="3"/>
            <a:endCxn id="23" idx="1"/>
          </p:cNvCxnSpPr>
          <p:nvPr/>
        </p:nvCxnSpPr>
        <p:spPr bwMode="auto">
          <a:xfrm>
            <a:off x="1182688" y="5011738"/>
            <a:ext cx="876300" cy="635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7" name="AutoShape 18"/>
          <p:cNvCxnSpPr>
            <a:cxnSpLocks noChangeShapeType="1"/>
            <a:stCxn id="23" idx="3"/>
            <a:endCxn id="24" idx="1"/>
          </p:cNvCxnSpPr>
          <p:nvPr/>
        </p:nvCxnSpPr>
        <p:spPr bwMode="auto">
          <a:xfrm flipV="1">
            <a:off x="2422525" y="5011738"/>
            <a:ext cx="876300" cy="635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466725" y="5335588"/>
            <a:ext cx="37465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baseline="-25000">
                <a:solidFill>
                  <a:srgbClr val="000000"/>
                </a:solidFill>
                <a:latin typeface="Times New Roman" pitchFamily="16" charset="0"/>
              </a:rPr>
              <a:t>0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66725" y="4827588"/>
            <a:ext cx="37465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baseline="-25000">
                <a:solidFill>
                  <a:srgbClr val="000000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66725" y="4319588"/>
            <a:ext cx="37465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baseline="-25000">
                <a:solidFill>
                  <a:srgbClr val="000000"/>
                </a:solidFill>
                <a:latin typeface="Times New Roman" pitchFamily="16" charset="0"/>
              </a:rPr>
              <a:t>2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838700" y="3814763"/>
            <a:ext cx="3792538" cy="1930400"/>
            <a:chOff x="4838700" y="3814763"/>
            <a:chExt cx="3792538" cy="1930400"/>
          </a:xfrm>
        </p:grpSpPr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4838700" y="5338763"/>
              <a:ext cx="374650" cy="406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baseline="-25000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4838700" y="4830763"/>
              <a:ext cx="374650" cy="406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baseline="-25000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4838700" y="4322763"/>
              <a:ext cx="374650" cy="406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baseline="-25000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4838700" y="3814763"/>
              <a:ext cx="374650" cy="406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baseline="-25000">
                  <a:solidFill>
                    <a:srgbClr val="000000"/>
                  </a:solidFill>
                  <a:latin typeface="Times New Roman" pitchFamily="16" charset="0"/>
                </a:rPr>
                <a:t>3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172075" y="3894138"/>
              <a:ext cx="3459163" cy="1735137"/>
              <a:chOff x="5172075" y="3894138"/>
              <a:chExt cx="3459163" cy="1735137"/>
            </a:xfrm>
          </p:grpSpPr>
          <p:grpSp>
            <p:nvGrpSpPr>
              <p:cNvPr id="31" name="Group 22"/>
              <p:cNvGrpSpPr>
                <a:grpSpLocks/>
              </p:cNvGrpSpPr>
              <p:nvPr/>
            </p:nvGrpSpPr>
            <p:grpSpPr bwMode="auto">
              <a:xfrm>
                <a:off x="5172075" y="3894138"/>
                <a:ext cx="3459163" cy="214312"/>
                <a:chOff x="3258" y="2453"/>
                <a:chExt cx="2179" cy="135"/>
              </a:xfrm>
            </p:grpSpPr>
            <p:sp>
              <p:nvSpPr>
                <p:cNvPr id="32" name="Rectangle 23"/>
                <p:cNvSpPr>
                  <a:spLocks noChangeArrowheads="1"/>
                </p:cNvSpPr>
                <p:nvPr/>
              </p:nvSpPr>
              <p:spPr bwMode="auto">
                <a:xfrm>
                  <a:off x="5210" y="2453"/>
                  <a:ext cx="227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000000"/>
                      </a:solidFill>
                      <a:latin typeface="Symbol" pitchFamily="16" charset="2"/>
                    </a:rPr>
                    <a:t></a:t>
                  </a:r>
                </a:p>
              </p:txBody>
            </p:sp>
            <p:sp>
              <p:nvSpPr>
                <p:cNvPr id="33" name="Rectangle 24"/>
                <p:cNvSpPr>
                  <a:spLocks noChangeArrowheads="1"/>
                </p:cNvSpPr>
                <p:nvPr/>
              </p:nvSpPr>
              <p:spPr bwMode="auto">
                <a:xfrm>
                  <a:off x="3258" y="2453"/>
                  <a:ext cx="228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000000"/>
                      </a:solidFill>
                      <a:latin typeface="Symbol" pitchFamily="16" charset="2"/>
                    </a:rPr>
                    <a:t></a:t>
                  </a:r>
                </a:p>
              </p:txBody>
            </p:sp>
            <p:cxnSp>
              <p:nvCxnSpPr>
                <p:cNvPr id="34" name="AutoShape 25"/>
                <p:cNvCxnSpPr>
                  <a:cxnSpLocks noChangeShapeType="1"/>
                  <a:stCxn id="33" idx="3"/>
                  <a:endCxn id="32" idx="1"/>
                </p:cNvCxnSpPr>
                <p:nvPr/>
              </p:nvCxnSpPr>
              <p:spPr bwMode="auto">
                <a:xfrm>
                  <a:off x="3487" y="2521"/>
                  <a:ext cx="1722" cy="0"/>
                </a:xfrm>
                <a:prstGeom prst="straightConnector1">
                  <a:avLst/>
                </a:prstGeom>
                <a:noFill/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</p:grpSp>
          <p:grpSp>
            <p:nvGrpSpPr>
              <p:cNvPr id="39" name="Group 30"/>
              <p:cNvGrpSpPr>
                <a:grpSpLocks/>
              </p:cNvGrpSpPr>
              <p:nvPr/>
            </p:nvGrpSpPr>
            <p:grpSpPr bwMode="auto">
              <a:xfrm>
                <a:off x="5172075" y="5413375"/>
                <a:ext cx="3459163" cy="215900"/>
                <a:chOff x="3258" y="3410"/>
                <a:chExt cx="2179" cy="136"/>
              </a:xfrm>
            </p:grpSpPr>
            <p:sp>
              <p:nvSpPr>
                <p:cNvPr id="40" name="Rectangle 31"/>
                <p:cNvSpPr>
                  <a:spLocks noChangeArrowheads="1"/>
                </p:cNvSpPr>
                <p:nvPr/>
              </p:nvSpPr>
              <p:spPr bwMode="auto">
                <a:xfrm>
                  <a:off x="5210" y="3410"/>
                  <a:ext cx="227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000000"/>
                      </a:solidFill>
                      <a:latin typeface="Symbol" pitchFamily="16" charset="2"/>
                    </a:rPr>
                    <a:t></a:t>
                  </a:r>
                </a:p>
              </p:txBody>
            </p:sp>
            <p:sp>
              <p:nvSpPr>
                <p:cNvPr id="41" name="Rectangle 32"/>
                <p:cNvSpPr>
                  <a:spLocks noChangeArrowheads="1"/>
                </p:cNvSpPr>
                <p:nvPr/>
              </p:nvSpPr>
              <p:spPr bwMode="auto">
                <a:xfrm>
                  <a:off x="3258" y="3410"/>
                  <a:ext cx="228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Symbol" pitchFamily="16" charset="2"/>
                    </a:rPr>
                    <a:t></a:t>
                  </a:r>
                </a:p>
              </p:txBody>
            </p:sp>
            <p:sp>
              <p:nvSpPr>
                <p:cNvPr id="42" name="Rectangle 33"/>
                <p:cNvSpPr>
                  <a:spLocks noChangeArrowheads="1"/>
                </p:cNvSpPr>
                <p:nvPr/>
              </p:nvSpPr>
              <p:spPr bwMode="auto">
                <a:xfrm>
                  <a:off x="3648" y="3410"/>
                  <a:ext cx="228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500">
                      <a:solidFill>
                        <a:srgbClr val="000000"/>
                      </a:solidFill>
                      <a:latin typeface="Times New Roman" pitchFamily="16" charset="0"/>
                    </a:rPr>
                    <a:t>10</a:t>
                  </a:r>
                </a:p>
              </p:txBody>
            </p:sp>
            <p:sp>
              <p:nvSpPr>
                <p:cNvPr id="43" name="Rectangle 34"/>
                <p:cNvSpPr>
                  <a:spLocks noChangeArrowheads="1"/>
                </p:cNvSpPr>
                <p:nvPr/>
              </p:nvSpPr>
              <p:spPr bwMode="auto">
                <a:xfrm>
                  <a:off x="4819" y="3410"/>
                  <a:ext cx="228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500">
                      <a:solidFill>
                        <a:srgbClr val="000000"/>
                      </a:solidFill>
                      <a:latin typeface="Times New Roman" pitchFamily="16" charset="0"/>
                    </a:rPr>
                    <a:t>36</a:t>
                  </a:r>
                </a:p>
              </p:txBody>
            </p:sp>
            <p:cxnSp>
              <p:nvCxnSpPr>
                <p:cNvPr id="44" name="AutoShape 35"/>
                <p:cNvCxnSpPr>
                  <a:cxnSpLocks noChangeShapeType="1"/>
                  <a:stCxn id="41" idx="3"/>
                  <a:endCxn id="42" idx="1"/>
                </p:cNvCxnSpPr>
                <p:nvPr/>
              </p:nvCxnSpPr>
              <p:spPr bwMode="auto">
                <a:xfrm>
                  <a:off x="3487" y="3478"/>
                  <a:ext cx="160" cy="0"/>
                </a:xfrm>
                <a:prstGeom prst="straightConnector1">
                  <a:avLst/>
                </a:prstGeom>
                <a:noFill/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45" name="AutoShape 36"/>
                <p:cNvCxnSpPr>
                  <a:cxnSpLocks noChangeShapeType="1"/>
                  <a:stCxn id="48" idx="3"/>
                  <a:endCxn id="43" idx="1"/>
                </p:cNvCxnSpPr>
                <p:nvPr/>
              </p:nvCxnSpPr>
              <p:spPr bwMode="auto">
                <a:xfrm>
                  <a:off x="4657" y="3478"/>
                  <a:ext cx="161" cy="0"/>
                </a:xfrm>
                <a:prstGeom prst="straightConnector1">
                  <a:avLst/>
                </a:prstGeom>
                <a:noFill/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46" name="AutoShape 37"/>
                <p:cNvCxnSpPr>
                  <a:cxnSpLocks noChangeShapeType="1"/>
                  <a:stCxn id="42" idx="3"/>
                  <a:endCxn id="49" idx="1"/>
                </p:cNvCxnSpPr>
                <p:nvPr/>
              </p:nvCxnSpPr>
              <p:spPr bwMode="auto">
                <a:xfrm>
                  <a:off x="3877" y="3478"/>
                  <a:ext cx="162" cy="0"/>
                </a:xfrm>
                <a:prstGeom prst="straightConnector1">
                  <a:avLst/>
                </a:prstGeom>
                <a:noFill/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47" name="AutoShape 38"/>
                <p:cNvCxnSpPr>
                  <a:cxnSpLocks noChangeShapeType="1"/>
                  <a:stCxn id="43" idx="3"/>
                  <a:endCxn id="40" idx="1"/>
                </p:cNvCxnSpPr>
                <p:nvPr/>
              </p:nvCxnSpPr>
              <p:spPr bwMode="auto">
                <a:xfrm>
                  <a:off x="5048" y="3478"/>
                  <a:ext cx="161" cy="0"/>
                </a:xfrm>
                <a:prstGeom prst="straightConnector1">
                  <a:avLst/>
                </a:prstGeom>
                <a:noFill/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48" name="Rectangle 39"/>
                <p:cNvSpPr>
                  <a:spLocks noChangeArrowheads="1"/>
                </p:cNvSpPr>
                <p:nvPr/>
              </p:nvSpPr>
              <p:spPr bwMode="auto">
                <a:xfrm>
                  <a:off x="4428" y="3410"/>
                  <a:ext cx="228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500">
                      <a:solidFill>
                        <a:srgbClr val="000000"/>
                      </a:solidFill>
                      <a:latin typeface="Times New Roman" pitchFamily="16" charset="0"/>
                    </a:rPr>
                    <a:t>23</a:t>
                  </a:r>
                </a:p>
              </p:txBody>
            </p:sp>
            <p:sp>
              <p:nvSpPr>
                <p:cNvPr id="49" name="Rectangle 40"/>
                <p:cNvSpPr>
                  <a:spLocks noChangeArrowheads="1"/>
                </p:cNvSpPr>
                <p:nvPr/>
              </p:nvSpPr>
              <p:spPr bwMode="auto">
                <a:xfrm>
                  <a:off x="4040" y="3411"/>
                  <a:ext cx="228" cy="135"/>
                </a:xfrm>
                <a:prstGeom prst="rect">
                  <a:avLst/>
                </a:prstGeom>
                <a:solidFill>
                  <a:srgbClr val="1C1C1C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500">
                      <a:solidFill>
                        <a:srgbClr val="000000"/>
                      </a:solidFill>
                      <a:latin typeface="Times New Roman" pitchFamily="16" charset="0"/>
                    </a:rPr>
                    <a:t>15</a:t>
                  </a:r>
                </a:p>
              </p:txBody>
            </p:sp>
            <p:cxnSp>
              <p:nvCxnSpPr>
                <p:cNvPr id="50" name="AutoShape 41"/>
                <p:cNvCxnSpPr>
                  <a:cxnSpLocks noChangeShapeType="1"/>
                  <a:stCxn id="49" idx="3"/>
                  <a:endCxn id="48" idx="1"/>
                </p:cNvCxnSpPr>
                <p:nvPr/>
              </p:nvCxnSpPr>
              <p:spPr bwMode="auto">
                <a:xfrm flipV="1">
                  <a:off x="4269" y="3478"/>
                  <a:ext cx="158" cy="0"/>
                </a:xfrm>
                <a:prstGeom prst="straightConnector1">
                  <a:avLst/>
                </a:prstGeom>
                <a:noFill/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</p:grpSp>
          <p:grpSp>
            <p:nvGrpSpPr>
              <p:cNvPr id="51" name="Group 42"/>
              <p:cNvGrpSpPr>
                <a:grpSpLocks/>
              </p:cNvGrpSpPr>
              <p:nvPr/>
            </p:nvGrpSpPr>
            <p:grpSpPr bwMode="auto">
              <a:xfrm>
                <a:off x="5172075" y="4400550"/>
                <a:ext cx="3459163" cy="214313"/>
                <a:chOff x="3258" y="2772"/>
                <a:chExt cx="2179" cy="135"/>
              </a:xfrm>
            </p:grpSpPr>
            <p:sp>
              <p:nvSpPr>
                <p:cNvPr id="52" name="Rectangle 43"/>
                <p:cNvSpPr>
                  <a:spLocks noChangeArrowheads="1"/>
                </p:cNvSpPr>
                <p:nvPr/>
              </p:nvSpPr>
              <p:spPr bwMode="auto">
                <a:xfrm>
                  <a:off x="5210" y="2772"/>
                  <a:ext cx="227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000000"/>
                      </a:solidFill>
                      <a:latin typeface="Symbol" pitchFamily="16" charset="2"/>
                    </a:rPr>
                    <a:t></a:t>
                  </a:r>
                </a:p>
              </p:txBody>
            </p:sp>
            <p:sp>
              <p:nvSpPr>
                <p:cNvPr id="53" name="Rectangle 44"/>
                <p:cNvSpPr>
                  <a:spLocks noChangeArrowheads="1"/>
                </p:cNvSpPr>
                <p:nvPr/>
              </p:nvSpPr>
              <p:spPr bwMode="auto">
                <a:xfrm>
                  <a:off x="3258" y="2772"/>
                  <a:ext cx="228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000000"/>
                      </a:solidFill>
                      <a:latin typeface="Symbol" pitchFamily="16" charset="2"/>
                    </a:rPr>
                    <a:t></a:t>
                  </a:r>
                </a:p>
              </p:txBody>
            </p:sp>
            <p:cxnSp>
              <p:nvCxnSpPr>
                <p:cNvPr id="54" name="AutoShape 45"/>
                <p:cNvCxnSpPr>
                  <a:cxnSpLocks noChangeShapeType="1"/>
                  <a:stCxn id="53" idx="3"/>
                  <a:endCxn id="55" idx="1"/>
                </p:cNvCxnSpPr>
                <p:nvPr/>
              </p:nvCxnSpPr>
              <p:spPr bwMode="auto">
                <a:xfrm>
                  <a:off x="3487" y="2840"/>
                  <a:ext cx="552" cy="0"/>
                </a:xfrm>
                <a:prstGeom prst="straightConnector1">
                  <a:avLst/>
                </a:prstGeom>
                <a:noFill/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55" name="Rectangle 46"/>
                <p:cNvSpPr>
                  <a:spLocks noChangeArrowheads="1"/>
                </p:cNvSpPr>
                <p:nvPr/>
              </p:nvSpPr>
              <p:spPr bwMode="auto">
                <a:xfrm>
                  <a:off x="4040" y="2772"/>
                  <a:ext cx="228" cy="135"/>
                </a:xfrm>
                <a:prstGeom prst="rect">
                  <a:avLst/>
                </a:prstGeom>
                <a:solidFill>
                  <a:srgbClr val="1C1C1C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500">
                      <a:solidFill>
                        <a:srgbClr val="000000"/>
                      </a:solidFill>
                      <a:latin typeface="Times New Roman" pitchFamily="16" charset="0"/>
                    </a:rPr>
                    <a:t>15</a:t>
                  </a:r>
                </a:p>
              </p:txBody>
            </p:sp>
            <p:cxnSp>
              <p:nvCxnSpPr>
                <p:cNvPr id="56" name="AutoShape 47"/>
                <p:cNvCxnSpPr>
                  <a:cxnSpLocks noChangeShapeType="1"/>
                  <a:stCxn id="55" idx="3"/>
                  <a:endCxn id="52" idx="1"/>
                </p:cNvCxnSpPr>
                <p:nvPr/>
              </p:nvCxnSpPr>
              <p:spPr bwMode="auto">
                <a:xfrm>
                  <a:off x="4269" y="2840"/>
                  <a:ext cx="940" cy="0"/>
                </a:xfrm>
                <a:prstGeom prst="straightConnector1">
                  <a:avLst/>
                </a:prstGeom>
                <a:noFill/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</p:grpSp>
          <p:grpSp>
            <p:nvGrpSpPr>
              <p:cNvPr id="57" name="Group 48"/>
              <p:cNvGrpSpPr>
                <a:grpSpLocks/>
              </p:cNvGrpSpPr>
              <p:nvPr/>
            </p:nvGrpSpPr>
            <p:grpSpPr bwMode="auto">
              <a:xfrm>
                <a:off x="5172075" y="4906963"/>
                <a:ext cx="3459163" cy="214312"/>
                <a:chOff x="3258" y="3091"/>
                <a:chExt cx="2179" cy="135"/>
              </a:xfrm>
            </p:grpSpPr>
            <p:sp>
              <p:nvSpPr>
                <p:cNvPr id="58" name="Rectangle 49"/>
                <p:cNvSpPr>
                  <a:spLocks noChangeArrowheads="1"/>
                </p:cNvSpPr>
                <p:nvPr/>
              </p:nvSpPr>
              <p:spPr bwMode="auto">
                <a:xfrm>
                  <a:off x="5210" y="3091"/>
                  <a:ext cx="227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000000"/>
                      </a:solidFill>
                      <a:latin typeface="Symbol" pitchFamily="16" charset="2"/>
                    </a:rPr>
                    <a:t></a:t>
                  </a:r>
                </a:p>
              </p:txBody>
            </p:sp>
            <p:sp>
              <p:nvSpPr>
                <p:cNvPr id="59" name="Rectangle 50"/>
                <p:cNvSpPr>
                  <a:spLocks noChangeArrowheads="1"/>
                </p:cNvSpPr>
                <p:nvPr/>
              </p:nvSpPr>
              <p:spPr bwMode="auto">
                <a:xfrm>
                  <a:off x="3258" y="3091"/>
                  <a:ext cx="228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000000"/>
                      </a:solidFill>
                      <a:latin typeface="Symbol" pitchFamily="16" charset="2"/>
                    </a:rPr>
                    <a:t></a:t>
                  </a:r>
                </a:p>
              </p:txBody>
            </p:sp>
            <p:sp>
              <p:nvSpPr>
                <p:cNvPr id="60" name="Rectangle 51"/>
                <p:cNvSpPr>
                  <a:spLocks noChangeArrowheads="1"/>
                </p:cNvSpPr>
                <p:nvPr/>
              </p:nvSpPr>
              <p:spPr bwMode="auto">
                <a:xfrm>
                  <a:off x="4429" y="3091"/>
                  <a:ext cx="228" cy="135"/>
                </a:xfrm>
                <a:prstGeom prst="rect">
                  <a:avLst/>
                </a:prstGeom>
                <a:solidFill>
                  <a:srgbClr val="00E4A8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500">
                      <a:solidFill>
                        <a:srgbClr val="000000"/>
                      </a:solidFill>
                      <a:latin typeface="Times New Roman" pitchFamily="16" charset="0"/>
                    </a:rPr>
                    <a:t>23</a:t>
                  </a:r>
                </a:p>
              </p:txBody>
            </p:sp>
            <p:cxnSp>
              <p:nvCxnSpPr>
                <p:cNvPr id="61" name="AutoShape 52"/>
                <p:cNvCxnSpPr>
                  <a:cxnSpLocks noChangeShapeType="1"/>
                  <a:stCxn id="59" idx="3"/>
                  <a:endCxn id="63" idx="1"/>
                </p:cNvCxnSpPr>
                <p:nvPr/>
              </p:nvCxnSpPr>
              <p:spPr bwMode="auto">
                <a:xfrm>
                  <a:off x="3487" y="3159"/>
                  <a:ext cx="552" cy="0"/>
                </a:xfrm>
                <a:prstGeom prst="straightConnector1">
                  <a:avLst/>
                </a:prstGeom>
                <a:noFill/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62" name="AutoShape 53"/>
                <p:cNvCxnSpPr>
                  <a:cxnSpLocks noChangeShapeType="1"/>
                  <a:stCxn id="60" idx="3"/>
                  <a:endCxn id="58" idx="1"/>
                </p:cNvCxnSpPr>
                <p:nvPr/>
              </p:nvCxnSpPr>
              <p:spPr bwMode="auto">
                <a:xfrm>
                  <a:off x="4658" y="3159"/>
                  <a:ext cx="551" cy="0"/>
                </a:xfrm>
                <a:prstGeom prst="straightConnector1">
                  <a:avLst/>
                </a:prstGeom>
                <a:noFill/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63" name="Rectangle 54"/>
                <p:cNvSpPr>
                  <a:spLocks noChangeArrowheads="1"/>
                </p:cNvSpPr>
                <p:nvPr/>
              </p:nvSpPr>
              <p:spPr bwMode="auto">
                <a:xfrm>
                  <a:off x="4040" y="3091"/>
                  <a:ext cx="228" cy="135"/>
                </a:xfrm>
                <a:prstGeom prst="rect">
                  <a:avLst/>
                </a:prstGeom>
                <a:solidFill>
                  <a:srgbClr val="1C1C1C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500">
                      <a:solidFill>
                        <a:srgbClr val="000000"/>
                      </a:solidFill>
                      <a:latin typeface="Times New Roman" pitchFamily="16" charset="0"/>
                    </a:rPr>
                    <a:t>15</a:t>
                  </a:r>
                </a:p>
              </p:txBody>
            </p:sp>
            <p:cxnSp>
              <p:nvCxnSpPr>
                <p:cNvPr id="64" name="AutoShape 55"/>
                <p:cNvCxnSpPr>
                  <a:cxnSpLocks noChangeShapeType="1"/>
                  <a:stCxn id="63" idx="3"/>
                  <a:endCxn id="60" idx="1"/>
                </p:cNvCxnSpPr>
                <p:nvPr/>
              </p:nvCxnSpPr>
              <p:spPr bwMode="auto">
                <a:xfrm>
                  <a:off x="4269" y="3159"/>
                  <a:ext cx="159" cy="0"/>
                </a:xfrm>
                <a:prstGeom prst="straightConnector1">
                  <a:avLst/>
                </a:prstGeom>
                <a:noFill/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</p:grpSp>
        </p:grpSp>
      </p:grpSp>
      <p:sp>
        <p:nvSpPr>
          <p:cNvPr id="65" name="AutoShape 56"/>
          <p:cNvSpPr>
            <a:spLocks noChangeArrowheads="1"/>
          </p:cNvSpPr>
          <p:nvPr/>
        </p:nvSpPr>
        <p:spPr bwMode="auto">
          <a:xfrm>
            <a:off x="4022725" y="4883150"/>
            <a:ext cx="609600" cy="303213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6" name="AutoShape 57"/>
          <p:cNvCxnSpPr>
            <a:cxnSpLocks noChangeShapeType="1"/>
            <a:stCxn id="19" idx="2"/>
            <a:endCxn id="25" idx="0"/>
          </p:cNvCxnSpPr>
          <p:nvPr/>
        </p:nvCxnSpPr>
        <p:spPr bwMode="auto">
          <a:xfrm>
            <a:off x="1000125" y="4613275"/>
            <a:ext cx="1588" cy="290513"/>
          </a:xfrm>
          <a:prstGeom prst="straightConnector1">
            <a:avLst/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  <p:cxnSp>
        <p:nvCxnSpPr>
          <p:cNvPr id="67" name="AutoShape 58"/>
          <p:cNvCxnSpPr>
            <a:cxnSpLocks noChangeShapeType="1"/>
            <a:stCxn id="9" idx="0"/>
            <a:endCxn id="11" idx="0"/>
          </p:cNvCxnSpPr>
          <p:nvPr/>
        </p:nvCxnSpPr>
        <p:spPr bwMode="auto">
          <a:xfrm>
            <a:off x="1000125" y="5410200"/>
            <a:ext cx="619125" cy="15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59"/>
          <p:cNvCxnSpPr>
            <a:cxnSpLocks noChangeShapeType="1"/>
            <a:stCxn id="25" idx="2"/>
            <a:endCxn id="9" idx="0"/>
          </p:cNvCxnSpPr>
          <p:nvPr/>
        </p:nvCxnSpPr>
        <p:spPr bwMode="auto">
          <a:xfrm>
            <a:off x="1000125" y="5119688"/>
            <a:ext cx="1588" cy="290512"/>
          </a:xfrm>
          <a:prstGeom prst="straightConnector1">
            <a:avLst/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118102"/>
            <a:ext cx="7993771" cy="336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Deletion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We begin by performing a search for the given key k.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If a position p with key k is not found, then we return the NO_SUCH_KEY element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Otherwise, if a position p with key k is found (it would be found on the bottom level), then we remove all the position above p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If more than one upper level is empty, remove 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118102"/>
            <a:ext cx="7993771" cy="168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Deletion in Skip List Example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Suppose we want to delete 34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a search, find the spot between 23 and 45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Remove all the position above 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 flipH="1">
            <a:off x="5743575" y="5034386"/>
            <a:ext cx="361950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 flipH="1">
            <a:off x="8221663" y="5034386"/>
            <a:ext cx="363537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 flipH="1">
            <a:off x="7602538" y="5034386"/>
            <a:ext cx="363537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45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flipH="1">
            <a:off x="6362700" y="5034386"/>
            <a:ext cx="363538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12</a:t>
            </a:r>
          </a:p>
        </p:txBody>
      </p:sp>
      <p:cxnSp>
        <p:nvCxnSpPr>
          <p:cNvPr id="14" name="AutoShape 7"/>
          <p:cNvCxnSpPr>
            <a:cxnSpLocks noChangeShapeType="1"/>
            <a:stCxn id="11" idx="1"/>
            <a:endCxn id="12" idx="3"/>
          </p:cNvCxnSpPr>
          <p:nvPr/>
        </p:nvCxnSpPr>
        <p:spPr bwMode="auto">
          <a:xfrm flipH="1">
            <a:off x="7966075" y="5142336"/>
            <a:ext cx="255588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" name="AutoShape 8"/>
          <p:cNvCxnSpPr>
            <a:cxnSpLocks noChangeShapeType="1"/>
            <a:stCxn id="21" idx="1"/>
            <a:endCxn id="13" idx="3"/>
          </p:cNvCxnSpPr>
          <p:nvPr/>
        </p:nvCxnSpPr>
        <p:spPr bwMode="auto">
          <a:xfrm flipH="1">
            <a:off x="6726238" y="5142336"/>
            <a:ext cx="257175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" name="AutoShape 9"/>
          <p:cNvCxnSpPr>
            <a:cxnSpLocks noChangeShapeType="1"/>
            <a:stCxn id="12" idx="1"/>
            <a:endCxn id="21" idx="3"/>
          </p:cNvCxnSpPr>
          <p:nvPr/>
        </p:nvCxnSpPr>
        <p:spPr bwMode="auto">
          <a:xfrm flipH="1">
            <a:off x="7346950" y="5142336"/>
            <a:ext cx="255588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7" name="AutoShape 10"/>
          <p:cNvCxnSpPr>
            <a:cxnSpLocks noChangeShapeType="1"/>
            <a:stCxn id="13" idx="1"/>
            <a:endCxn id="9" idx="3"/>
          </p:cNvCxnSpPr>
          <p:nvPr/>
        </p:nvCxnSpPr>
        <p:spPr bwMode="auto">
          <a:xfrm flipH="1">
            <a:off x="6105525" y="5142336"/>
            <a:ext cx="257175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 flipH="1">
            <a:off x="5743575" y="4021561"/>
            <a:ext cx="361950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 flipH="1">
            <a:off x="8221663" y="4021561"/>
            <a:ext cx="363537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cxnSp>
        <p:nvCxnSpPr>
          <p:cNvPr id="20" name="AutoShape 13"/>
          <p:cNvCxnSpPr>
            <a:cxnSpLocks noChangeShapeType="1"/>
            <a:stCxn id="19" idx="1"/>
            <a:endCxn id="18" idx="3"/>
          </p:cNvCxnSpPr>
          <p:nvPr/>
        </p:nvCxnSpPr>
        <p:spPr bwMode="auto">
          <a:xfrm flipH="1">
            <a:off x="6105525" y="4129511"/>
            <a:ext cx="2116138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1" name="Rectangle 14"/>
          <p:cNvSpPr>
            <a:spLocks noChangeArrowheads="1"/>
          </p:cNvSpPr>
          <p:nvPr/>
        </p:nvSpPr>
        <p:spPr bwMode="auto">
          <a:xfrm flipH="1">
            <a:off x="6983413" y="5034386"/>
            <a:ext cx="363537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23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 flipH="1">
            <a:off x="6981825" y="4534323"/>
            <a:ext cx="363538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23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 flipH="1">
            <a:off x="5743575" y="4527973"/>
            <a:ext cx="361950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 flipH="1">
            <a:off x="8221663" y="4527973"/>
            <a:ext cx="363537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cxnSp>
        <p:nvCxnSpPr>
          <p:cNvPr id="26" name="AutoShape 18"/>
          <p:cNvCxnSpPr>
            <a:cxnSpLocks noChangeShapeType="1"/>
            <a:stCxn id="25" idx="1"/>
            <a:endCxn id="23" idx="3"/>
          </p:cNvCxnSpPr>
          <p:nvPr/>
        </p:nvCxnSpPr>
        <p:spPr bwMode="auto">
          <a:xfrm flipH="1">
            <a:off x="7345363" y="4635923"/>
            <a:ext cx="876300" cy="635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7" name="AutoShape 19"/>
          <p:cNvCxnSpPr>
            <a:cxnSpLocks noChangeShapeType="1"/>
            <a:stCxn id="23" idx="1"/>
            <a:endCxn id="24" idx="3"/>
          </p:cNvCxnSpPr>
          <p:nvPr/>
        </p:nvCxnSpPr>
        <p:spPr bwMode="auto">
          <a:xfrm flipH="1" flipV="1">
            <a:off x="6105525" y="4635923"/>
            <a:ext cx="876300" cy="635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8" name="Text Box 20"/>
          <p:cNvSpPr txBox="1">
            <a:spLocks noChangeArrowheads="1"/>
          </p:cNvSpPr>
          <p:nvPr/>
        </p:nvSpPr>
        <p:spPr bwMode="auto">
          <a:xfrm flipH="1">
            <a:off x="5367338" y="4959773"/>
            <a:ext cx="37465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baseline="-25000">
                <a:solidFill>
                  <a:srgbClr val="000000"/>
                </a:solidFill>
                <a:latin typeface="Times New Roman" pitchFamily="16" charset="0"/>
              </a:rPr>
              <a:t>0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 flipH="1">
            <a:off x="5367338" y="4451773"/>
            <a:ext cx="37465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baseline="-25000">
                <a:solidFill>
                  <a:srgbClr val="000000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 flipH="1">
            <a:off x="5367338" y="3943773"/>
            <a:ext cx="37465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baseline="-25000">
                <a:solidFill>
                  <a:srgbClr val="000000"/>
                </a:solidFill>
                <a:latin typeface="Times New Roman" pitchFamily="16" charset="0"/>
              </a:rPr>
              <a:t>2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 flipH="1">
            <a:off x="806450" y="3518323"/>
            <a:ext cx="361950" cy="215900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 flipH="1">
            <a:off x="3902075" y="3518323"/>
            <a:ext cx="363538" cy="215900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cxnSp>
        <p:nvCxnSpPr>
          <p:cNvPr id="33" name="AutoShape 25"/>
          <p:cNvCxnSpPr>
            <a:cxnSpLocks noChangeShapeType="1"/>
            <a:stCxn id="32" idx="1"/>
            <a:endCxn id="31" idx="3"/>
          </p:cNvCxnSpPr>
          <p:nvPr/>
        </p:nvCxnSpPr>
        <p:spPr bwMode="auto">
          <a:xfrm flipH="1">
            <a:off x="1168400" y="3626273"/>
            <a:ext cx="2733675" cy="1588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4" name="Text Box 26"/>
          <p:cNvSpPr txBox="1">
            <a:spLocks noChangeArrowheads="1"/>
          </p:cNvSpPr>
          <p:nvPr/>
        </p:nvSpPr>
        <p:spPr bwMode="auto">
          <a:xfrm flipH="1">
            <a:off x="439738" y="4962948"/>
            <a:ext cx="37465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baseline="-25000">
                <a:solidFill>
                  <a:srgbClr val="000000"/>
                </a:solidFill>
                <a:latin typeface="Times New Roman" pitchFamily="16" charset="0"/>
              </a:rPr>
              <a:t>0</a:t>
            </a: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 flipH="1">
            <a:off x="439738" y="4454948"/>
            <a:ext cx="37465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baseline="-25000">
                <a:solidFill>
                  <a:srgbClr val="000000"/>
                </a:solidFill>
                <a:latin typeface="Times New Roman" pitchFamily="16" charset="0"/>
              </a:rPr>
              <a:t>1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 flipH="1">
            <a:off x="439738" y="3946948"/>
            <a:ext cx="37465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baseline="-25000">
                <a:solidFill>
                  <a:srgbClr val="000000"/>
                </a:solidFill>
                <a:latin typeface="Times New Roman" pitchFamily="16" charset="0"/>
              </a:rPr>
              <a:t>2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 flipH="1">
            <a:off x="439738" y="3438948"/>
            <a:ext cx="37465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000000"/>
                </a:solidFill>
                <a:latin typeface="Times New Roman" pitchFamily="16" charset="0"/>
              </a:rPr>
              <a:t>S</a:t>
            </a:r>
            <a:r>
              <a:rPr lang="en-GB" baseline="-25000">
                <a:solidFill>
                  <a:srgbClr val="000000"/>
                </a:solidFill>
                <a:latin typeface="Times New Roman" pitchFamily="16" charset="0"/>
              </a:rPr>
              <a:t>3</a:t>
            </a:r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 flipH="1">
            <a:off x="806450" y="5037561"/>
            <a:ext cx="361950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 flipH="1">
            <a:off x="3902075" y="5037561"/>
            <a:ext cx="363538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 flipH="1">
            <a:off x="3284538" y="5037561"/>
            <a:ext cx="363537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45</a:t>
            </a: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 flipH="1">
            <a:off x="1425575" y="5037561"/>
            <a:ext cx="363538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12</a:t>
            </a:r>
          </a:p>
        </p:txBody>
      </p:sp>
      <p:cxnSp>
        <p:nvCxnSpPr>
          <p:cNvPr id="42" name="AutoShape 34"/>
          <p:cNvCxnSpPr>
            <a:cxnSpLocks noChangeShapeType="1"/>
            <a:stCxn id="39" idx="1"/>
            <a:endCxn id="40" idx="3"/>
          </p:cNvCxnSpPr>
          <p:nvPr/>
        </p:nvCxnSpPr>
        <p:spPr bwMode="auto">
          <a:xfrm flipH="1">
            <a:off x="3648075" y="5145511"/>
            <a:ext cx="254000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3" name="AutoShape 35"/>
          <p:cNvCxnSpPr>
            <a:cxnSpLocks noChangeShapeType="1"/>
            <a:stCxn id="46" idx="1"/>
            <a:endCxn id="41" idx="3"/>
          </p:cNvCxnSpPr>
          <p:nvPr/>
        </p:nvCxnSpPr>
        <p:spPr bwMode="auto">
          <a:xfrm flipH="1">
            <a:off x="1789113" y="5145511"/>
            <a:ext cx="257175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4" name="AutoShape 36"/>
          <p:cNvCxnSpPr>
            <a:cxnSpLocks noChangeShapeType="1"/>
            <a:stCxn id="40" idx="1"/>
            <a:endCxn id="47" idx="3"/>
          </p:cNvCxnSpPr>
          <p:nvPr/>
        </p:nvCxnSpPr>
        <p:spPr bwMode="auto">
          <a:xfrm flipH="1">
            <a:off x="3025775" y="5145511"/>
            <a:ext cx="258763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5" name="AutoShape 37"/>
          <p:cNvCxnSpPr>
            <a:cxnSpLocks noChangeShapeType="1"/>
            <a:stCxn id="41" idx="1"/>
            <a:endCxn id="38" idx="3"/>
          </p:cNvCxnSpPr>
          <p:nvPr/>
        </p:nvCxnSpPr>
        <p:spPr bwMode="auto">
          <a:xfrm flipH="1">
            <a:off x="1168400" y="5145511"/>
            <a:ext cx="257175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6" name="Rectangle 38"/>
          <p:cNvSpPr>
            <a:spLocks noChangeArrowheads="1"/>
          </p:cNvSpPr>
          <p:nvPr/>
        </p:nvSpPr>
        <p:spPr bwMode="auto">
          <a:xfrm flipH="1">
            <a:off x="2046288" y="5037561"/>
            <a:ext cx="363537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23</a:t>
            </a: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 flipH="1">
            <a:off x="2662238" y="5039148"/>
            <a:ext cx="363537" cy="215900"/>
          </a:xfrm>
          <a:prstGeom prst="rect">
            <a:avLst/>
          </a:prstGeom>
          <a:solidFill>
            <a:srgbClr val="1C1C1C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34</a:t>
            </a:r>
          </a:p>
        </p:txBody>
      </p:sp>
      <p:cxnSp>
        <p:nvCxnSpPr>
          <p:cNvPr id="48" name="AutoShape 40"/>
          <p:cNvCxnSpPr>
            <a:cxnSpLocks noChangeShapeType="1"/>
            <a:stCxn id="47" idx="1"/>
            <a:endCxn id="46" idx="3"/>
          </p:cNvCxnSpPr>
          <p:nvPr/>
        </p:nvCxnSpPr>
        <p:spPr bwMode="auto">
          <a:xfrm flipH="1" flipV="1">
            <a:off x="2409825" y="5145511"/>
            <a:ext cx="252413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9" name="Rectangle 41"/>
          <p:cNvSpPr>
            <a:spLocks noChangeArrowheads="1"/>
          </p:cNvSpPr>
          <p:nvPr/>
        </p:nvSpPr>
        <p:spPr bwMode="auto">
          <a:xfrm flipH="1">
            <a:off x="806450" y="4024736"/>
            <a:ext cx="361950" cy="215900"/>
          </a:xfrm>
          <a:prstGeom prst="rect">
            <a:avLst/>
          </a:prstGeom>
          <a:solidFill>
            <a:srgbClr val="00E4A8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sp>
        <p:nvSpPr>
          <p:cNvPr id="50" name="Rectangle 42"/>
          <p:cNvSpPr>
            <a:spLocks noChangeArrowheads="1"/>
          </p:cNvSpPr>
          <p:nvPr/>
        </p:nvSpPr>
        <p:spPr bwMode="auto">
          <a:xfrm flipH="1">
            <a:off x="3902075" y="4024736"/>
            <a:ext cx="363538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cxnSp>
        <p:nvCxnSpPr>
          <p:cNvPr id="51" name="AutoShape 43"/>
          <p:cNvCxnSpPr>
            <a:cxnSpLocks noChangeShapeType="1"/>
            <a:stCxn id="50" idx="1"/>
            <a:endCxn id="52" idx="3"/>
          </p:cNvCxnSpPr>
          <p:nvPr/>
        </p:nvCxnSpPr>
        <p:spPr bwMode="auto">
          <a:xfrm flipH="1">
            <a:off x="3025775" y="4132686"/>
            <a:ext cx="876300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2" name="Rectangle 44"/>
          <p:cNvSpPr>
            <a:spLocks noChangeArrowheads="1"/>
          </p:cNvSpPr>
          <p:nvPr/>
        </p:nvSpPr>
        <p:spPr bwMode="auto">
          <a:xfrm flipH="1">
            <a:off x="2662238" y="4024736"/>
            <a:ext cx="363537" cy="215900"/>
          </a:xfrm>
          <a:prstGeom prst="rect">
            <a:avLst/>
          </a:prstGeom>
          <a:solidFill>
            <a:srgbClr val="1C1C1C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34</a:t>
            </a:r>
          </a:p>
        </p:txBody>
      </p:sp>
      <p:cxnSp>
        <p:nvCxnSpPr>
          <p:cNvPr id="53" name="AutoShape 45"/>
          <p:cNvCxnSpPr>
            <a:cxnSpLocks noChangeShapeType="1"/>
            <a:stCxn id="52" idx="1"/>
            <a:endCxn id="49" idx="3"/>
          </p:cNvCxnSpPr>
          <p:nvPr/>
        </p:nvCxnSpPr>
        <p:spPr bwMode="auto">
          <a:xfrm flipH="1">
            <a:off x="1168400" y="4132686"/>
            <a:ext cx="1493838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4" name="Rectangle 46"/>
          <p:cNvSpPr>
            <a:spLocks noChangeArrowheads="1"/>
          </p:cNvSpPr>
          <p:nvPr/>
        </p:nvSpPr>
        <p:spPr bwMode="auto">
          <a:xfrm flipH="1">
            <a:off x="806450" y="4531148"/>
            <a:ext cx="361950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</a:t>
            </a:r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 flipH="1">
            <a:off x="3902075" y="4531148"/>
            <a:ext cx="363538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Symbol" pitchFamily="16" charset="2"/>
              </a:rPr>
              <a:t></a:t>
            </a:r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 flipH="1">
            <a:off x="2044700" y="4531148"/>
            <a:ext cx="363538" cy="215900"/>
          </a:xfrm>
          <a:prstGeom prst="rect">
            <a:avLst/>
          </a:prstGeom>
          <a:solidFill>
            <a:srgbClr val="00E4A8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23</a:t>
            </a:r>
          </a:p>
        </p:txBody>
      </p:sp>
      <p:cxnSp>
        <p:nvCxnSpPr>
          <p:cNvPr id="57" name="AutoShape 49"/>
          <p:cNvCxnSpPr>
            <a:cxnSpLocks noChangeShapeType="1"/>
            <a:stCxn id="55" idx="1"/>
            <a:endCxn id="59" idx="3"/>
          </p:cNvCxnSpPr>
          <p:nvPr/>
        </p:nvCxnSpPr>
        <p:spPr bwMode="auto">
          <a:xfrm flipH="1">
            <a:off x="3025775" y="4639098"/>
            <a:ext cx="876300" cy="1588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8" name="AutoShape 50"/>
          <p:cNvCxnSpPr>
            <a:cxnSpLocks noChangeShapeType="1"/>
            <a:stCxn id="56" idx="1"/>
            <a:endCxn id="54" idx="3"/>
          </p:cNvCxnSpPr>
          <p:nvPr/>
        </p:nvCxnSpPr>
        <p:spPr bwMode="auto">
          <a:xfrm flipH="1">
            <a:off x="1168400" y="4639098"/>
            <a:ext cx="876300" cy="1588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9" name="Rectangle 51"/>
          <p:cNvSpPr>
            <a:spLocks noChangeArrowheads="1"/>
          </p:cNvSpPr>
          <p:nvPr/>
        </p:nvSpPr>
        <p:spPr bwMode="auto">
          <a:xfrm flipH="1">
            <a:off x="2662238" y="4531148"/>
            <a:ext cx="363537" cy="215900"/>
          </a:xfrm>
          <a:prstGeom prst="rect">
            <a:avLst/>
          </a:prstGeom>
          <a:solidFill>
            <a:srgbClr val="1C1C1C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 New Roman" pitchFamily="16" charset="0"/>
              </a:rPr>
              <a:t>34</a:t>
            </a:r>
          </a:p>
        </p:txBody>
      </p:sp>
      <p:cxnSp>
        <p:nvCxnSpPr>
          <p:cNvPr id="60" name="AutoShape 52"/>
          <p:cNvCxnSpPr>
            <a:cxnSpLocks noChangeShapeType="1"/>
            <a:stCxn id="59" idx="1"/>
            <a:endCxn id="56" idx="3"/>
          </p:cNvCxnSpPr>
          <p:nvPr/>
        </p:nvCxnSpPr>
        <p:spPr bwMode="auto">
          <a:xfrm flipH="1">
            <a:off x="2408238" y="4639098"/>
            <a:ext cx="254000" cy="1588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1" name="AutoShape 53"/>
          <p:cNvSpPr>
            <a:spLocks noChangeArrowheads="1"/>
          </p:cNvSpPr>
          <p:nvPr/>
        </p:nvSpPr>
        <p:spPr bwMode="auto">
          <a:xfrm>
            <a:off x="4629150" y="4507336"/>
            <a:ext cx="609600" cy="303212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2" name="AutoShape 54"/>
          <p:cNvCxnSpPr>
            <a:cxnSpLocks noChangeShapeType="1"/>
            <a:stCxn id="49" idx="0"/>
            <a:endCxn id="52" idx="0"/>
          </p:cNvCxnSpPr>
          <p:nvPr/>
        </p:nvCxnSpPr>
        <p:spPr bwMode="auto">
          <a:xfrm>
            <a:off x="987425" y="4024736"/>
            <a:ext cx="1857375" cy="1587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55"/>
          <p:cNvCxnSpPr>
            <a:cxnSpLocks noChangeShapeType="1"/>
            <a:stCxn id="31" idx="2"/>
            <a:endCxn id="49" idx="0"/>
          </p:cNvCxnSpPr>
          <p:nvPr/>
        </p:nvCxnSpPr>
        <p:spPr bwMode="auto">
          <a:xfrm>
            <a:off x="987425" y="3734223"/>
            <a:ext cx="1588" cy="290513"/>
          </a:xfrm>
          <a:prstGeom prst="straightConnector1">
            <a:avLst/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  <p:cxnSp>
        <p:nvCxnSpPr>
          <p:cNvPr id="67" name="AutoShape 59"/>
          <p:cNvCxnSpPr>
            <a:cxnSpLocks noChangeShapeType="1"/>
            <a:stCxn id="52" idx="2"/>
            <a:endCxn id="59" idx="0"/>
          </p:cNvCxnSpPr>
          <p:nvPr/>
        </p:nvCxnSpPr>
        <p:spPr bwMode="auto">
          <a:xfrm>
            <a:off x="2843213" y="4240636"/>
            <a:ext cx="1587" cy="290512"/>
          </a:xfrm>
          <a:prstGeom prst="straightConnector1">
            <a:avLst/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60"/>
          <p:cNvCxnSpPr>
            <a:cxnSpLocks noChangeShapeType="1"/>
            <a:stCxn id="59" idx="2"/>
            <a:endCxn id="47" idx="0"/>
          </p:cNvCxnSpPr>
          <p:nvPr/>
        </p:nvCxnSpPr>
        <p:spPr bwMode="auto">
          <a:xfrm>
            <a:off x="2843213" y="4747048"/>
            <a:ext cx="1587" cy="292100"/>
          </a:xfrm>
          <a:prstGeom prst="straightConnector1">
            <a:avLst/>
          </a:prstGeom>
          <a:noFill/>
          <a:ln w="28440" cap="sq">
            <a:solidFill>
              <a:srgbClr val="333399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22984</TotalTime>
  <Words>533</Words>
  <Application>Microsoft Office PowerPoint</Application>
  <PresentationFormat>Custom</PresentationFormat>
  <Paragraphs>172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Kusuma K V</dc:creator>
  <cp:lastModifiedBy>Kusuma K V</cp:lastModifiedBy>
  <cp:revision>1631</cp:revision>
  <dcterms:created xsi:type="dcterms:W3CDTF">2020-06-03T14:19:11Z</dcterms:created>
  <dcterms:modified xsi:type="dcterms:W3CDTF">2022-09-04T05:44:33Z</dcterms:modified>
</cp:coreProperties>
</file>