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412" r:id="rId2"/>
    <p:sldId id="4461" r:id="rId3"/>
    <p:sldId id="4464" r:id="rId4"/>
    <p:sldId id="4462" r:id="rId5"/>
    <p:sldId id="4463" r:id="rId6"/>
    <p:sldId id="4418" r:id="rId7"/>
    <p:sldId id="4450" r:id="rId8"/>
    <p:sldId id="4451" r:id="rId9"/>
    <p:sldId id="4417" r:id="rId10"/>
    <p:sldId id="4452" r:id="rId11"/>
    <p:sldId id="4458" r:id="rId12"/>
    <p:sldId id="4466" r:id="rId13"/>
    <p:sldId id="4467" r:id="rId14"/>
    <p:sldId id="4471" r:id="rId15"/>
    <p:sldId id="4472" r:id="rId16"/>
    <p:sldId id="4473" r:id="rId17"/>
    <p:sldId id="4470" r:id="rId18"/>
    <p:sldId id="4433" r:id="rId19"/>
    <p:sldId id="4465" r:id="rId20"/>
    <p:sldId id="4468"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709"/>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5934" autoAdjust="0"/>
  </p:normalViewPr>
  <p:slideViewPr>
    <p:cSldViewPr snapToGrid="0" snapToObjects="1">
      <p:cViewPr varScale="1">
        <p:scale>
          <a:sx n="41" d="100"/>
          <a:sy n="41" d="100"/>
        </p:scale>
        <p:origin x="557" y="110"/>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varScale="1">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11/11/2022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80763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3776248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3363314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109391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3420768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3094253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3725834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832792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373833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11148" y="1784484"/>
            <a:ext cx="24999948" cy="1221889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Fi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1784484"/>
            <a:ext cx="13289278" cy="1193151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8382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Fi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1784484"/>
            <a:ext cx="24377650" cy="685501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6250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Fill Imag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BA16FEFD-A5CB-3F42-878B-2DA6A9E4AD41}"/>
              </a:ext>
            </a:extLst>
          </p:cNvPr>
          <p:cNvSpPr>
            <a:spLocks noGrp="1"/>
          </p:cNvSpPr>
          <p:nvPr>
            <p:ph type="pic" sz="quarter" idx="15"/>
          </p:nvPr>
        </p:nvSpPr>
        <p:spPr>
          <a:xfrm>
            <a:off x="17894425" y="3752391"/>
            <a:ext cx="4642338" cy="4642338"/>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1254154" y="3752391"/>
            <a:ext cx="4642338" cy="464233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1784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Fill Imag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B61B91CC-F2B9-9648-B6CD-0FA20151B75C}"/>
              </a:ext>
            </a:extLst>
          </p:cNvPr>
          <p:cNvSpPr>
            <a:spLocks noGrp="1"/>
          </p:cNvSpPr>
          <p:nvPr>
            <p:ph type="pic" sz="quarter" idx="14"/>
          </p:nvPr>
        </p:nvSpPr>
        <p:spPr>
          <a:xfrm>
            <a:off x="-311148" y="1784484"/>
            <a:ext cx="24999948" cy="8370169"/>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BA16FEFD-A5CB-3F42-878B-2DA6A9E4AD41}"/>
              </a:ext>
            </a:extLst>
          </p:cNvPr>
          <p:cNvSpPr>
            <a:spLocks noGrp="1"/>
          </p:cNvSpPr>
          <p:nvPr>
            <p:ph type="pic" sz="quarter" idx="15"/>
          </p:nvPr>
        </p:nvSpPr>
        <p:spPr>
          <a:xfrm>
            <a:off x="13385964" y="4577856"/>
            <a:ext cx="8359707" cy="110916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138092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buFontTx/>
              <a:buNone/>
              <a:defRPr sz="2399">
                <a:solidFill>
                  <a:schemeClr val="tx1">
                    <a:tint val="75000"/>
                  </a:schemeClr>
                </a:solidFill>
              </a:defRPr>
            </a:lvl1pPr>
          </a:lstStyle>
          <a:p>
            <a:fld id="{C764DE79-268F-4C1A-8933-263129D2AF90}" type="datetimeFigureOut">
              <a:rPr lang="en-US" smtClean="0"/>
              <a:pPr/>
              <a:t>11/11/2022</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buFontTx/>
              <a:buNone/>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buFontTx/>
              <a:buNone/>
              <a:defRPr sz="2399">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Lst>
  <p:hf hdr="0" ftr="0" dt="0"/>
  <p:txStyles>
    <p:titleStyle>
      <a:lvl1pPr algn="l" defTabSz="1828343" rtl="0" eaLnBrk="1" latinLnBrk="0" hangingPunct="1">
        <a:lnSpc>
          <a:spcPct val="90000"/>
        </a:lnSpc>
        <a:spcBef>
          <a:spcPct val="0"/>
        </a:spcBef>
        <a:buFontTx/>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Tx/>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Tx/>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Tx/>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Tx/>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Tx/>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FD5417B-5649-AA4B-BF84-3BD3067849C2}"/>
              </a:ext>
            </a:extLst>
          </p:cNvPr>
          <p:cNvSpPr/>
          <p:nvPr/>
        </p:nvSpPr>
        <p:spPr>
          <a:xfrm>
            <a:off x="0" y="1467619"/>
            <a:ext cx="24377649" cy="12248381"/>
          </a:xfrm>
          <a:prstGeom prst="rect">
            <a:avLst/>
          </a:prstGeom>
          <a:gradFill>
            <a:gsLst>
              <a:gs pos="29000">
                <a:schemeClr val="accent1">
                  <a:alpha val="80000"/>
                </a:schemeClr>
              </a:gs>
              <a:gs pos="74000">
                <a:schemeClr val="accent2">
                  <a:alpha val="8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A1E9306D-94C4-7842-99F0-28587C8E6304}"/>
              </a:ext>
            </a:extLst>
          </p:cNvPr>
          <p:cNvSpPr txBox="1"/>
          <p:nvPr/>
        </p:nvSpPr>
        <p:spPr>
          <a:xfrm>
            <a:off x="5256891" y="1412202"/>
            <a:ext cx="13863866" cy="4154984"/>
          </a:xfrm>
          <a:prstGeom prst="rect">
            <a:avLst/>
          </a:prstGeom>
          <a:noFill/>
        </p:spPr>
        <p:txBody>
          <a:bodyPr wrap="square" rtlCol="0">
            <a:spAutoFit/>
          </a:bodyPr>
          <a:lstStyle/>
          <a:p>
            <a:pPr algn="ctr"/>
            <a:r>
              <a:rPr lang="en-US" sz="8800" b="1" dirty="0">
                <a:solidFill>
                  <a:schemeClr val="bg2">
                    <a:lumMod val="95000"/>
                  </a:schemeClr>
                </a:solidFill>
                <a:latin typeface="Trebuchet MS" pitchFamily="34" charset="0"/>
              </a:rPr>
              <a:t>UE20CS302</a:t>
            </a:r>
            <a:br>
              <a:rPr lang="en-US" sz="8800" b="1" dirty="0">
                <a:solidFill>
                  <a:schemeClr val="bg2">
                    <a:lumMod val="95000"/>
                  </a:schemeClr>
                </a:solidFill>
                <a:latin typeface="Trebuchet MS" pitchFamily="34" charset="0"/>
              </a:rPr>
            </a:br>
            <a:r>
              <a:rPr lang="en-US" sz="8800" b="1" dirty="0">
                <a:solidFill>
                  <a:schemeClr val="bg2">
                    <a:lumMod val="95000"/>
                  </a:schemeClr>
                </a:solidFill>
                <a:latin typeface="Trebuchet MS" pitchFamily="34" charset="0"/>
              </a:rPr>
              <a:t>MACHINE INTELLIGENCE</a:t>
            </a:r>
            <a:br>
              <a:rPr lang="en-US" sz="8800" b="1" dirty="0">
                <a:solidFill>
                  <a:schemeClr val="bg2">
                    <a:lumMod val="95000"/>
                  </a:schemeClr>
                </a:solidFill>
                <a:latin typeface="Trebuchet MS" pitchFamily="34" charset="0"/>
              </a:rPr>
            </a:br>
            <a:r>
              <a:rPr lang="en-US" sz="8800" b="1" dirty="0">
                <a:solidFill>
                  <a:schemeClr val="bg2">
                    <a:lumMod val="95000"/>
                  </a:schemeClr>
                </a:solidFill>
                <a:latin typeface="Trebuchet MS" pitchFamily="34" charset="0"/>
              </a:rPr>
              <a:t>PROJECT PHASE 1</a:t>
            </a:r>
            <a:endParaRPr lang="en-US" sz="16700" b="1" dirty="0">
              <a:solidFill>
                <a:schemeClr val="bg2">
                  <a:lumMod val="95000"/>
                </a:schemeClr>
              </a:solidFill>
              <a:latin typeface="Roboto Medium" panose="02000000000000000000" pitchFamily="2" charset="0"/>
              <a:ea typeface="Roboto Medium" panose="02000000000000000000" pitchFamily="2" charset="0"/>
              <a:cs typeface="Arial" panose="020B0604020202020204" pitchFamily="34" charset="0"/>
            </a:endParaRPr>
          </a:p>
        </p:txBody>
      </p:sp>
      <p:sp>
        <p:nvSpPr>
          <p:cNvPr id="10" name="Rectangle 9">
            <a:extLst>
              <a:ext uri="{FF2B5EF4-FFF2-40B4-BE49-F238E27FC236}">
                <a16:creationId xmlns:a16="http://schemas.microsoft.com/office/drawing/2014/main" id="{8F1E8139-C172-B549-91B2-6F224936C791}"/>
              </a:ext>
            </a:extLst>
          </p:cNvPr>
          <p:cNvSpPr/>
          <p:nvPr/>
        </p:nvSpPr>
        <p:spPr>
          <a:xfrm>
            <a:off x="0" y="12725672"/>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C8E416-DF41-64DE-6E2B-F4A54CAD17B9}"/>
              </a:ext>
            </a:extLst>
          </p:cNvPr>
          <p:cNvSpPr txBox="1"/>
          <p:nvPr/>
        </p:nvSpPr>
        <p:spPr>
          <a:xfrm>
            <a:off x="1431846" y="7293179"/>
            <a:ext cx="11435067" cy="495520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IN" sz="3800" b="1" i="0" u="none" strike="noStrike" kern="1200" cap="none" spc="0" normalizeH="0" baseline="0" noProof="0" dirty="0">
                <a:ln>
                  <a:noFill/>
                </a:ln>
                <a:solidFill>
                  <a:schemeClr val="bg2">
                    <a:lumMod val="95000"/>
                  </a:schemeClr>
                </a:solidFill>
                <a:effectLst/>
                <a:uLnTx/>
                <a:uFillTx/>
                <a:latin typeface="Trebuchet MS" panose="020B0603020202020204"/>
                <a:ea typeface="+mn-ea"/>
                <a:cs typeface="+mn-cs"/>
              </a:rPr>
              <a:t>Project Title   : Adaptive Diversity Based</a:t>
            </a:r>
          </a:p>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lang="en-IN" sz="3800" b="1" dirty="0">
                <a:solidFill>
                  <a:schemeClr val="bg2">
                    <a:lumMod val="95000"/>
                  </a:schemeClr>
                </a:solidFill>
                <a:latin typeface="Trebuchet MS" panose="020B0603020202020204"/>
              </a:rPr>
              <a:t>                       </a:t>
            </a:r>
            <a:r>
              <a:rPr kumimoji="0" lang="en-IN" sz="3800" b="1" i="0" u="none" strike="noStrike" kern="1200" cap="none" spc="0" normalizeH="0" baseline="0" noProof="0" dirty="0">
                <a:ln>
                  <a:noFill/>
                </a:ln>
                <a:solidFill>
                  <a:schemeClr val="bg2">
                    <a:lumMod val="95000"/>
                  </a:schemeClr>
                </a:solidFill>
                <a:effectLst/>
                <a:uLnTx/>
                <a:uFillTx/>
                <a:latin typeface="Trebuchet MS" panose="020B0603020202020204"/>
                <a:ea typeface="+mn-ea"/>
                <a:cs typeface="+mn-cs"/>
              </a:rPr>
              <a:t> Ensemble Classifier</a:t>
            </a:r>
          </a:p>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IN" sz="3800" b="1" i="0" u="none" strike="noStrike" kern="1200" cap="none" spc="0" normalizeH="0" baseline="0" noProof="0" dirty="0">
                <a:ln>
                  <a:noFill/>
                </a:ln>
                <a:solidFill>
                  <a:schemeClr val="bg2">
                    <a:lumMod val="95000"/>
                  </a:schemeClr>
                </a:solidFill>
                <a:effectLst/>
                <a:uLnTx/>
                <a:uFillTx/>
                <a:latin typeface="Trebuchet MS" panose="020B0603020202020204"/>
                <a:ea typeface="+mn-ea"/>
                <a:cs typeface="+mn-cs"/>
              </a:rPr>
              <a:t>Project ID       : 13              </a:t>
            </a:r>
          </a:p>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IN" sz="3800" b="1" i="0" u="none" strike="noStrike" kern="1200" cap="none" spc="0" normalizeH="0" baseline="0" noProof="0" dirty="0">
                <a:ln>
                  <a:noFill/>
                </a:ln>
                <a:solidFill>
                  <a:schemeClr val="bg2">
                    <a:lumMod val="95000"/>
                  </a:schemeClr>
                </a:solidFill>
                <a:effectLst/>
                <a:uLnTx/>
                <a:uFillTx/>
                <a:latin typeface="Trebuchet MS" panose="020B0603020202020204"/>
                <a:ea typeface="+mn-ea"/>
                <a:cs typeface="+mn-cs"/>
              </a:rPr>
              <a:t>Project Team  : </a:t>
            </a:r>
          </a:p>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lang="en-IN" sz="3800" b="1" dirty="0">
                <a:solidFill>
                  <a:schemeClr val="bg2">
                    <a:lumMod val="95000"/>
                  </a:schemeClr>
                </a:solidFill>
                <a:latin typeface="Trebuchet MS" panose="020B0603020202020204"/>
              </a:rPr>
              <a:t>                </a:t>
            </a:r>
            <a:r>
              <a:rPr kumimoji="0" lang="en-IN" sz="3800" b="1" i="0" u="none" strike="noStrike" kern="1200" cap="none" spc="0" normalizeH="0" baseline="0" noProof="0" dirty="0">
                <a:ln>
                  <a:noFill/>
                </a:ln>
                <a:solidFill>
                  <a:schemeClr val="bg2">
                    <a:lumMod val="95000"/>
                  </a:schemeClr>
                </a:solidFill>
                <a:effectLst/>
                <a:uLnTx/>
                <a:uFillTx/>
                <a:latin typeface="Trebuchet MS" panose="020B0603020202020204"/>
                <a:ea typeface="+mn-ea"/>
                <a:cs typeface="+mn-cs"/>
              </a:rPr>
              <a:t>Bhargav M V 	    SRN: PES1UG20CS660</a:t>
            </a:r>
          </a:p>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IN" sz="3800" b="1" i="0" u="none" strike="noStrike" kern="1200" cap="none" spc="0" normalizeH="0" baseline="0" noProof="0" dirty="0">
                <a:ln>
                  <a:noFill/>
                </a:ln>
                <a:solidFill>
                  <a:schemeClr val="bg2">
                    <a:lumMod val="95000"/>
                  </a:schemeClr>
                </a:solidFill>
                <a:effectLst/>
                <a:uLnTx/>
                <a:uFillTx/>
                <a:latin typeface="Trebuchet MS" panose="020B0603020202020204"/>
                <a:ea typeface="+mn-ea"/>
                <a:cs typeface="+mn-cs"/>
              </a:rPr>
              <a:t>		    	   Manoj Kumar D 	 SRN: PES1UG20CS661</a:t>
            </a:r>
          </a:p>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IN" sz="3800" b="1" i="0" u="none" strike="noStrike" kern="1200" cap="none" spc="0" normalizeH="0" baseline="0" noProof="0" dirty="0">
                <a:ln>
                  <a:noFill/>
                </a:ln>
                <a:solidFill>
                  <a:schemeClr val="bg2">
                    <a:lumMod val="95000"/>
                  </a:schemeClr>
                </a:solidFill>
                <a:effectLst/>
                <a:uLnTx/>
                <a:uFillTx/>
                <a:latin typeface="Trebuchet MS" panose="020B0603020202020204"/>
                <a:ea typeface="+mn-ea"/>
                <a:cs typeface="+mn-cs"/>
              </a:rPr>
              <a:t>		         Pranav K Hegde	 SRN: PES1UG20CS672</a:t>
            </a:r>
          </a:p>
        </p:txBody>
      </p:sp>
      <p:sp>
        <p:nvSpPr>
          <p:cNvPr id="4" name="Rectangle 3">
            <a:extLst>
              <a:ext uri="{FF2B5EF4-FFF2-40B4-BE49-F238E27FC236}">
                <a16:creationId xmlns:a16="http://schemas.microsoft.com/office/drawing/2014/main" id="{852D42EF-927A-2806-DF0C-E208AE8CE43A}"/>
              </a:ext>
            </a:extLst>
          </p:cNvPr>
          <p:cNvSpPr/>
          <p:nvPr/>
        </p:nvSpPr>
        <p:spPr>
          <a:xfrm>
            <a:off x="-1" y="39829"/>
            <a:ext cx="24377651" cy="13537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14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714AAF-CD59-ECFE-C096-2AD8EE6606AE}"/>
              </a:ext>
            </a:extLst>
          </p:cNvPr>
          <p:cNvSpPr/>
          <p:nvPr/>
        </p:nvSpPr>
        <p:spPr>
          <a:xfrm>
            <a:off x="-1" y="-359228"/>
            <a:ext cx="24377651" cy="17844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A625B78-BF59-702A-F2AC-0C469EB859AE}"/>
              </a:ext>
            </a:extLst>
          </p:cNvPr>
          <p:cNvGrpSpPr/>
          <p:nvPr/>
        </p:nvGrpSpPr>
        <p:grpSpPr>
          <a:xfrm>
            <a:off x="776493" y="2234385"/>
            <a:ext cx="1144658" cy="1180978"/>
            <a:chOff x="9279669" y="4435947"/>
            <a:chExt cx="990328" cy="990328"/>
          </a:xfrm>
        </p:grpSpPr>
        <p:sp>
          <p:nvSpPr>
            <p:cNvPr id="13" name="Rectangle 12">
              <a:extLst>
                <a:ext uri="{FF2B5EF4-FFF2-40B4-BE49-F238E27FC236}">
                  <a16:creationId xmlns:a16="http://schemas.microsoft.com/office/drawing/2014/main" id="{573C6704-F54F-0BBC-B847-63CC71552FC1}"/>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BDB242A-D1E1-871E-0886-B1FF19398747}"/>
                </a:ext>
              </a:extLst>
            </p:cNvPr>
            <p:cNvSpPr txBox="1"/>
            <p:nvPr/>
          </p:nvSpPr>
          <p:spPr>
            <a:xfrm>
              <a:off x="9340881" y="4627347"/>
              <a:ext cx="867904" cy="54199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C</a:t>
              </a:r>
            </a:p>
          </p:txBody>
        </p:sp>
      </p:grpSp>
      <p:sp>
        <p:nvSpPr>
          <p:cNvPr id="25" name="TextBox 24">
            <a:extLst>
              <a:ext uri="{FF2B5EF4-FFF2-40B4-BE49-F238E27FC236}">
                <a16:creationId xmlns:a16="http://schemas.microsoft.com/office/drawing/2014/main" id="{832C9A33-E97B-8B2B-4712-772349E55FFF}"/>
              </a:ext>
            </a:extLst>
          </p:cNvPr>
          <p:cNvSpPr txBox="1"/>
          <p:nvPr/>
        </p:nvSpPr>
        <p:spPr>
          <a:xfrm flipH="1">
            <a:off x="2308324" y="2234385"/>
            <a:ext cx="14766695" cy="1015663"/>
          </a:xfrm>
          <a:prstGeom prst="rect">
            <a:avLst/>
          </a:prstGeom>
          <a:noFill/>
          <a:ln>
            <a:noFill/>
          </a:ln>
        </p:spPr>
        <p:txBody>
          <a:bodyPr wrap="square" rtlCol="0">
            <a:spAutoFit/>
          </a:bodyPr>
          <a:lstStyle/>
          <a:p>
            <a:r>
              <a:rPr lang="en-IN" sz="6000" b="1" dirty="0" err="1">
                <a:solidFill>
                  <a:schemeClr val="accent4">
                    <a:lumMod val="50000"/>
                  </a:schemeClr>
                </a:solidFill>
              </a:rPr>
              <a:t>xgboost</a:t>
            </a:r>
            <a:r>
              <a:rPr lang="en-IN" sz="6000" b="1" dirty="0">
                <a:solidFill>
                  <a:schemeClr val="accent4">
                    <a:lumMod val="50000"/>
                  </a:schemeClr>
                </a:solidFill>
              </a:rPr>
              <a:t>: </a:t>
            </a:r>
            <a:r>
              <a:rPr lang="en-IN" sz="6000" b="1" dirty="0" err="1">
                <a:solidFill>
                  <a:schemeClr val="accent4">
                    <a:lumMod val="50000"/>
                  </a:schemeClr>
                </a:solidFill>
              </a:rPr>
              <a:t>eXtreme</a:t>
            </a:r>
            <a:r>
              <a:rPr lang="en-IN" sz="6000" b="1" dirty="0">
                <a:solidFill>
                  <a:schemeClr val="accent4">
                    <a:lumMod val="50000"/>
                  </a:schemeClr>
                </a:solidFill>
              </a:rPr>
              <a:t> Gradient Boosting</a:t>
            </a:r>
            <a:endParaRPr lang="en-US" sz="9600" b="1" dirty="0">
              <a:solidFill>
                <a:schemeClr val="accent4">
                  <a:lumMod val="50000"/>
                </a:schemeClr>
              </a:solidFill>
              <a:latin typeface="Arial" panose="020B0604020202020204" pitchFamily="34" charset="0"/>
              <a:ea typeface="Roboto Medium" panose="02000000000000000000" pitchFamily="2" charset="0"/>
              <a:cs typeface="Arial" panose="020B0604020202020204" pitchFamily="34" charset="0"/>
            </a:endParaRPr>
          </a:p>
        </p:txBody>
      </p:sp>
      <p:sp>
        <p:nvSpPr>
          <p:cNvPr id="27" name="TextBox 26">
            <a:extLst>
              <a:ext uri="{FF2B5EF4-FFF2-40B4-BE49-F238E27FC236}">
                <a16:creationId xmlns:a16="http://schemas.microsoft.com/office/drawing/2014/main" id="{375F09BA-63F4-2035-140A-21363B4EFE53}"/>
              </a:ext>
            </a:extLst>
          </p:cNvPr>
          <p:cNvSpPr txBox="1"/>
          <p:nvPr/>
        </p:nvSpPr>
        <p:spPr>
          <a:xfrm>
            <a:off x="501945" y="768536"/>
            <a:ext cx="310533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LITERATURE SURVEY</a:t>
            </a:r>
          </a:p>
        </p:txBody>
      </p:sp>
      <p:pic>
        <p:nvPicPr>
          <p:cNvPr id="28" name="Picture 27">
            <a:extLst>
              <a:ext uri="{FF2B5EF4-FFF2-40B4-BE49-F238E27FC236}">
                <a16:creationId xmlns:a16="http://schemas.microsoft.com/office/drawing/2014/main" id="{E5B66D07-DF19-85E3-3FC2-3D9CF06C9BD0}"/>
              </a:ext>
            </a:extLst>
          </p:cNvPr>
          <p:cNvPicPr>
            <a:picLocks noChangeAspect="1"/>
          </p:cNvPicPr>
          <p:nvPr/>
        </p:nvPicPr>
        <p:blipFill>
          <a:blip r:embed="rId2"/>
          <a:stretch>
            <a:fillRect/>
          </a:stretch>
        </p:blipFill>
        <p:spPr>
          <a:xfrm>
            <a:off x="22711555" y="1764627"/>
            <a:ext cx="1318374" cy="1463167"/>
          </a:xfrm>
          <a:prstGeom prst="rect">
            <a:avLst/>
          </a:prstGeom>
        </p:spPr>
      </p:pic>
      <p:pic>
        <p:nvPicPr>
          <p:cNvPr id="29" name="Picture 28">
            <a:extLst>
              <a:ext uri="{FF2B5EF4-FFF2-40B4-BE49-F238E27FC236}">
                <a16:creationId xmlns:a16="http://schemas.microsoft.com/office/drawing/2014/main" id="{2907BFE2-9E0B-027E-06E9-69D931B5360A}"/>
              </a:ext>
            </a:extLst>
          </p:cNvPr>
          <p:cNvPicPr>
            <a:picLocks noChangeAspect="1"/>
          </p:cNvPicPr>
          <p:nvPr/>
        </p:nvPicPr>
        <p:blipFill>
          <a:blip r:embed="rId3"/>
          <a:stretch>
            <a:fillRect/>
          </a:stretch>
        </p:blipFill>
        <p:spPr>
          <a:xfrm>
            <a:off x="-1" y="12728362"/>
            <a:ext cx="987638" cy="987638"/>
          </a:xfrm>
          <a:prstGeom prst="rect">
            <a:avLst/>
          </a:prstGeom>
        </p:spPr>
      </p:pic>
      <p:sp>
        <p:nvSpPr>
          <p:cNvPr id="5" name="TextBox 4">
            <a:extLst>
              <a:ext uri="{FF2B5EF4-FFF2-40B4-BE49-F238E27FC236}">
                <a16:creationId xmlns:a16="http://schemas.microsoft.com/office/drawing/2014/main" id="{94CE9F87-A802-C22B-5F01-0B01F54C4A8A}"/>
              </a:ext>
            </a:extLst>
          </p:cNvPr>
          <p:cNvSpPr txBox="1"/>
          <p:nvPr/>
        </p:nvSpPr>
        <p:spPr>
          <a:xfrm>
            <a:off x="1348822" y="4215522"/>
            <a:ext cx="14322490" cy="2308324"/>
          </a:xfrm>
          <a:prstGeom prst="rect">
            <a:avLst/>
          </a:prstGeom>
          <a:noFill/>
        </p:spPr>
        <p:txBody>
          <a:bodyPr wrap="square">
            <a:spAutoFit/>
          </a:bodyPr>
          <a:lstStyle/>
          <a:p>
            <a:pPr marL="571500" indent="-571500">
              <a:buFont typeface="Arial" panose="020B0604020202020204" pitchFamily="34" charset="0"/>
              <a:buChar char="•"/>
            </a:pPr>
            <a:r>
              <a:rPr lang="en-US" dirty="0" err="1">
                <a:solidFill>
                  <a:schemeClr val="accent4">
                    <a:lumMod val="50000"/>
                  </a:schemeClr>
                </a:solidFill>
              </a:rPr>
              <a:t>xgboost</a:t>
            </a:r>
            <a:r>
              <a:rPr lang="en-US" dirty="0">
                <a:solidFill>
                  <a:schemeClr val="accent4">
                    <a:lumMod val="50000"/>
                  </a:schemeClr>
                </a:solidFill>
              </a:rPr>
              <a:t> is short for </a:t>
            </a:r>
            <a:r>
              <a:rPr lang="en-US" dirty="0" err="1">
                <a:solidFill>
                  <a:schemeClr val="accent4">
                    <a:lumMod val="50000"/>
                  </a:schemeClr>
                </a:solidFill>
              </a:rPr>
              <a:t>eXtreme</a:t>
            </a:r>
            <a:r>
              <a:rPr lang="en-US" dirty="0">
                <a:solidFill>
                  <a:schemeClr val="accent4">
                    <a:lumMod val="50000"/>
                  </a:schemeClr>
                </a:solidFill>
              </a:rPr>
              <a:t> Gradient Boosting package. It is an efficient and scalable implementation of gradient boosting framework by (Friedman, 2001) (Friedman et al., 2000). The package includes efficient linear model solver and tree learning algorithm.</a:t>
            </a:r>
            <a:endParaRPr lang="en-IN" dirty="0">
              <a:solidFill>
                <a:schemeClr val="accent4">
                  <a:lumMod val="50000"/>
                </a:schemeClr>
              </a:solidFill>
            </a:endParaRPr>
          </a:p>
        </p:txBody>
      </p:sp>
      <p:sp>
        <p:nvSpPr>
          <p:cNvPr id="9" name="TextBox 8">
            <a:extLst>
              <a:ext uri="{FF2B5EF4-FFF2-40B4-BE49-F238E27FC236}">
                <a16:creationId xmlns:a16="http://schemas.microsoft.com/office/drawing/2014/main" id="{B42B98D6-07F0-69B6-8B09-F90CA1422A08}"/>
              </a:ext>
            </a:extLst>
          </p:cNvPr>
          <p:cNvSpPr txBox="1"/>
          <p:nvPr/>
        </p:nvSpPr>
        <p:spPr>
          <a:xfrm>
            <a:off x="1348822" y="6858000"/>
            <a:ext cx="13967927" cy="1754326"/>
          </a:xfrm>
          <a:prstGeom prst="rect">
            <a:avLst/>
          </a:prstGeom>
          <a:noFill/>
        </p:spPr>
        <p:txBody>
          <a:bodyPr wrap="square">
            <a:spAutoFit/>
          </a:bodyPr>
          <a:lstStyle/>
          <a:p>
            <a:pPr marL="571500" indent="-571500">
              <a:buFont typeface="Arial" panose="020B0604020202020204" pitchFamily="34" charset="0"/>
              <a:buChar char="•"/>
            </a:pPr>
            <a:r>
              <a:rPr lang="en-US" dirty="0">
                <a:solidFill>
                  <a:schemeClr val="accent5">
                    <a:lumMod val="50000"/>
                  </a:schemeClr>
                </a:solidFill>
              </a:rPr>
              <a:t>It supports various objective functions, including regression, classification and ranking. The package is made to be extendible, so that users are also allowed to define their own objectives easily. </a:t>
            </a:r>
            <a:endParaRPr lang="en-IN" dirty="0">
              <a:solidFill>
                <a:schemeClr val="accent5">
                  <a:lumMod val="50000"/>
                </a:schemeClr>
              </a:solidFill>
            </a:endParaRPr>
          </a:p>
        </p:txBody>
      </p:sp>
      <p:sp>
        <p:nvSpPr>
          <p:cNvPr id="11" name="TextBox 10">
            <a:extLst>
              <a:ext uri="{FF2B5EF4-FFF2-40B4-BE49-F238E27FC236}">
                <a16:creationId xmlns:a16="http://schemas.microsoft.com/office/drawing/2014/main" id="{1F840A0F-4BD5-4BF6-B1BF-E1C2F4C53C84}"/>
              </a:ext>
            </a:extLst>
          </p:cNvPr>
          <p:cNvSpPr txBox="1"/>
          <p:nvPr/>
        </p:nvSpPr>
        <p:spPr>
          <a:xfrm>
            <a:off x="1348822" y="8945044"/>
            <a:ext cx="14643847" cy="2308324"/>
          </a:xfrm>
          <a:prstGeom prst="rect">
            <a:avLst/>
          </a:prstGeom>
          <a:noFill/>
        </p:spPr>
        <p:txBody>
          <a:bodyPr wrap="square">
            <a:spAutoFit/>
          </a:bodyPr>
          <a:lstStyle/>
          <a:p>
            <a:pPr marL="571500" indent="-571500">
              <a:buFont typeface="Arial" panose="020B0604020202020204" pitchFamily="34" charset="0"/>
              <a:buChar char="•"/>
            </a:pPr>
            <a:r>
              <a:rPr lang="en-US" dirty="0" err="1">
                <a:solidFill>
                  <a:schemeClr val="accent5">
                    <a:lumMod val="50000"/>
                  </a:schemeClr>
                </a:solidFill>
              </a:rPr>
              <a:t>xgboost</a:t>
            </a:r>
            <a:r>
              <a:rPr lang="en-US" dirty="0">
                <a:solidFill>
                  <a:schemeClr val="accent5">
                    <a:lumMod val="50000"/>
                  </a:schemeClr>
                </a:solidFill>
              </a:rPr>
              <a:t> is the main function to train a Booster, i.e. a model. predict does prediction on the model. Here we can save the model to a binary local file, and load it when needed. We can’t inspect the trees inside. However we have another function to save the model in plain text.</a:t>
            </a:r>
            <a:endParaRPr lang="en-IN" dirty="0">
              <a:solidFill>
                <a:schemeClr val="accent5">
                  <a:lumMod val="50000"/>
                </a:schemeClr>
              </a:solidFill>
            </a:endParaRPr>
          </a:p>
        </p:txBody>
      </p:sp>
      <p:pic>
        <p:nvPicPr>
          <p:cNvPr id="16" name="Picture 15">
            <a:extLst>
              <a:ext uri="{FF2B5EF4-FFF2-40B4-BE49-F238E27FC236}">
                <a16:creationId xmlns:a16="http://schemas.microsoft.com/office/drawing/2014/main" id="{8564073C-3C70-1C9A-8CED-76385A08DF58}"/>
              </a:ext>
            </a:extLst>
          </p:cNvPr>
          <p:cNvPicPr>
            <a:picLocks noChangeAspect="1"/>
          </p:cNvPicPr>
          <p:nvPr/>
        </p:nvPicPr>
        <p:blipFill>
          <a:blip r:embed="rId4"/>
          <a:stretch>
            <a:fillRect/>
          </a:stretch>
        </p:blipFill>
        <p:spPr>
          <a:xfrm>
            <a:off x="16179283" y="3582728"/>
            <a:ext cx="6344816" cy="4124358"/>
          </a:xfrm>
          <a:prstGeom prst="rect">
            <a:avLst/>
          </a:prstGeom>
        </p:spPr>
      </p:pic>
      <p:pic>
        <p:nvPicPr>
          <p:cNvPr id="18" name="Picture 17">
            <a:extLst>
              <a:ext uri="{FF2B5EF4-FFF2-40B4-BE49-F238E27FC236}">
                <a16:creationId xmlns:a16="http://schemas.microsoft.com/office/drawing/2014/main" id="{F9116AC2-15E0-020A-BB3A-0C25FD006D6E}"/>
              </a:ext>
            </a:extLst>
          </p:cNvPr>
          <p:cNvPicPr>
            <a:picLocks noChangeAspect="1"/>
          </p:cNvPicPr>
          <p:nvPr/>
        </p:nvPicPr>
        <p:blipFill>
          <a:blip r:embed="rId5"/>
          <a:stretch>
            <a:fillRect/>
          </a:stretch>
        </p:blipFill>
        <p:spPr>
          <a:xfrm>
            <a:off x="16179284" y="8636725"/>
            <a:ext cx="4198774" cy="3045202"/>
          </a:xfrm>
          <a:prstGeom prst="rect">
            <a:avLst/>
          </a:prstGeom>
        </p:spPr>
      </p:pic>
    </p:spTree>
    <p:extLst>
      <p:ext uri="{BB962C8B-B14F-4D97-AF65-F5344CB8AC3E}">
        <p14:creationId xmlns:p14="http://schemas.microsoft.com/office/powerpoint/2010/main" val="210173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AA88E5E-BD74-5B4B-AE9A-CD1ADE00E2AA}"/>
              </a:ext>
            </a:extLst>
          </p:cNvPr>
          <p:cNvSpPr/>
          <p:nvPr/>
        </p:nvSpPr>
        <p:spPr>
          <a:xfrm>
            <a:off x="-1" y="0"/>
            <a:ext cx="24377651" cy="146316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0BBAB3D-9F31-074B-B54F-CB8CF947A6AF}"/>
              </a:ext>
            </a:extLst>
          </p:cNvPr>
          <p:cNvSpPr/>
          <p:nvPr/>
        </p:nvSpPr>
        <p:spPr>
          <a:xfrm>
            <a:off x="-1" y="12725672"/>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C7CE8E9-587D-C641-BB59-4677031FF849}"/>
              </a:ext>
            </a:extLst>
          </p:cNvPr>
          <p:cNvSpPr txBox="1"/>
          <p:nvPr/>
        </p:nvSpPr>
        <p:spPr>
          <a:xfrm>
            <a:off x="501945" y="768536"/>
            <a:ext cx="310533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LITERATURE SURVEY</a:t>
            </a:r>
          </a:p>
        </p:txBody>
      </p:sp>
      <p:pic>
        <p:nvPicPr>
          <p:cNvPr id="6" name="Picture 5">
            <a:extLst>
              <a:ext uri="{FF2B5EF4-FFF2-40B4-BE49-F238E27FC236}">
                <a16:creationId xmlns:a16="http://schemas.microsoft.com/office/drawing/2014/main" id="{B6DDCAEB-8904-ADCD-BE9F-936217B77C89}"/>
              </a:ext>
            </a:extLst>
          </p:cNvPr>
          <p:cNvPicPr>
            <a:picLocks noChangeAspect="1"/>
          </p:cNvPicPr>
          <p:nvPr/>
        </p:nvPicPr>
        <p:blipFill>
          <a:blip r:embed="rId3"/>
          <a:stretch>
            <a:fillRect/>
          </a:stretch>
        </p:blipFill>
        <p:spPr>
          <a:xfrm>
            <a:off x="22745034" y="1767942"/>
            <a:ext cx="1318374" cy="1463167"/>
          </a:xfrm>
          <a:prstGeom prst="rect">
            <a:avLst/>
          </a:prstGeom>
        </p:spPr>
      </p:pic>
      <p:grpSp>
        <p:nvGrpSpPr>
          <p:cNvPr id="7" name="Group 6">
            <a:extLst>
              <a:ext uri="{FF2B5EF4-FFF2-40B4-BE49-F238E27FC236}">
                <a16:creationId xmlns:a16="http://schemas.microsoft.com/office/drawing/2014/main" id="{59DE6340-868B-EDBF-F2D7-06D09D0AE256}"/>
              </a:ext>
            </a:extLst>
          </p:cNvPr>
          <p:cNvGrpSpPr/>
          <p:nvPr/>
        </p:nvGrpSpPr>
        <p:grpSpPr>
          <a:xfrm>
            <a:off x="501945" y="2399698"/>
            <a:ext cx="1144658" cy="1180978"/>
            <a:chOff x="9279669" y="4435947"/>
            <a:chExt cx="990328" cy="990328"/>
          </a:xfrm>
        </p:grpSpPr>
        <p:sp>
          <p:nvSpPr>
            <p:cNvPr id="8" name="Rectangle 7">
              <a:extLst>
                <a:ext uri="{FF2B5EF4-FFF2-40B4-BE49-F238E27FC236}">
                  <a16:creationId xmlns:a16="http://schemas.microsoft.com/office/drawing/2014/main" id="{EF1B0A1F-0012-B258-284C-0344BE47706D}"/>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B6F168-1BD3-B07C-8E5D-7D4B37DE53EA}"/>
                </a:ext>
              </a:extLst>
            </p:cNvPr>
            <p:cNvSpPr txBox="1"/>
            <p:nvPr/>
          </p:nvSpPr>
          <p:spPr>
            <a:xfrm>
              <a:off x="9340881" y="4627347"/>
              <a:ext cx="867904" cy="54199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D</a:t>
              </a:r>
            </a:p>
          </p:txBody>
        </p:sp>
      </p:grpSp>
      <p:sp>
        <p:nvSpPr>
          <p:cNvPr id="10" name="TextBox 9">
            <a:extLst>
              <a:ext uri="{FF2B5EF4-FFF2-40B4-BE49-F238E27FC236}">
                <a16:creationId xmlns:a16="http://schemas.microsoft.com/office/drawing/2014/main" id="{6CE9D73A-E631-0CF0-7B08-63AD9DE826C0}"/>
              </a:ext>
            </a:extLst>
          </p:cNvPr>
          <p:cNvSpPr txBox="1"/>
          <p:nvPr/>
        </p:nvSpPr>
        <p:spPr>
          <a:xfrm>
            <a:off x="1646602" y="4246151"/>
            <a:ext cx="21098431" cy="1754326"/>
          </a:xfrm>
          <a:prstGeom prst="rect">
            <a:avLst/>
          </a:prstGeom>
          <a:noFill/>
        </p:spPr>
        <p:txBody>
          <a:bodyPr wrap="square" rtlCol="0">
            <a:spAutoFit/>
          </a:bodyPr>
          <a:lstStyle/>
          <a:p>
            <a:pPr marL="571500" indent="-571500">
              <a:buFont typeface="Arial" panose="020B0604020202020204" pitchFamily="34" charset="0"/>
              <a:buChar char="•"/>
            </a:pPr>
            <a:r>
              <a:rPr lang="en-IN" b="0" i="0" dirty="0">
                <a:solidFill>
                  <a:schemeClr val="accent5">
                    <a:lumMod val="50000"/>
                  </a:schemeClr>
                </a:solidFill>
                <a:effectLst/>
                <a:latin typeface="Arial" panose="020B0604020202020204" pitchFamily="34" charset="0"/>
              </a:rPr>
              <a:t>This paper compares empirically four bagging-based ensemble classifiers, namely the ensemble adaptive neuro-fuzzy inference system (ANFIS), the ensemble support vector machine (SVM), the ensemble extreme learning machine (ELM) and the random forest.</a:t>
            </a:r>
            <a:endParaRPr lang="en-US" b="1" dirty="0">
              <a:solidFill>
                <a:schemeClr val="accent5">
                  <a:lumMod val="50000"/>
                </a:schemeClr>
              </a:solidFill>
              <a:latin typeface="Arial" panose="020B0604020202020204" pitchFamily="34" charset="0"/>
              <a:ea typeface="Roboto Medium" panose="02000000000000000000" pitchFamily="2" charset="0"/>
              <a:cs typeface="Arial" panose="020B0604020202020204" pitchFamily="34" charset="0"/>
            </a:endParaRPr>
          </a:p>
        </p:txBody>
      </p:sp>
      <p:sp>
        <p:nvSpPr>
          <p:cNvPr id="11" name="TextBox 10">
            <a:extLst>
              <a:ext uri="{FF2B5EF4-FFF2-40B4-BE49-F238E27FC236}">
                <a16:creationId xmlns:a16="http://schemas.microsoft.com/office/drawing/2014/main" id="{33A782FE-3434-2B25-21AA-40E00BF543DD}"/>
              </a:ext>
            </a:extLst>
          </p:cNvPr>
          <p:cNvSpPr txBox="1"/>
          <p:nvPr/>
        </p:nvSpPr>
        <p:spPr>
          <a:xfrm>
            <a:off x="2054613" y="2231703"/>
            <a:ext cx="16737240" cy="1569660"/>
          </a:xfrm>
          <a:prstGeom prst="rect">
            <a:avLst/>
          </a:prstGeom>
          <a:noFill/>
        </p:spPr>
        <p:txBody>
          <a:bodyPr wrap="square">
            <a:spAutoFit/>
          </a:bodyPr>
          <a:lstStyle/>
          <a:p>
            <a:pPr algn="l"/>
            <a:r>
              <a:rPr lang="en-US" sz="4800" b="1" i="0" dirty="0">
                <a:solidFill>
                  <a:schemeClr val="accent5">
                    <a:lumMod val="50000"/>
                  </a:schemeClr>
                </a:solidFill>
                <a:effectLst/>
                <a:latin typeface="Arial" panose="020B0604020202020204" pitchFamily="34" charset="0"/>
              </a:rPr>
              <a:t>Empirical comparison of bagging-based ensemble classifiers</a:t>
            </a:r>
          </a:p>
        </p:txBody>
      </p:sp>
      <p:sp>
        <p:nvSpPr>
          <p:cNvPr id="13" name="TextBox 12">
            <a:extLst>
              <a:ext uri="{FF2B5EF4-FFF2-40B4-BE49-F238E27FC236}">
                <a16:creationId xmlns:a16="http://schemas.microsoft.com/office/drawing/2014/main" id="{066E0721-E215-AEC7-446A-539E334033AF}"/>
              </a:ext>
            </a:extLst>
          </p:cNvPr>
          <p:cNvSpPr txBox="1"/>
          <p:nvPr/>
        </p:nvSpPr>
        <p:spPr>
          <a:xfrm>
            <a:off x="1575851" y="6161587"/>
            <a:ext cx="21098431" cy="3970318"/>
          </a:xfrm>
          <a:prstGeom prst="rect">
            <a:avLst/>
          </a:prstGeom>
          <a:noFill/>
        </p:spPr>
        <p:txBody>
          <a:bodyPr wrap="square">
            <a:spAutoFit/>
          </a:bodyPr>
          <a:lstStyle/>
          <a:p>
            <a:pPr marL="571500" indent="-571500" algn="l">
              <a:buFont typeface="Arial" panose="020B0604020202020204" pitchFamily="34" charset="0"/>
              <a:buChar char="•"/>
            </a:pPr>
            <a:r>
              <a:rPr lang="en-US" b="0" i="0" dirty="0">
                <a:solidFill>
                  <a:schemeClr val="accent5">
                    <a:lumMod val="50000"/>
                  </a:schemeClr>
                </a:solidFill>
                <a:effectLst/>
                <a:latin typeface="Arial" panose="020B0604020202020204" pitchFamily="34" charset="0"/>
              </a:rPr>
              <a:t>The classifiers are evaluated with thirteen binary class datasets and the empirical results show that the ensemble methods employed in the four ensemble classifiers boost the testing accuracy by 1-5% on average from their base classifiers. In addition, the testing accuracy can be improved by increasing the number of base classifiers. The empirical results also show that the bagging SVM is the most favorable ensemble classifier among them.</a:t>
            </a:r>
          </a:p>
          <a:p>
            <a:br>
              <a:rPr lang="en-US" dirty="0"/>
            </a:br>
            <a:endParaRPr lang="en-IN" dirty="0"/>
          </a:p>
        </p:txBody>
      </p:sp>
      <p:sp>
        <p:nvSpPr>
          <p:cNvPr id="15" name="TextBox 14">
            <a:extLst>
              <a:ext uri="{FF2B5EF4-FFF2-40B4-BE49-F238E27FC236}">
                <a16:creationId xmlns:a16="http://schemas.microsoft.com/office/drawing/2014/main" id="{57694739-68E7-FA38-2505-13AA1E67D9EB}"/>
              </a:ext>
            </a:extLst>
          </p:cNvPr>
          <p:cNvSpPr txBox="1"/>
          <p:nvPr/>
        </p:nvSpPr>
        <p:spPr>
          <a:xfrm>
            <a:off x="1646602" y="9167843"/>
            <a:ext cx="20619669" cy="2862322"/>
          </a:xfrm>
          <a:prstGeom prst="rect">
            <a:avLst/>
          </a:prstGeom>
          <a:noFill/>
        </p:spPr>
        <p:txBody>
          <a:bodyPr wrap="square">
            <a:spAutoFit/>
          </a:bodyPr>
          <a:lstStyle/>
          <a:p>
            <a:pPr marL="571500" indent="-571500">
              <a:buFont typeface="Arial" panose="020B0604020202020204" pitchFamily="34" charset="0"/>
              <a:buChar char="•"/>
            </a:pPr>
            <a:r>
              <a:rPr lang="en-US" b="0" i="0" dirty="0">
                <a:solidFill>
                  <a:schemeClr val="accent5">
                    <a:lumMod val="50000"/>
                  </a:schemeClr>
                </a:solidFill>
                <a:effectLst/>
                <a:latin typeface="Georgia" panose="02040502050405020303" pitchFamily="18" charset="0"/>
              </a:rPr>
              <a:t>The objective of this paper is to evaluate four bagging-based ensemble classifiers: the bagging ANFIS, the bagging SVM, the bagging ELM and the random forest. The performance of these four bagging ensemble methods are compared. The evaluation is based </a:t>
            </a:r>
            <a:r>
              <a:rPr lang="en-US" b="0" i="1" dirty="0">
                <a:solidFill>
                  <a:schemeClr val="accent5">
                    <a:lumMod val="50000"/>
                  </a:schemeClr>
                </a:solidFill>
                <a:effectLst/>
                <a:latin typeface="Georgia" panose="02040502050405020303" pitchFamily="18" charset="0"/>
              </a:rPr>
              <a:t>on</a:t>
            </a:r>
            <a:r>
              <a:rPr lang="en-US" b="0" i="0" dirty="0">
                <a:solidFill>
                  <a:schemeClr val="accent5">
                    <a:lumMod val="50000"/>
                  </a:schemeClr>
                </a:solidFill>
                <a:effectLst/>
                <a:latin typeface="Georgia" panose="02040502050405020303" pitchFamily="18" charset="0"/>
              </a:rPr>
              <a:t> thirteen UCI binary class datasets. To the authors' knowledge, the comparison of the four ensemble classifiers has not been studied in the existing literature.</a:t>
            </a:r>
            <a:endParaRPr lang="en-IN" dirty="0">
              <a:solidFill>
                <a:schemeClr val="accent5">
                  <a:lumMod val="50000"/>
                </a:schemeClr>
              </a:solidFill>
            </a:endParaRPr>
          </a:p>
        </p:txBody>
      </p:sp>
    </p:spTree>
    <p:extLst>
      <p:ext uri="{BB962C8B-B14F-4D97-AF65-F5344CB8AC3E}">
        <p14:creationId xmlns:p14="http://schemas.microsoft.com/office/powerpoint/2010/main" val="15667599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3CAFC3-A901-DCA0-D841-DFC17C2F72A7}"/>
              </a:ext>
            </a:extLst>
          </p:cNvPr>
          <p:cNvSpPr/>
          <p:nvPr/>
        </p:nvSpPr>
        <p:spPr>
          <a:xfrm>
            <a:off x="1" y="-420535"/>
            <a:ext cx="24377651" cy="17844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0B783F2-5C9A-9223-4AF6-C0C851FFA358}"/>
              </a:ext>
            </a:extLst>
          </p:cNvPr>
          <p:cNvGrpSpPr/>
          <p:nvPr/>
        </p:nvGrpSpPr>
        <p:grpSpPr>
          <a:xfrm>
            <a:off x="610902" y="1984882"/>
            <a:ext cx="1144658" cy="1180978"/>
            <a:chOff x="9279669" y="4435947"/>
            <a:chExt cx="990328" cy="990328"/>
          </a:xfrm>
        </p:grpSpPr>
        <p:sp>
          <p:nvSpPr>
            <p:cNvPr id="5" name="Rectangle 4">
              <a:extLst>
                <a:ext uri="{FF2B5EF4-FFF2-40B4-BE49-F238E27FC236}">
                  <a16:creationId xmlns:a16="http://schemas.microsoft.com/office/drawing/2014/main" id="{C2DE8F9C-5DBC-598B-A0E5-C91655417EA2}"/>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2F2C106-7B1E-CCC5-A4B6-1490B6E5137D}"/>
                </a:ext>
              </a:extLst>
            </p:cNvPr>
            <p:cNvSpPr txBox="1"/>
            <p:nvPr/>
          </p:nvSpPr>
          <p:spPr>
            <a:xfrm>
              <a:off x="9380966" y="4660115"/>
              <a:ext cx="867904" cy="54199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E</a:t>
              </a:r>
            </a:p>
          </p:txBody>
        </p:sp>
      </p:grpSp>
      <p:sp>
        <p:nvSpPr>
          <p:cNvPr id="7" name="TextBox 6">
            <a:extLst>
              <a:ext uri="{FF2B5EF4-FFF2-40B4-BE49-F238E27FC236}">
                <a16:creationId xmlns:a16="http://schemas.microsoft.com/office/drawing/2014/main" id="{EE2955BF-E797-3C4C-D807-980ABF3BBAA7}"/>
              </a:ext>
            </a:extLst>
          </p:cNvPr>
          <p:cNvSpPr txBox="1"/>
          <p:nvPr/>
        </p:nvSpPr>
        <p:spPr>
          <a:xfrm flipH="1">
            <a:off x="2118069" y="1964654"/>
            <a:ext cx="21648679" cy="1323439"/>
          </a:xfrm>
          <a:prstGeom prst="rect">
            <a:avLst/>
          </a:prstGeom>
          <a:noFill/>
          <a:ln>
            <a:noFill/>
          </a:ln>
        </p:spPr>
        <p:txBody>
          <a:bodyPr wrap="square" rtlCol="0">
            <a:spAutoFit/>
          </a:bodyPr>
          <a:lstStyle/>
          <a:p>
            <a:pPr algn="l"/>
            <a:r>
              <a:rPr lang="en-US" sz="4000" b="1" i="0" dirty="0">
                <a:solidFill>
                  <a:schemeClr val="accent4">
                    <a:lumMod val="50000"/>
                  </a:schemeClr>
                </a:solidFill>
                <a:effectLst/>
                <a:latin typeface="Arial" panose="020B0604020202020204" pitchFamily="34" charset="0"/>
              </a:rPr>
              <a:t>Imbalanced Hyperspectral Image Classification With an Adaptive Ensemble Method Based on SMOTE and Rotation Forest With Differentiated Sampling Rates</a:t>
            </a:r>
          </a:p>
        </p:txBody>
      </p:sp>
      <p:sp>
        <p:nvSpPr>
          <p:cNvPr id="8" name="TextBox 7">
            <a:extLst>
              <a:ext uri="{FF2B5EF4-FFF2-40B4-BE49-F238E27FC236}">
                <a16:creationId xmlns:a16="http://schemas.microsoft.com/office/drawing/2014/main" id="{0D0ADD98-B47F-83BC-7440-C7B5F25BA7A3}"/>
              </a:ext>
            </a:extLst>
          </p:cNvPr>
          <p:cNvSpPr txBox="1"/>
          <p:nvPr/>
        </p:nvSpPr>
        <p:spPr>
          <a:xfrm>
            <a:off x="501946" y="565336"/>
            <a:ext cx="310533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LITERATURE SURVEY</a:t>
            </a:r>
          </a:p>
        </p:txBody>
      </p:sp>
      <p:pic>
        <p:nvPicPr>
          <p:cNvPr id="9" name="Picture 8">
            <a:extLst>
              <a:ext uri="{FF2B5EF4-FFF2-40B4-BE49-F238E27FC236}">
                <a16:creationId xmlns:a16="http://schemas.microsoft.com/office/drawing/2014/main" id="{D845806A-A7CB-3FAC-6472-CB1389CC01FF}"/>
              </a:ext>
            </a:extLst>
          </p:cNvPr>
          <p:cNvPicPr>
            <a:picLocks noChangeAspect="1"/>
          </p:cNvPicPr>
          <p:nvPr/>
        </p:nvPicPr>
        <p:blipFill>
          <a:blip r:embed="rId2"/>
          <a:stretch>
            <a:fillRect/>
          </a:stretch>
        </p:blipFill>
        <p:spPr>
          <a:xfrm>
            <a:off x="22711556" y="1561427"/>
            <a:ext cx="1318374" cy="1463167"/>
          </a:xfrm>
          <a:prstGeom prst="rect">
            <a:avLst/>
          </a:prstGeom>
        </p:spPr>
      </p:pic>
      <p:pic>
        <p:nvPicPr>
          <p:cNvPr id="10" name="Picture 9">
            <a:extLst>
              <a:ext uri="{FF2B5EF4-FFF2-40B4-BE49-F238E27FC236}">
                <a16:creationId xmlns:a16="http://schemas.microsoft.com/office/drawing/2014/main" id="{4355ADA7-3B42-C3CA-15EF-AD79A68B0372}"/>
              </a:ext>
            </a:extLst>
          </p:cNvPr>
          <p:cNvPicPr>
            <a:picLocks noChangeAspect="1"/>
          </p:cNvPicPr>
          <p:nvPr/>
        </p:nvPicPr>
        <p:blipFill>
          <a:blip r:embed="rId3"/>
          <a:stretch>
            <a:fillRect/>
          </a:stretch>
        </p:blipFill>
        <p:spPr>
          <a:xfrm>
            <a:off x="0" y="12728362"/>
            <a:ext cx="987638" cy="987638"/>
          </a:xfrm>
          <a:prstGeom prst="rect">
            <a:avLst/>
          </a:prstGeom>
        </p:spPr>
      </p:pic>
      <p:sp>
        <p:nvSpPr>
          <p:cNvPr id="11" name="TextBox 10">
            <a:extLst>
              <a:ext uri="{FF2B5EF4-FFF2-40B4-BE49-F238E27FC236}">
                <a16:creationId xmlns:a16="http://schemas.microsoft.com/office/drawing/2014/main" id="{14963BF5-0B8E-2808-0802-0F8B9386F28D}"/>
              </a:ext>
            </a:extLst>
          </p:cNvPr>
          <p:cNvSpPr txBox="1"/>
          <p:nvPr/>
        </p:nvSpPr>
        <p:spPr>
          <a:xfrm>
            <a:off x="2347385" y="3929254"/>
            <a:ext cx="19392942" cy="6740307"/>
          </a:xfrm>
          <a:prstGeom prst="rect">
            <a:avLst/>
          </a:prstGeom>
          <a:noFill/>
        </p:spPr>
        <p:txBody>
          <a:bodyPr wrap="square">
            <a:spAutoFit/>
          </a:bodyPr>
          <a:lstStyle/>
          <a:p>
            <a:pPr marL="571500" indent="-571500">
              <a:buFont typeface="Arial" panose="020B0604020202020204" pitchFamily="34" charset="0"/>
              <a:buChar char="•"/>
            </a:pPr>
            <a:r>
              <a:rPr lang="en-US" dirty="0">
                <a:solidFill>
                  <a:schemeClr val="accent4">
                    <a:lumMod val="50000"/>
                  </a:schemeClr>
                </a:solidFill>
              </a:rPr>
              <a:t>This paper uses </a:t>
            </a:r>
            <a:r>
              <a:rPr lang="en-US" b="0" i="0" dirty="0">
                <a:solidFill>
                  <a:schemeClr val="accent4">
                    <a:lumMod val="50000"/>
                  </a:schemeClr>
                </a:solidFill>
                <a:effectLst/>
                <a:latin typeface="Arial" panose="020B0604020202020204" pitchFamily="34" charset="0"/>
              </a:rPr>
              <a:t>adaptive ensemble method based on SMOTE and </a:t>
            </a:r>
            <a:r>
              <a:rPr lang="en-US" b="0" i="0" dirty="0" err="1">
                <a:solidFill>
                  <a:schemeClr val="accent4">
                    <a:lumMod val="50000"/>
                  </a:schemeClr>
                </a:solidFill>
                <a:effectLst/>
                <a:latin typeface="Arial" panose="020B0604020202020204" pitchFamily="34" charset="0"/>
              </a:rPr>
              <a:t>RoF</a:t>
            </a:r>
            <a:r>
              <a:rPr lang="en-US" b="0" i="0" dirty="0">
                <a:solidFill>
                  <a:schemeClr val="accent4">
                    <a:lumMod val="50000"/>
                  </a:schemeClr>
                </a:solidFill>
                <a:effectLst/>
                <a:latin typeface="Arial" panose="020B0604020202020204" pitchFamily="34" charset="0"/>
              </a:rPr>
              <a:t> with differentiated sampling rates (</a:t>
            </a:r>
            <a:r>
              <a:rPr lang="en-US" b="0" i="0" dirty="0" err="1">
                <a:solidFill>
                  <a:schemeClr val="accent4">
                    <a:lumMod val="50000"/>
                  </a:schemeClr>
                </a:solidFill>
                <a:effectLst/>
                <a:latin typeface="Arial" panose="020B0604020202020204" pitchFamily="34" charset="0"/>
              </a:rPr>
              <a:t>AdaSRoF</a:t>
            </a:r>
            <a:r>
              <a:rPr lang="en-US" b="0" i="0" dirty="0">
                <a:solidFill>
                  <a:schemeClr val="accent4">
                    <a:lumMod val="50000"/>
                  </a:schemeClr>
                </a:solidFill>
                <a:effectLst/>
                <a:latin typeface="Arial" panose="020B0604020202020204" pitchFamily="34" charset="0"/>
              </a:rPr>
              <a:t>) for the multiclass imbalance problem.</a:t>
            </a:r>
          </a:p>
          <a:p>
            <a:pPr marL="571500" indent="-571500">
              <a:buFont typeface="Arial" panose="020B0604020202020204" pitchFamily="34" charset="0"/>
              <a:buChar char="•"/>
            </a:pPr>
            <a:r>
              <a:rPr lang="en-US" dirty="0">
                <a:solidFill>
                  <a:schemeClr val="accent4">
                    <a:lumMod val="50000"/>
                  </a:schemeClr>
                </a:solidFill>
                <a:latin typeface="Arial" panose="020B0604020202020204" pitchFamily="34" charset="0"/>
              </a:rPr>
              <a:t>It </a:t>
            </a:r>
            <a:r>
              <a:rPr lang="en-US" b="0" i="0" dirty="0">
                <a:solidFill>
                  <a:schemeClr val="accent4">
                    <a:lumMod val="50000"/>
                  </a:schemeClr>
                </a:solidFill>
                <a:effectLst/>
                <a:latin typeface="Arial" panose="020B0604020202020204" pitchFamily="34" charset="0"/>
              </a:rPr>
              <a:t>adaptively generates several balanced data sets with more diversity and less noise by using SMOTE and a dynamic data sampling ratio for base classifiers.</a:t>
            </a:r>
            <a:r>
              <a:rPr lang="en-US" dirty="0">
                <a:solidFill>
                  <a:schemeClr val="accent4">
                    <a:lumMod val="50000"/>
                  </a:schemeClr>
                </a:solidFill>
                <a:latin typeface="Arial" panose="020B0604020202020204" pitchFamily="34" charset="0"/>
              </a:rPr>
              <a:t> </a:t>
            </a:r>
          </a:p>
          <a:p>
            <a:pPr marL="571500" indent="-571500">
              <a:buFont typeface="Arial" panose="020B0604020202020204" pitchFamily="34" charset="0"/>
              <a:buChar char="•"/>
            </a:pPr>
            <a:r>
              <a:rPr lang="en-US" dirty="0">
                <a:solidFill>
                  <a:schemeClr val="accent4">
                    <a:lumMod val="50000"/>
                  </a:schemeClr>
                </a:solidFill>
                <a:latin typeface="Arial" panose="020B0604020202020204" pitchFamily="34" charset="0"/>
              </a:rPr>
              <a:t>  It increases the diversity of base classifiers via producing several different </a:t>
            </a:r>
          </a:p>
          <a:p>
            <a:r>
              <a:rPr lang="en-US" dirty="0">
                <a:solidFill>
                  <a:schemeClr val="accent4">
                    <a:lumMod val="50000"/>
                  </a:schemeClr>
                </a:solidFill>
                <a:latin typeface="Arial" panose="020B0604020202020204" pitchFamily="34" charset="0"/>
              </a:rPr>
              <a:t>      training sets with a dynamic sampling rate β% and decreases the risk of artificial </a:t>
            </a:r>
          </a:p>
          <a:p>
            <a:r>
              <a:rPr lang="en-US" dirty="0">
                <a:solidFill>
                  <a:schemeClr val="accent4">
                    <a:lumMod val="50000"/>
                  </a:schemeClr>
                </a:solidFill>
                <a:latin typeface="Arial" panose="020B0604020202020204" pitchFamily="34" charset="0"/>
              </a:rPr>
              <a:t>      noise in SMOTE by an adaptive weight function.</a:t>
            </a:r>
          </a:p>
          <a:p>
            <a:pPr marL="571500" indent="-571500">
              <a:buFont typeface="Arial" panose="020B0604020202020204" pitchFamily="34" charset="0"/>
              <a:buChar char="•"/>
            </a:pPr>
            <a:r>
              <a:rPr lang="en-US" dirty="0">
                <a:solidFill>
                  <a:schemeClr val="accent4">
                    <a:lumMod val="50000"/>
                  </a:schemeClr>
                </a:solidFill>
                <a:latin typeface="Arial" panose="020B0604020202020204" pitchFamily="34" charset="0"/>
              </a:rPr>
              <a:t> </a:t>
            </a:r>
            <a:r>
              <a:rPr lang="en-US" b="0" i="0" dirty="0">
                <a:solidFill>
                  <a:schemeClr val="accent4">
                    <a:lumMod val="50000"/>
                  </a:schemeClr>
                </a:solidFill>
                <a:effectLst/>
                <a:latin typeface="Georgia" panose="02040502050405020303" pitchFamily="18" charset="0"/>
              </a:rPr>
              <a:t> the results of F-measure, </a:t>
            </a:r>
            <a:r>
              <a:rPr lang="en-US" b="0" i="0" dirty="0" err="1">
                <a:solidFill>
                  <a:schemeClr val="accent4">
                    <a:lumMod val="50000"/>
                  </a:schemeClr>
                </a:solidFill>
                <a:effectLst/>
                <a:latin typeface="Georgia" panose="02040502050405020303" pitchFamily="18" charset="0"/>
              </a:rPr>
              <a:t>Gmean</a:t>
            </a:r>
            <a:r>
              <a:rPr lang="en-US" b="0" i="0" dirty="0">
                <a:solidFill>
                  <a:schemeClr val="accent4">
                    <a:lumMod val="50000"/>
                  </a:schemeClr>
                </a:solidFill>
                <a:effectLst/>
                <a:latin typeface="Georgia" panose="02040502050405020303" pitchFamily="18" charset="0"/>
              </a:rPr>
              <a:t>, and minimum Recall also prove that </a:t>
            </a:r>
            <a:r>
              <a:rPr lang="en-US" b="0" i="0" dirty="0" err="1">
                <a:solidFill>
                  <a:schemeClr val="accent4">
                    <a:lumMod val="50000"/>
                  </a:schemeClr>
                </a:solidFill>
                <a:effectLst/>
                <a:latin typeface="Georgia" panose="02040502050405020303" pitchFamily="18" charset="0"/>
              </a:rPr>
              <a:t>AdaSRoF</a:t>
            </a:r>
            <a:r>
              <a:rPr lang="en-US" b="0" i="0" dirty="0">
                <a:solidFill>
                  <a:schemeClr val="accent4">
                    <a:lumMod val="50000"/>
                  </a:schemeClr>
                </a:solidFill>
                <a:effectLst/>
                <a:latin typeface="Georgia" panose="02040502050405020303" pitchFamily="18" charset="0"/>
              </a:rPr>
              <a:t> significantly outperforms the reference methods for the classification of the multiclass imbalanced hyperspectral data sets.</a:t>
            </a:r>
          </a:p>
          <a:p>
            <a:pPr marL="571500" indent="-571500">
              <a:buFont typeface="Arial" panose="020B0604020202020204" pitchFamily="34" charset="0"/>
              <a:buChar char="•"/>
            </a:pPr>
            <a:r>
              <a:rPr lang="en-US" dirty="0">
                <a:solidFill>
                  <a:schemeClr val="accent4">
                    <a:lumMod val="50000"/>
                  </a:schemeClr>
                </a:solidFill>
                <a:latin typeface="Georgia" panose="02040502050405020303" pitchFamily="18" charset="0"/>
              </a:rPr>
              <a:t> DATA SET : </a:t>
            </a:r>
            <a:r>
              <a:rPr lang="en-US" b="0" i="0" dirty="0">
                <a:solidFill>
                  <a:schemeClr val="accent4">
                    <a:lumMod val="50000"/>
                  </a:schemeClr>
                </a:solidFill>
                <a:effectLst/>
                <a:latin typeface="Georgia" panose="02040502050405020303" pitchFamily="18" charset="0"/>
              </a:rPr>
              <a:t>To assess the effectiveness of the proposed </a:t>
            </a:r>
            <a:r>
              <a:rPr lang="en-US" b="0" i="0" dirty="0" err="1">
                <a:solidFill>
                  <a:schemeClr val="accent4">
                    <a:lumMod val="50000"/>
                  </a:schemeClr>
                </a:solidFill>
                <a:effectLst/>
                <a:latin typeface="Georgia" panose="02040502050405020303" pitchFamily="18" charset="0"/>
              </a:rPr>
              <a:t>AdaSRoF</a:t>
            </a:r>
            <a:r>
              <a:rPr lang="en-US" b="0" i="0" dirty="0">
                <a:solidFill>
                  <a:schemeClr val="accent4">
                    <a:lumMod val="50000"/>
                  </a:schemeClr>
                </a:solidFill>
                <a:effectLst/>
                <a:latin typeface="Georgia" panose="02040502050405020303" pitchFamily="18" charset="0"/>
              </a:rPr>
              <a:t>, the experiments are performed on two publicly available </a:t>
            </a:r>
            <a:r>
              <a:rPr lang="en-US" b="1" i="1" dirty="0">
                <a:solidFill>
                  <a:schemeClr val="accent4">
                    <a:lumMod val="50000"/>
                  </a:schemeClr>
                </a:solidFill>
                <a:effectLst/>
                <a:latin typeface="Georgia" panose="02040502050405020303" pitchFamily="18" charset="0"/>
              </a:rPr>
              <a:t>hyperspectral images.</a:t>
            </a:r>
            <a:endParaRPr lang="en-US" b="1" i="1" dirty="0">
              <a:solidFill>
                <a:schemeClr val="accent4">
                  <a:lumMod val="50000"/>
                </a:schemeClr>
              </a:solidFill>
              <a:latin typeface="Georgia" panose="02040502050405020303" pitchFamily="18" charset="0"/>
            </a:endParaRPr>
          </a:p>
        </p:txBody>
      </p:sp>
    </p:spTree>
    <p:extLst>
      <p:ext uri="{BB962C8B-B14F-4D97-AF65-F5344CB8AC3E}">
        <p14:creationId xmlns:p14="http://schemas.microsoft.com/office/powerpoint/2010/main" val="2484896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D9284D1-4C58-7778-4914-2A3C8B56B790}"/>
              </a:ext>
            </a:extLst>
          </p:cNvPr>
          <p:cNvSpPr/>
          <p:nvPr/>
        </p:nvSpPr>
        <p:spPr>
          <a:xfrm>
            <a:off x="-1" y="35923"/>
            <a:ext cx="24377651" cy="146316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06F70F0-B211-9E51-1E6E-19862DA01732}"/>
              </a:ext>
            </a:extLst>
          </p:cNvPr>
          <p:cNvGrpSpPr/>
          <p:nvPr/>
        </p:nvGrpSpPr>
        <p:grpSpPr>
          <a:xfrm>
            <a:off x="1458901" y="3801208"/>
            <a:ext cx="21054255" cy="7663636"/>
            <a:chOff x="11832357" y="1423647"/>
            <a:chExt cx="8205047" cy="7663636"/>
          </a:xfrm>
        </p:grpSpPr>
        <p:sp>
          <p:nvSpPr>
            <p:cNvPr id="5" name="TextBox 4">
              <a:extLst>
                <a:ext uri="{FF2B5EF4-FFF2-40B4-BE49-F238E27FC236}">
                  <a16:creationId xmlns:a16="http://schemas.microsoft.com/office/drawing/2014/main" id="{70AAF131-5594-0EFA-AA37-E2CEF14CBBA1}"/>
                </a:ext>
              </a:extLst>
            </p:cNvPr>
            <p:cNvSpPr txBox="1"/>
            <p:nvPr/>
          </p:nvSpPr>
          <p:spPr>
            <a:xfrm>
              <a:off x="11859929" y="3542940"/>
              <a:ext cx="8177475" cy="523220"/>
            </a:xfrm>
            <a:prstGeom prst="rect">
              <a:avLst/>
            </a:prstGeom>
            <a:noFill/>
          </p:spPr>
          <p:txBody>
            <a:bodyPr wrap="square" rtlCol="0">
              <a:spAutoFit/>
            </a:bodyPr>
            <a:lstStyle/>
            <a:p>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TextBox 5">
              <a:extLst>
                <a:ext uri="{FF2B5EF4-FFF2-40B4-BE49-F238E27FC236}">
                  <a16:creationId xmlns:a16="http://schemas.microsoft.com/office/drawing/2014/main" id="{89968170-7CCE-AA9A-748F-6E3A07EAE76E}"/>
                </a:ext>
              </a:extLst>
            </p:cNvPr>
            <p:cNvSpPr txBox="1"/>
            <p:nvPr/>
          </p:nvSpPr>
          <p:spPr>
            <a:xfrm>
              <a:off x="11832357" y="1423647"/>
              <a:ext cx="8170604" cy="7663636"/>
            </a:xfrm>
            <a:prstGeom prst="rect">
              <a:avLst/>
            </a:prstGeom>
            <a:noFill/>
          </p:spPr>
          <p:txBody>
            <a:bodyPr wrap="square" rtlCol="0">
              <a:spAutoFit/>
            </a:bodyPr>
            <a:lstStyle/>
            <a:p>
              <a:pPr marL="457200" indent="-457200">
                <a:buFont typeface="Arial" panose="020B0604020202020204" pitchFamily="34" charset="0"/>
                <a:buChar char="•"/>
              </a:pPr>
              <a:r>
                <a:rPr lang="en-US" i="0" dirty="0">
                  <a:solidFill>
                    <a:schemeClr val="accent4">
                      <a:lumMod val="50000"/>
                    </a:schemeClr>
                  </a:solidFill>
                  <a:effectLst/>
                  <a:latin typeface="Georgia" panose="02040502050405020303" pitchFamily="18" charset="0"/>
                </a:rPr>
                <a:t>In this paper, they have proposed a framework for ECL by means of many-objective optimization. The proposed framework includes an SSC via a DTE, which divides the data into multiple clusters and trains a set of heterogeneous base classifiers.</a:t>
              </a:r>
              <a:endParaRPr lang="en-US" sz="6000" dirty="0">
                <a:solidFill>
                  <a:schemeClr val="accent4">
                    <a:lumMod val="50000"/>
                  </a:schemeClr>
                </a:solidFill>
                <a:latin typeface="Arial" panose="020B0604020202020204" pitchFamily="34" charset="0"/>
                <a:ea typeface="Lato Light" panose="020F0502020204030203" pitchFamily="34" charset="0"/>
                <a:cs typeface="Arial" panose="020B0604020202020204" pitchFamily="34" charset="0"/>
              </a:endParaRPr>
            </a:p>
            <a:p>
              <a:pPr marL="0" rtl="0" eaLnBrk="1" latinLnBrk="0" hangingPunct="1">
                <a:spcBef>
                  <a:spcPts val="0"/>
                </a:spcBef>
                <a:spcAft>
                  <a:spcPts val="0"/>
                </a:spcAft>
              </a:pPr>
              <a:r>
                <a:rPr lang="en-US" sz="6000" dirty="0">
                  <a:solidFill>
                    <a:schemeClr val="accent4">
                      <a:lumMod val="50000"/>
                    </a:schemeClr>
                  </a:solidFill>
                  <a:latin typeface="Arial" panose="020B0604020202020204" pitchFamily="34" charset="0"/>
                  <a:ea typeface="Lato Light" panose="020F0502020204030203" pitchFamily="34" charset="0"/>
                  <a:cs typeface="Arial" panose="020B0604020202020204" pitchFamily="34" charset="0"/>
                </a:rPr>
                <a:t> </a:t>
              </a:r>
              <a:r>
                <a:rPr lang="en-US" kern="1200" dirty="0">
                  <a:solidFill>
                    <a:schemeClr val="accent4">
                      <a:lumMod val="50000"/>
                    </a:schemeClr>
                  </a:solidFill>
                  <a:effectLst/>
                  <a:latin typeface="Georgia" panose="02040502050405020303" pitchFamily="18" charset="0"/>
                  <a:ea typeface="+mn-ea"/>
                  <a:cs typeface="+mn-cs"/>
                </a:rPr>
                <a:t>Methods used are..</a:t>
              </a:r>
              <a:endParaRPr lang="en-IN" sz="4800" dirty="0">
                <a:solidFill>
                  <a:schemeClr val="accent4">
                    <a:lumMod val="50000"/>
                  </a:schemeClr>
                </a:solidFill>
                <a:effectLst/>
              </a:endParaRPr>
            </a:p>
            <a:p>
              <a:pPr marL="0" rtl="0" eaLnBrk="1" latinLnBrk="0" hangingPunct="1">
                <a:spcBef>
                  <a:spcPts val="0"/>
                </a:spcBef>
                <a:spcAft>
                  <a:spcPts val="0"/>
                </a:spcAft>
              </a:pPr>
              <a:r>
                <a:rPr lang="en-US" i="0" kern="1200" dirty="0">
                  <a:solidFill>
                    <a:schemeClr val="accent4">
                      <a:lumMod val="50000"/>
                    </a:schemeClr>
                  </a:solidFill>
                  <a:effectLst/>
                  <a:latin typeface="Georgia" panose="02040502050405020303" pitchFamily="18" charset="0"/>
                  <a:ea typeface="+mn-ea"/>
                  <a:cs typeface="+mn-cs"/>
                </a:rPr>
                <a:t>A. Ensemble Classifier Learning by Manipulating Training Data</a:t>
              </a:r>
              <a:endParaRPr lang="en-IN" sz="4800" dirty="0">
                <a:solidFill>
                  <a:schemeClr val="accent4">
                    <a:lumMod val="50000"/>
                  </a:schemeClr>
                </a:solidFill>
                <a:effectLst/>
              </a:endParaRPr>
            </a:p>
            <a:p>
              <a:pPr marL="0" rtl="0" eaLnBrk="1" latinLnBrk="0" hangingPunct="1">
                <a:spcBef>
                  <a:spcPts val="0"/>
                </a:spcBef>
                <a:spcAft>
                  <a:spcPts val="0"/>
                </a:spcAft>
              </a:pPr>
              <a:r>
                <a:rPr lang="en-US" i="0" kern="1200" dirty="0">
                  <a:solidFill>
                    <a:schemeClr val="accent4">
                      <a:lumMod val="50000"/>
                    </a:schemeClr>
                  </a:solidFill>
                  <a:effectLst/>
                  <a:latin typeface="Georgia" panose="02040502050405020303" pitchFamily="18" charset="0"/>
                  <a:ea typeface="+mn-ea"/>
                  <a:cs typeface="+mn-cs"/>
                </a:rPr>
                <a:t>B. Ensemble Classifier Learning by Combining Heterogeneous Base Classifiers</a:t>
              </a:r>
              <a:endParaRPr lang="en-IN" sz="4800" dirty="0">
                <a:solidFill>
                  <a:schemeClr val="accent4">
                    <a:lumMod val="50000"/>
                  </a:schemeClr>
                </a:solidFill>
                <a:effectLst/>
              </a:endParaRPr>
            </a:p>
            <a:p>
              <a:pPr marL="0" rtl="0" eaLnBrk="1" latinLnBrk="0" hangingPunct="1">
                <a:spcBef>
                  <a:spcPts val="0"/>
                </a:spcBef>
                <a:spcAft>
                  <a:spcPts val="0"/>
                </a:spcAft>
              </a:pPr>
              <a:r>
                <a:rPr lang="en-US" i="0" kern="1200" dirty="0">
                  <a:solidFill>
                    <a:schemeClr val="accent4">
                      <a:lumMod val="50000"/>
                    </a:schemeClr>
                  </a:solidFill>
                  <a:effectLst/>
                  <a:latin typeface="Georgia" panose="02040502050405020303" pitchFamily="18" charset="0"/>
                  <a:ea typeface="+mn-ea"/>
                  <a:cs typeface="+mn-cs"/>
                </a:rPr>
                <a:t>C. Ensemble Classifier Learning by Multi-objective Optimization</a:t>
              </a:r>
              <a:endParaRPr lang="en-US" sz="6000" dirty="0">
                <a:solidFill>
                  <a:schemeClr val="accent4">
                    <a:lumMod val="50000"/>
                  </a:schemeClr>
                </a:solidFill>
                <a:latin typeface="Arial" panose="020B0604020202020204" pitchFamily="34" charset="0"/>
                <a:ea typeface="Lato Light" panose="020F0502020204030203" pitchFamily="34" charset="0"/>
                <a:cs typeface="Arial" panose="020B0604020202020204" pitchFamily="34" charset="0"/>
              </a:endParaRPr>
            </a:p>
            <a:p>
              <a:pPr marL="457200" indent="-457200">
                <a:buFont typeface="Arial" panose="020B0604020202020204" pitchFamily="34" charset="0"/>
                <a:buChar char="•"/>
              </a:pPr>
              <a:r>
                <a:rPr lang="en-US" sz="4800" dirty="0">
                  <a:solidFill>
                    <a:schemeClr val="accent4">
                      <a:lumMod val="50000"/>
                    </a:schemeClr>
                  </a:solidFill>
                  <a:latin typeface="Arial" panose="020B0604020202020204" pitchFamily="34" charset="0"/>
                  <a:ea typeface="Lato Light" panose="020F0502020204030203" pitchFamily="34" charset="0"/>
                  <a:cs typeface="Arial" panose="020B0604020202020204" pitchFamily="34" charset="0"/>
                </a:rPr>
                <a:t> </a:t>
              </a:r>
              <a:r>
                <a:rPr lang="en-US" i="0" dirty="0">
                  <a:solidFill>
                    <a:schemeClr val="accent4">
                      <a:lumMod val="50000"/>
                    </a:schemeClr>
                  </a:solidFill>
                  <a:effectLst/>
                  <a:latin typeface="Georgia" panose="02040502050405020303" pitchFamily="18" charset="0"/>
                </a:rPr>
                <a:t>The proposed framework also brings the capability of reusing the old and expensive classifier without wasting the resource completely.</a:t>
              </a:r>
              <a:endParaRPr lang="en-US" sz="6000" dirty="0">
                <a:solidFill>
                  <a:schemeClr val="accent4">
                    <a:lumMod val="50000"/>
                  </a:schemeClr>
                </a:solidFill>
                <a:latin typeface="Arial" panose="020B0604020202020204" pitchFamily="34" charset="0"/>
                <a:ea typeface="Lato Light" panose="020F0502020204030203" pitchFamily="34" charset="0"/>
                <a:cs typeface="Arial" panose="020B0604020202020204" pitchFamily="34" charset="0"/>
              </a:endParaRPr>
            </a:p>
            <a:p>
              <a:pPr marL="457200" indent="-457200">
                <a:buFont typeface="Arial" panose="020B0604020202020204" pitchFamily="34" charset="0"/>
                <a:buChar char="•"/>
              </a:pPr>
              <a:r>
                <a:rPr lang="en-US" sz="6000" dirty="0">
                  <a:solidFill>
                    <a:schemeClr val="accent4">
                      <a:lumMod val="50000"/>
                    </a:schemeClr>
                  </a:solidFill>
                  <a:latin typeface="Arial" panose="020B0604020202020204" pitchFamily="34" charset="0"/>
                  <a:ea typeface="Lato Light" panose="020F0502020204030203" pitchFamily="34" charset="0"/>
                  <a:cs typeface="Arial" panose="020B0604020202020204" pitchFamily="34" charset="0"/>
                </a:rPr>
                <a:t> </a:t>
              </a:r>
              <a:r>
                <a:rPr lang="en-US" i="0" dirty="0">
                  <a:solidFill>
                    <a:schemeClr val="accent4">
                      <a:lumMod val="50000"/>
                    </a:schemeClr>
                  </a:solidFill>
                  <a:effectLst/>
                  <a:latin typeface="Georgia" panose="02040502050405020303" pitchFamily="18" charset="0"/>
                </a:rPr>
                <a:t>A generalized fitness ranking based on multiple criteria has been proposed for classifier selection. The multicriteria selection process further enhances the method to be robust in the presence of class-imbalances.</a:t>
              </a:r>
              <a:endParaRPr lang="en-US" sz="4800" b="1" dirty="0">
                <a:solidFill>
                  <a:srgbClr val="000000"/>
                </a:solidFill>
                <a:latin typeface="Arial" panose="020B0604020202020204" pitchFamily="34" charset="0"/>
                <a:ea typeface="Lato Light" panose="020F0502020204030203" pitchFamily="34" charset="0"/>
                <a:cs typeface="Arial" panose="020B0604020202020204" pitchFamily="34" charset="0"/>
              </a:endParaRPr>
            </a:p>
          </p:txBody>
        </p:sp>
      </p:grpSp>
      <p:sp>
        <p:nvSpPr>
          <p:cNvPr id="7" name="Rectangle 6">
            <a:extLst>
              <a:ext uri="{FF2B5EF4-FFF2-40B4-BE49-F238E27FC236}">
                <a16:creationId xmlns:a16="http://schemas.microsoft.com/office/drawing/2014/main" id="{D4AFE661-4E0D-0739-7A0D-755447BC1369}"/>
              </a:ext>
            </a:extLst>
          </p:cNvPr>
          <p:cNvSpPr/>
          <p:nvPr/>
        </p:nvSpPr>
        <p:spPr>
          <a:xfrm>
            <a:off x="-1" y="12725672"/>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84D89F4-44EB-3DDA-C9A7-E7FDF632665F}"/>
              </a:ext>
            </a:extLst>
          </p:cNvPr>
          <p:cNvGrpSpPr/>
          <p:nvPr/>
        </p:nvGrpSpPr>
        <p:grpSpPr>
          <a:xfrm>
            <a:off x="682984" y="2020408"/>
            <a:ext cx="21790643" cy="8353332"/>
            <a:chOff x="682984" y="2020408"/>
            <a:chExt cx="21790643" cy="8353332"/>
          </a:xfrm>
        </p:grpSpPr>
        <p:sp>
          <p:nvSpPr>
            <p:cNvPr id="9" name="TextBox 8">
              <a:extLst>
                <a:ext uri="{FF2B5EF4-FFF2-40B4-BE49-F238E27FC236}">
                  <a16:creationId xmlns:a16="http://schemas.microsoft.com/office/drawing/2014/main" id="{4651F6BC-6821-B2FE-B4D8-982456F4CE7A}"/>
                </a:ext>
              </a:extLst>
            </p:cNvPr>
            <p:cNvSpPr txBox="1"/>
            <p:nvPr/>
          </p:nvSpPr>
          <p:spPr>
            <a:xfrm>
              <a:off x="682984" y="2020408"/>
              <a:ext cx="14015150" cy="1569660"/>
            </a:xfrm>
            <a:prstGeom prst="rect">
              <a:avLst/>
            </a:prstGeom>
            <a:noFill/>
            <a:ln>
              <a:noFill/>
            </a:ln>
          </p:spPr>
          <p:txBody>
            <a:bodyPr wrap="square" rtlCol="0">
              <a:spAutoFit/>
            </a:bodyPr>
            <a:lstStyle/>
            <a:p>
              <a:pPr algn="r"/>
              <a:endParaRPr lang="en-US" sz="9600" b="1" dirty="0">
                <a:solidFill>
                  <a:schemeClr val="tx2"/>
                </a:solidFill>
                <a:latin typeface="Arial" panose="020B0604020202020204" pitchFamily="34" charset="0"/>
                <a:ea typeface="Roboto Medium"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AAEE2742-1E39-EE68-6CD8-DF2BAC92DC47}"/>
                </a:ext>
              </a:extLst>
            </p:cNvPr>
            <p:cNvSpPr txBox="1"/>
            <p:nvPr/>
          </p:nvSpPr>
          <p:spPr>
            <a:xfrm>
              <a:off x="22288896" y="10004408"/>
              <a:ext cx="184731" cy="369332"/>
            </a:xfrm>
            <a:prstGeom prst="rect">
              <a:avLst/>
            </a:prstGeom>
            <a:noFill/>
          </p:spPr>
          <p:txBody>
            <a:bodyPr wrap="none" rtlCol="0">
              <a:spAutoFit/>
            </a:bodyPr>
            <a:lstStyle/>
            <a:p>
              <a:pPr algn="r"/>
              <a:endParaRPr lang="en-US" sz="1800" spc="300" dirty="0">
                <a:latin typeface="Lato" panose="020F0502020204030203" pitchFamily="34" charset="0"/>
                <a:ea typeface="Lato" panose="020F0502020204030203" pitchFamily="34" charset="0"/>
                <a:cs typeface="Lato" panose="020F0502020204030203" pitchFamily="34" charset="0"/>
              </a:endParaRPr>
            </a:p>
          </p:txBody>
        </p:sp>
      </p:grpSp>
      <p:sp>
        <p:nvSpPr>
          <p:cNvPr id="11" name="TextBox 10">
            <a:extLst>
              <a:ext uri="{FF2B5EF4-FFF2-40B4-BE49-F238E27FC236}">
                <a16:creationId xmlns:a16="http://schemas.microsoft.com/office/drawing/2014/main" id="{E0584587-B382-4035-7AA4-7BA31CA673BE}"/>
              </a:ext>
            </a:extLst>
          </p:cNvPr>
          <p:cNvSpPr txBox="1"/>
          <p:nvPr/>
        </p:nvSpPr>
        <p:spPr>
          <a:xfrm>
            <a:off x="501945" y="768536"/>
            <a:ext cx="310533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LITERATURE SURVEY</a:t>
            </a:r>
          </a:p>
        </p:txBody>
      </p:sp>
      <p:pic>
        <p:nvPicPr>
          <p:cNvPr id="12" name="Picture 11">
            <a:extLst>
              <a:ext uri="{FF2B5EF4-FFF2-40B4-BE49-F238E27FC236}">
                <a16:creationId xmlns:a16="http://schemas.microsoft.com/office/drawing/2014/main" id="{5E67ECF5-4800-1834-9105-62E5E786902D}"/>
              </a:ext>
            </a:extLst>
          </p:cNvPr>
          <p:cNvPicPr>
            <a:picLocks noChangeAspect="1"/>
          </p:cNvPicPr>
          <p:nvPr/>
        </p:nvPicPr>
        <p:blipFill>
          <a:blip r:embed="rId2"/>
          <a:stretch>
            <a:fillRect/>
          </a:stretch>
        </p:blipFill>
        <p:spPr>
          <a:xfrm>
            <a:off x="22745034" y="1767942"/>
            <a:ext cx="1318374" cy="1463167"/>
          </a:xfrm>
          <a:prstGeom prst="rect">
            <a:avLst/>
          </a:prstGeom>
        </p:spPr>
      </p:pic>
      <p:grpSp>
        <p:nvGrpSpPr>
          <p:cNvPr id="13" name="Group 12">
            <a:extLst>
              <a:ext uri="{FF2B5EF4-FFF2-40B4-BE49-F238E27FC236}">
                <a16:creationId xmlns:a16="http://schemas.microsoft.com/office/drawing/2014/main" id="{D4530DE4-FA7A-ED02-3058-630DE89AA62D}"/>
              </a:ext>
            </a:extLst>
          </p:cNvPr>
          <p:cNvGrpSpPr/>
          <p:nvPr/>
        </p:nvGrpSpPr>
        <p:grpSpPr>
          <a:xfrm>
            <a:off x="314242" y="1777862"/>
            <a:ext cx="1144658" cy="1180978"/>
            <a:chOff x="9279669" y="4435947"/>
            <a:chExt cx="990328" cy="990328"/>
          </a:xfrm>
        </p:grpSpPr>
        <p:sp>
          <p:nvSpPr>
            <p:cNvPr id="14" name="Rectangle 13">
              <a:extLst>
                <a:ext uri="{FF2B5EF4-FFF2-40B4-BE49-F238E27FC236}">
                  <a16:creationId xmlns:a16="http://schemas.microsoft.com/office/drawing/2014/main" id="{BF9FB5AF-44CF-20A1-4B9D-98DAF8431EAC}"/>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595E512-77E4-61BC-0498-FA24A386D88E}"/>
                </a:ext>
              </a:extLst>
            </p:cNvPr>
            <p:cNvSpPr txBox="1"/>
            <p:nvPr/>
          </p:nvSpPr>
          <p:spPr>
            <a:xfrm>
              <a:off x="9340881" y="4627347"/>
              <a:ext cx="867904" cy="54199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F</a:t>
              </a:r>
            </a:p>
          </p:txBody>
        </p:sp>
      </p:grpSp>
      <p:sp>
        <p:nvSpPr>
          <p:cNvPr id="16" name="TextBox 15">
            <a:extLst>
              <a:ext uri="{FF2B5EF4-FFF2-40B4-BE49-F238E27FC236}">
                <a16:creationId xmlns:a16="http://schemas.microsoft.com/office/drawing/2014/main" id="{8A7E038B-28F8-4B59-A512-4D6AE75C0DA6}"/>
              </a:ext>
            </a:extLst>
          </p:cNvPr>
          <p:cNvSpPr txBox="1"/>
          <p:nvPr/>
        </p:nvSpPr>
        <p:spPr>
          <a:xfrm>
            <a:off x="1756891" y="1777862"/>
            <a:ext cx="20532005" cy="1323439"/>
          </a:xfrm>
          <a:prstGeom prst="rect">
            <a:avLst/>
          </a:prstGeom>
          <a:noFill/>
        </p:spPr>
        <p:txBody>
          <a:bodyPr wrap="square">
            <a:spAutoFit/>
          </a:bodyPr>
          <a:lstStyle/>
          <a:p>
            <a:pPr algn="l"/>
            <a:r>
              <a:rPr lang="en-US" sz="4000" b="1" i="0" dirty="0">
                <a:solidFill>
                  <a:schemeClr val="accent4">
                    <a:lumMod val="50000"/>
                  </a:schemeClr>
                </a:solidFill>
                <a:effectLst/>
                <a:latin typeface="Arial" panose="020B0604020202020204" pitchFamily="34" charset="0"/>
              </a:rPr>
              <a:t>A Divide-and-Conquer-Based Ensemble Classifier Learning by Means of Many-Objective Optimization</a:t>
            </a:r>
          </a:p>
        </p:txBody>
      </p:sp>
    </p:spTree>
    <p:extLst>
      <p:ext uri="{BB962C8B-B14F-4D97-AF65-F5344CB8AC3E}">
        <p14:creationId xmlns:p14="http://schemas.microsoft.com/office/powerpoint/2010/main" val="289308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FBD17E-F677-8DC3-0924-9170B46B2B0E}"/>
              </a:ext>
            </a:extLst>
          </p:cNvPr>
          <p:cNvSpPr/>
          <p:nvPr/>
        </p:nvSpPr>
        <p:spPr>
          <a:xfrm>
            <a:off x="-1" y="35923"/>
            <a:ext cx="24377651" cy="146316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15F67C2-2AF3-607A-01ED-593560D348CB}"/>
              </a:ext>
            </a:extLst>
          </p:cNvPr>
          <p:cNvGrpSpPr/>
          <p:nvPr/>
        </p:nvGrpSpPr>
        <p:grpSpPr>
          <a:xfrm>
            <a:off x="1458901" y="3801208"/>
            <a:ext cx="21054255" cy="2642513"/>
            <a:chOff x="11832357" y="1423647"/>
            <a:chExt cx="8205047" cy="2642513"/>
          </a:xfrm>
        </p:grpSpPr>
        <p:sp>
          <p:nvSpPr>
            <p:cNvPr id="5" name="TextBox 4">
              <a:extLst>
                <a:ext uri="{FF2B5EF4-FFF2-40B4-BE49-F238E27FC236}">
                  <a16:creationId xmlns:a16="http://schemas.microsoft.com/office/drawing/2014/main" id="{DEBDD1C4-7602-2E99-0ABB-58460F60016A}"/>
                </a:ext>
              </a:extLst>
            </p:cNvPr>
            <p:cNvSpPr txBox="1"/>
            <p:nvPr/>
          </p:nvSpPr>
          <p:spPr>
            <a:xfrm>
              <a:off x="11859929" y="3542940"/>
              <a:ext cx="8177475" cy="523220"/>
            </a:xfrm>
            <a:prstGeom prst="rect">
              <a:avLst/>
            </a:prstGeom>
            <a:noFill/>
          </p:spPr>
          <p:txBody>
            <a:bodyPr wrap="square" rtlCol="0">
              <a:spAutoFit/>
            </a:bodyPr>
            <a:lstStyle/>
            <a:p>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TextBox 5">
              <a:extLst>
                <a:ext uri="{FF2B5EF4-FFF2-40B4-BE49-F238E27FC236}">
                  <a16:creationId xmlns:a16="http://schemas.microsoft.com/office/drawing/2014/main" id="{D4296D3B-751A-9366-FE8F-395E52E2FE9B}"/>
                </a:ext>
              </a:extLst>
            </p:cNvPr>
            <p:cNvSpPr txBox="1"/>
            <p:nvPr/>
          </p:nvSpPr>
          <p:spPr>
            <a:xfrm>
              <a:off x="11832357" y="1423647"/>
              <a:ext cx="8170604" cy="830997"/>
            </a:xfrm>
            <a:prstGeom prst="rect">
              <a:avLst/>
            </a:prstGeom>
            <a:noFill/>
          </p:spPr>
          <p:txBody>
            <a:bodyPr wrap="square" rtlCol="0">
              <a:spAutoFit/>
            </a:bodyPr>
            <a:lstStyle/>
            <a:p>
              <a:pPr marL="457200" indent="-457200">
                <a:buFont typeface="Arial" panose="020B0604020202020204" pitchFamily="34" charset="0"/>
                <a:buChar char="•"/>
              </a:pPr>
              <a:endParaRPr lang="en-US" sz="4800" b="1" dirty="0">
                <a:solidFill>
                  <a:srgbClr val="000000"/>
                </a:solidFill>
                <a:latin typeface="Arial" panose="020B0604020202020204" pitchFamily="34" charset="0"/>
                <a:ea typeface="Lato Light" panose="020F0502020204030203" pitchFamily="34" charset="0"/>
                <a:cs typeface="Arial" panose="020B0604020202020204" pitchFamily="34" charset="0"/>
              </a:endParaRPr>
            </a:p>
          </p:txBody>
        </p:sp>
      </p:grpSp>
      <p:sp>
        <p:nvSpPr>
          <p:cNvPr id="7" name="Rectangle 6">
            <a:extLst>
              <a:ext uri="{FF2B5EF4-FFF2-40B4-BE49-F238E27FC236}">
                <a16:creationId xmlns:a16="http://schemas.microsoft.com/office/drawing/2014/main" id="{7509F567-6799-7831-8FAB-F07A35FC4A95}"/>
              </a:ext>
            </a:extLst>
          </p:cNvPr>
          <p:cNvSpPr/>
          <p:nvPr/>
        </p:nvSpPr>
        <p:spPr>
          <a:xfrm>
            <a:off x="-1" y="12725672"/>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1CD24F7-F106-23B6-6ABD-11A85A9C918E}"/>
              </a:ext>
            </a:extLst>
          </p:cNvPr>
          <p:cNvGrpSpPr/>
          <p:nvPr/>
        </p:nvGrpSpPr>
        <p:grpSpPr>
          <a:xfrm>
            <a:off x="682984" y="2020408"/>
            <a:ext cx="21790643" cy="8353332"/>
            <a:chOff x="682984" y="2020408"/>
            <a:chExt cx="21790643" cy="8353332"/>
          </a:xfrm>
        </p:grpSpPr>
        <p:sp>
          <p:nvSpPr>
            <p:cNvPr id="9" name="TextBox 8">
              <a:extLst>
                <a:ext uri="{FF2B5EF4-FFF2-40B4-BE49-F238E27FC236}">
                  <a16:creationId xmlns:a16="http://schemas.microsoft.com/office/drawing/2014/main" id="{E945C3CA-7C5B-46DB-D8BD-F54E510CF584}"/>
                </a:ext>
              </a:extLst>
            </p:cNvPr>
            <p:cNvSpPr txBox="1"/>
            <p:nvPr/>
          </p:nvSpPr>
          <p:spPr>
            <a:xfrm>
              <a:off x="682984" y="2020408"/>
              <a:ext cx="14015150" cy="1569660"/>
            </a:xfrm>
            <a:prstGeom prst="rect">
              <a:avLst/>
            </a:prstGeom>
            <a:noFill/>
            <a:ln>
              <a:noFill/>
            </a:ln>
          </p:spPr>
          <p:txBody>
            <a:bodyPr wrap="square" rtlCol="0">
              <a:spAutoFit/>
            </a:bodyPr>
            <a:lstStyle/>
            <a:p>
              <a:pPr algn="r"/>
              <a:endParaRPr lang="en-US" sz="9600" b="1" dirty="0">
                <a:solidFill>
                  <a:schemeClr val="tx2"/>
                </a:solidFill>
                <a:latin typeface="Arial" panose="020B0604020202020204" pitchFamily="34" charset="0"/>
                <a:ea typeface="Roboto Medium"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4412D637-ECCA-95B1-0A65-83172EA149B2}"/>
                </a:ext>
              </a:extLst>
            </p:cNvPr>
            <p:cNvSpPr txBox="1"/>
            <p:nvPr/>
          </p:nvSpPr>
          <p:spPr>
            <a:xfrm>
              <a:off x="22288896" y="10004408"/>
              <a:ext cx="184731" cy="369332"/>
            </a:xfrm>
            <a:prstGeom prst="rect">
              <a:avLst/>
            </a:prstGeom>
            <a:noFill/>
          </p:spPr>
          <p:txBody>
            <a:bodyPr wrap="none" rtlCol="0">
              <a:spAutoFit/>
            </a:bodyPr>
            <a:lstStyle/>
            <a:p>
              <a:pPr algn="r"/>
              <a:endParaRPr lang="en-US" sz="1800" spc="300" dirty="0">
                <a:latin typeface="Lato" panose="020F0502020204030203" pitchFamily="34" charset="0"/>
                <a:ea typeface="Lato" panose="020F0502020204030203" pitchFamily="34" charset="0"/>
                <a:cs typeface="Lato" panose="020F0502020204030203" pitchFamily="34" charset="0"/>
              </a:endParaRPr>
            </a:p>
          </p:txBody>
        </p:sp>
      </p:grpSp>
      <p:sp>
        <p:nvSpPr>
          <p:cNvPr id="11" name="TextBox 10">
            <a:extLst>
              <a:ext uri="{FF2B5EF4-FFF2-40B4-BE49-F238E27FC236}">
                <a16:creationId xmlns:a16="http://schemas.microsoft.com/office/drawing/2014/main" id="{757715CE-5B0B-4DF4-4C27-C8EC62A5AF32}"/>
              </a:ext>
            </a:extLst>
          </p:cNvPr>
          <p:cNvSpPr txBox="1"/>
          <p:nvPr/>
        </p:nvSpPr>
        <p:spPr>
          <a:xfrm>
            <a:off x="501945" y="768536"/>
            <a:ext cx="310533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LITERATURE SURVEY</a:t>
            </a:r>
          </a:p>
        </p:txBody>
      </p:sp>
      <p:pic>
        <p:nvPicPr>
          <p:cNvPr id="12" name="Picture 11">
            <a:extLst>
              <a:ext uri="{FF2B5EF4-FFF2-40B4-BE49-F238E27FC236}">
                <a16:creationId xmlns:a16="http://schemas.microsoft.com/office/drawing/2014/main" id="{34B50E42-6F50-B730-5943-78CCDB2E3FAD}"/>
              </a:ext>
            </a:extLst>
          </p:cNvPr>
          <p:cNvPicPr>
            <a:picLocks noChangeAspect="1"/>
          </p:cNvPicPr>
          <p:nvPr/>
        </p:nvPicPr>
        <p:blipFill>
          <a:blip r:embed="rId3"/>
          <a:stretch>
            <a:fillRect/>
          </a:stretch>
        </p:blipFill>
        <p:spPr>
          <a:xfrm>
            <a:off x="22745034" y="1767942"/>
            <a:ext cx="1318374" cy="1463167"/>
          </a:xfrm>
          <a:prstGeom prst="rect">
            <a:avLst/>
          </a:prstGeom>
        </p:spPr>
      </p:pic>
      <p:grpSp>
        <p:nvGrpSpPr>
          <p:cNvPr id="13" name="Group 12">
            <a:extLst>
              <a:ext uri="{FF2B5EF4-FFF2-40B4-BE49-F238E27FC236}">
                <a16:creationId xmlns:a16="http://schemas.microsoft.com/office/drawing/2014/main" id="{E165D5FE-DA17-B261-697A-3FB227C5A977}"/>
              </a:ext>
            </a:extLst>
          </p:cNvPr>
          <p:cNvGrpSpPr/>
          <p:nvPr/>
        </p:nvGrpSpPr>
        <p:grpSpPr>
          <a:xfrm>
            <a:off x="314242" y="1777862"/>
            <a:ext cx="1144658" cy="1180978"/>
            <a:chOff x="9279669" y="4435947"/>
            <a:chExt cx="990328" cy="990328"/>
          </a:xfrm>
        </p:grpSpPr>
        <p:sp>
          <p:nvSpPr>
            <p:cNvPr id="14" name="Rectangle 13">
              <a:extLst>
                <a:ext uri="{FF2B5EF4-FFF2-40B4-BE49-F238E27FC236}">
                  <a16:creationId xmlns:a16="http://schemas.microsoft.com/office/drawing/2014/main" id="{71D7A506-B6B6-DF5F-F3E1-E906BEE661D8}"/>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BED8934-5D89-C2A4-E2BC-33FA8C6DC25F}"/>
                </a:ext>
              </a:extLst>
            </p:cNvPr>
            <p:cNvSpPr txBox="1"/>
            <p:nvPr/>
          </p:nvSpPr>
          <p:spPr>
            <a:xfrm>
              <a:off x="9340881" y="4627347"/>
              <a:ext cx="867904" cy="54199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G</a:t>
              </a:r>
            </a:p>
          </p:txBody>
        </p:sp>
      </p:grpSp>
      <p:sp>
        <p:nvSpPr>
          <p:cNvPr id="16" name="TextBox 15">
            <a:extLst>
              <a:ext uri="{FF2B5EF4-FFF2-40B4-BE49-F238E27FC236}">
                <a16:creationId xmlns:a16="http://schemas.microsoft.com/office/drawing/2014/main" id="{E333569B-68B0-DF01-5D5E-9D1EC118C2E5}"/>
              </a:ext>
            </a:extLst>
          </p:cNvPr>
          <p:cNvSpPr txBox="1"/>
          <p:nvPr/>
        </p:nvSpPr>
        <p:spPr>
          <a:xfrm>
            <a:off x="1756891" y="1777862"/>
            <a:ext cx="20532005" cy="1754326"/>
          </a:xfrm>
          <a:prstGeom prst="rect">
            <a:avLst/>
          </a:prstGeom>
          <a:noFill/>
        </p:spPr>
        <p:txBody>
          <a:bodyPr wrap="square">
            <a:spAutoFit/>
          </a:bodyPr>
          <a:lstStyle/>
          <a:p>
            <a:pPr algn="l"/>
            <a:r>
              <a:rPr lang="en-US" sz="5400" b="1" dirty="0">
                <a:solidFill>
                  <a:schemeClr val="accent3">
                    <a:lumMod val="50000"/>
                  </a:schemeClr>
                </a:solidFill>
              </a:rPr>
              <a:t>The use of the area under the ROC curve in the evaluation of machine learning algorithms.</a:t>
            </a:r>
            <a:endParaRPr lang="en-US" sz="4400" b="1" i="0" dirty="0">
              <a:solidFill>
                <a:schemeClr val="accent3">
                  <a:lumMod val="50000"/>
                </a:schemeClr>
              </a:solidFill>
              <a:effectLst/>
              <a:latin typeface="Arial" panose="020B0604020202020204" pitchFamily="34" charset="0"/>
            </a:endParaRPr>
          </a:p>
        </p:txBody>
      </p:sp>
      <p:sp>
        <p:nvSpPr>
          <p:cNvPr id="18" name="TextBox 17">
            <a:extLst>
              <a:ext uri="{FF2B5EF4-FFF2-40B4-BE49-F238E27FC236}">
                <a16:creationId xmlns:a16="http://schemas.microsoft.com/office/drawing/2014/main" id="{CBAFE0E0-B89D-AD19-A334-8A8C7BEA4F3C}"/>
              </a:ext>
            </a:extLst>
          </p:cNvPr>
          <p:cNvSpPr txBox="1"/>
          <p:nvPr/>
        </p:nvSpPr>
        <p:spPr>
          <a:xfrm>
            <a:off x="1266286" y="3946150"/>
            <a:ext cx="21845075" cy="7355860"/>
          </a:xfrm>
          <a:prstGeom prst="rect">
            <a:avLst/>
          </a:prstGeom>
          <a:noFill/>
        </p:spPr>
        <p:txBody>
          <a:bodyPr wrap="square">
            <a:spAutoFit/>
          </a:bodyPr>
          <a:lstStyle/>
          <a:p>
            <a:pPr marL="571500" indent="-571500">
              <a:buFont typeface="Arial" panose="020B0604020202020204" pitchFamily="34" charset="0"/>
              <a:buChar char="•"/>
            </a:pPr>
            <a:r>
              <a:rPr lang="en-US" sz="3600" b="1" dirty="0">
                <a:solidFill>
                  <a:schemeClr val="accent3">
                    <a:lumMod val="50000"/>
                  </a:schemeClr>
                </a:solidFill>
                <a:effectLst/>
                <a:latin typeface="Arial" panose="020B0604020202020204" pitchFamily="34" charset="0"/>
              </a:rPr>
              <a:t>It has been known for some time that AUC actually represents the probability that a</a:t>
            </a:r>
            <a:br>
              <a:rPr lang="en-US" sz="3600" b="1" dirty="0">
                <a:solidFill>
                  <a:schemeClr val="accent3">
                    <a:lumMod val="50000"/>
                  </a:schemeClr>
                </a:solidFill>
              </a:rPr>
            </a:br>
            <a:r>
              <a:rPr lang="en-US" sz="3600" b="1" dirty="0">
                <a:solidFill>
                  <a:schemeClr val="accent3">
                    <a:lumMod val="50000"/>
                  </a:schemeClr>
                </a:solidFill>
                <a:effectLst/>
                <a:latin typeface="Arial" panose="020B0604020202020204" pitchFamily="34" charset="0"/>
              </a:rPr>
              <a:t>randomly chosen positive example is correctly rated ranked with greater suspicion than a</a:t>
            </a:r>
            <a:br>
              <a:rPr lang="en-US" sz="3600" b="1" dirty="0">
                <a:solidFill>
                  <a:schemeClr val="accent3">
                    <a:lumMod val="50000"/>
                  </a:schemeClr>
                </a:solidFill>
              </a:rPr>
            </a:br>
            <a:r>
              <a:rPr lang="en-US" sz="3600" b="1" dirty="0">
                <a:solidFill>
                  <a:schemeClr val="accent3">
                    <a:lumMod val="50000"/>
                  </a:schemeClr>
                </a:solidFill>
                <a:effectLst/>
                <a:latin typeface="Arial" panose="020B0604020202020204" pitchFamily="34" charset="0"/>
              </a:rPr>
              <a:t>randomly chosen negative example Moreover this probability of correct ranking is the same</a:t>
            </a:r>
            <a:br>
              <a:rPr lang="en-US" sz="3600" b="1" dirty="0">
                <a:solidFill>
                  <a:schemeClr val="accent3">
                    <a:lumMod val="50000"/>
                  </a:schemeClr>
                </a:solidFill>
              </a:rPr>
            </a:br>
            <a:r>
              <a:rPr lang="en-US" sz="3600" b="1" dirty="0">
                <a:solidFill>
                  <a:schemeClr val="accent3">
                    <a:lumMod val="50000"/>
                  </a:schemeClr>
                </a:solidFill>
                <a:effectLst/>
                <a:latin typeface="Arial" panose="020B0604020202020204" pitchFamily="34" charset="0"/>
              </a:rPr>
              <a:t>quantity estimated by the non parametric Wilcoxon statistic We use this equivalence to show</a:t>
            </a:r>
            <a:br>
              <a:rPr lang="en-US" sz="3600" b="1" dirty="0">
                <a:solidFill>
                  <a:schemeClr val="accent3">
                    <a:lumMod val="50000"/>
                  </a:schemeClr>
                </a:solidFill>
              </a:rPr>
            </a:br>
            <a:r>
              <a:rPr lang="en-US" sz="3600" b="1" dirty="0">
                <a:solidFill>
                  <a:schemeClr val="accent3">
                    <a:lumMod val="50000"/>
                  </a:schemeClr>
                </a:solidFill>
                <a:effectLst/>
                <a:latin typeface="Arial" panose="020B0604020202020204" pitchFamily="34" charset="0"/>
              </a:rPr>
              <a:t>that the standard deviation of AUC estimated </a:t>
            </a:r>
            <a:r>
              <a:rPr lang="en-US" b="1" dirty="0">
                <a:solidFill>
                  <a:schemeClr val="accent3">
                    <a:lumMod val="50000"/>
                  </a:schemeClr>
                </a:solidFill>
                <a:latin typeface="Arial" panose="020B0604020202020204" pitchFamily="34" charset="0"/>
              </a:rPr>
              <a:t>as shown below.</a:t>
            </a:r>
            <a:endParaRPr lang="en-US" sz="3600" b="1" dirty="0">
              <a:solidFill>
                <a:schemeClr val="accent3">
                  <a:lumMod val="50000"/>
                </a:schemeClr>
              </a:solidFill>
              <a:effectLst/>
              <a:latin typeface="Arial" panose="020B0604020202020204" pitchFamily="34" charset="0"/>
            </a:endParaRPr>
          </a:p>
          <a:p>
            <a:pPr marL="571500" indent="-571500">
              <a:buFont typeface="Arial" panose="020B0604020202020204" pitchFamily="34" charset="0"/>
              <a:buChar char="•"/>
            </a:pPr>
            <a:r>
              <a:rPr lang="en-US" sz="3600" b="1" dirty="0">
                <a:solidFill>
                  <a:schemeClr val="accent3">
                    <a:lumMod val="50000"/>
                  </a:schemeClr>
                </a:solidFill>
                <a:effectLst/>
                <a:latin typeface="Arial" panose="020B0604020202020204" pitchFamily="34" charset="0"/>
              </a:rPr>
              <a:t>The raw data produced by a classification scheme during testing are counts of the correct</a:t>
            </a:r>
            <a:br>
              <a:rPr lang="en-US" sz="3600" b="1" dirty="0">
                <a:solidFill>
                  <a:schemeClr val="accent3">
                    <a:lumMod val="50000"/>
                  </a:schemeClr>
                </a:solidFill>
              </a:rPr>
            </a:br>
            <a:r>
              <a:rPr lang="en-US" sz="3600" b="1" dirty="0">
                <a:solidFill>
                  <a:schemeClr val="accent3">
                    <a:lumMod val="50000"/>
                  </a:schemeClr>
                </a:solidFill>
                <a:effectLst/>
                <a:latin typeface="Arial" panose="020B0604020202020204" pitchFamily="34" charset="0"/>
              </a:rPr>
              <a:t>and incorrect classifications from each class This information is then normally displayed</a:t>
            </a:r>
            <a:br>
              <a:rPr lang="en-US" sz="3600" b="1" dirty="0">
                <a:solidFill>
                  <a:schemeClr val="accent3">
                    <a:lumMod val="50000"/>
                  </a:schemeClr>
                </a:solidFill>
              </a:rPr>
            </a:br>
            <a:r>
              <a:rPr lang="en-US" sz="3600" b="1" dirty="0">
                <a:solidFill>
                  <a:schemeClr val="accent3">
                    <a:lumMod val="50000"/>
                  </a:schemeClr>
                </a:solidFill>
                <a:effectLst/>
                <a:latin typeface="Arial" panose="020B0604020202020204" pitchFamily="34" charset="0"/>
              </a:rPr>
              <a:t>in a confusion matrix A confusion matrix is a form of contingency table showing the</a:t>
            </a:r>
            <a:br>
              <a:rPr lang="en-US" sz="3600" b="1" dirty="0">
                <a:solidFill>
                  <a:schemeClr val="accent3">
                    <a:lumMod val="50000"/>
                  </a:schemeClr>
                </a:solidFill>
              </a:rPr>
            </a:br>
            <a:r>
              <a:rPr lang="en-US" sz="3600" b="1" dirty="0">
                <a:solidFill>
                  <a:schemeClr val="accent3">
                    <a:lumMod val="50000"/>
                  </a:schemeClr>
                </a:solidFill>
                <a:effectLst/>
                <a:latin typeface="Arial" panose="020B0604020202020204" pitchFamily="34" charset="0"/>
              </a:rPr>
              <a:t>differences between the true and predicted classes for a set of labelled examples.</a:t>
            </a:r>
          </a:p>
          <a:p>
            <a:pPr marL="571500" indent="-571500">
              <a:buFont typeface="Arial" panose="020B0604020202020204" pitchFamily="34" charset="0"/>
              <a:buChar char="•"/>
            </a:pPr>
            <a:r>
              <a:rPr lang="en-US" sz="3600" b="1" dirty="0">
                <a:solidFill>
                  <a:schemeClr val="accent3">
                    <a:lumMod val="50000"/>
                  </a:schemeClr>
                </a:solidFill>
                <a:effectLst/>
                <a:latin typeface="Arial" panose="020B0604020202020204" pitchFamily="34" charset="0"/>
              </a:rPr>
              <a:t>The data sets used in this experiment all have two output classes and have between four</a:t>
            </a:r>
            <a:br>
              <a:rPr lang="en-US" sz="3600" b="1" dirty="0">
                <a:solidFill>
                  <a:schemeClr val="accent3">
                    <a:lumMod val="50000"/>
                  </a:schemeClr>
                </a:solidFill>
              </a:rPr>
            </a:br>
            <a:r>
              <a:rPr lang="en-US" sz="3600" b="1" dirty="0">
                <a:solidFill>
                  <a:schemeClr val="accent3">
                    <a:lumMod val="50000"/>
                  </a:schemeClr>
                </a:solidFill>
                <a:effectLst/>
                <a:latin typeface="Arial" panose="020B0604020202020204" pitchFamily="34" charset="0"/>
              </a:rPr>
              <a:t>and thirteen primarily continuous input variables.</a:t>
            </a:r>
          </a:p>
          <a:p>
            <a:pPr marL="571500" indent="-571500">
              <a:buFont typeface="Arial" panose="020B0604020202020204" pitchFamily="34" charset="0"/>
              <a:buChar char="•"/>
            </a:pPr>
            <a:r>
              <a:rPr lang="en-US" sz="4000" b="1" dirty="0">
                <a:solidFill>
                  <a:schemeClr val="accent3">
                    <a:lumMod val="50000"/>
                  </a:schemeClr>
                </a:solidFill>
              </a:rPr>
              <a:t>The datasets used in this paper </a:t>
            </a:r>
            <a:r>
              <a:rPr lang="en-US" b="1" dirty="0">
                <a:solidFill>
                  <a:schemeClr val="accent3">
                    <a:lumMod val="50000"/>
                  </a:schemeClr>
                </a:solidFill>
                <a:effectLst/>
                <a:latin typeface="Arial" panose="020B0604020202020204" pitchFamily="34" charset="0"/>
              </a:rPr>
              <a:t>was gathered by Ross Walker as part of a study into the use of nuclear texture analysis for the diagnosis of cervical cancer </a:t>
            </a:r>
            <a:endParaRPr lang="en-US" b="1" dirty="0">
              <a:solidFill>
                <a:schemeClr val="accent3">
                  <a:lumMod val="50000"/>
                </a:schemeClr>
              </a:solidFill>
            </a:endParaRPr>
          </a:p>
        </p:txBody>
      </p:sp>
    </p:spTree>
    <p:extLst>
      <p:ext uri="{BB962C8B-B14F-4D97-AF65-F5344CB8AC3E}">
        <p14:creationId xmlns:p14="http://schemas.microsoft.com/office/powerpoint/2010/main" val="379637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FBD17E-F677-8DC3-0924-9170B46B2B0E}"/>
              </a:ext>
            </a:extLst>
          </p:cNvPr>
          <p:cNvSpPr/>
          <p:nvPr/>
        </p:nvSpPr>
        <p:spPr>
          <a:xfrm>
            <a:off x="-1" y="35923"/>
            <a:ext cx="24377651" cy="146316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15F67C2-2AF3-607A-01ED-593560D348CB}"/>
              </a:ext>
            </a:extLst>
          </p:cNvPr>
          <p:cNvGrpSpPr/>
          <p:nvPr/>
        </p:nvGrpSpPr>
        <p:grpSpPr>
          <a:xfrm>
            <a:off x="1458901" y="3801208"/>
            <a:ext cx="21054255" cy="2642513"/>
            <a:chOff x="11832357" y="1423647"/>
            <a:chExt cx="8205047" cy="2642513"/>
          </a:xfrm>
        </p:grpSpPr>
        <p:sp>
          <p:nvSpPr>
            <p:cNvPr id="5" name="TextBox 4">
              <a:extLst>
                <a:ext uri="{FF2B5EF4-FFF2-40B4-BE49-F238E27FC236}">
                  <a16:creationId xmlns:a16="http://schemas.microsoft.com/office/drawing/2014/main" id="{DEBDD1C4-7602-2E99-0ABB-58460F60016A}"/>
                </a:ext>
              </a:extLst>
            </p:cNvPr>
            <p:cNvSpPr txBox="1"/>
            <p:nvPr/>
          </p:nvSpPr>
          <p:spPr>
            <a:xfrm>
              <a:off x="11859929" y="3542940"/>
              <a:ext cx="8177475" cy="523220"/>
            </a:xfrm>
            <a:prstGeom prst="rect">
              <a:avLst/>
            </a:prstGeom>
            <a:noFill/>
          </p:spPr>
          <p:txBody>
            <a:bodyPr wrap="square" rtlCol="0">
              <a:spAutoFit/>
            </a:bodyPr>
            <a:lstStyle/>
            <a:p>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TextBox 5">
              <a:extLst>
                <a:ext uri="{FF2B5EF4-FFF2-40B4-BE49-F238E27FC236}">
                  <a16:creationId xmlns:a16="http://schemas.microsoft.com/office/drawing/2014/main" id="{D4296D3B-751A-9366-FE8F-395E52E2FE9B}"/>
                </a:ext>
              </a:extLst>
            </p:cNvPr>
            <p:cNvSpPr txBox="1"/>
            <p:nvPr/>
          </p:nvSpPr>
          <p:spPr>
            <a:xfrm>
              <a:off x="11832357" y="1423647"/>
              <a:ext cx="8170604" cy="830997"/>
            </a:xfrm>
            <a:prstGeom prst="rect">
              <a:avLst/>
            </a:prstGeom>
            <a:noFill/>
          </p:spPr>
          <p:txBody>
            <a:bodyPr wrap="square" rtlCol="0">
              <a:spAutoFit/>
            </a:bodyPr>
            <a:lstStyle/>
            <a:p>
              <a:pPr marL="457200" indent="-457200">
                <a:buFont typeface="Arial" panose="020B0604020202020204" pitchFamily="34" charset="0"/>
                <a:buChar char="•"/>
              </a:pPr>
              <a:endParaRPr lang="en-US" sz="4800" b="1" dirty="0">
                <a:solidFill>
                  <a:srgbClr val="000000"/>
                </a:solidFill>
                <a:latin typeface="Arial" panose="020B0604020202020204" pitchFamily="34" charset="0"/>
                <a:ea typeface="Lato Light" panose="020F0502020204030203" pitchFamily="34" charset="0"/>
                <a:cs typeface="Arial" panose="020B0604020202020204" pitchFamily="34" charset="0"/>
              </a:endParaRPr>
            </a:p>
          </p:txBody>
        </p:sp>
      </p:grpSp>
      <p:sp>
        <p:nvSpPr>
          <p:cNvPr id="7" name="Rectangle 6">
            <a:extLst>
              <a:ext uri="{FF2B5EF4-FFF2-40B4-BE49-F238E27FC236}">
                <a16:creationId xmlns:a16="http://schemas.microsoft.com/office/drawing/2014/main" id="{7509F567-6799-7831-8FAB-F07A35FC4A95}"/>
              </a:ext>
            </a:extLst>
          </p:cNvPr>
          <p:cNvSpPr/>
          <p:nvPr/>
        </p:nvSpPr>
        <p:spPr>
          <a:xfrm>
            <a:off x="-1" y="12725672"/>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1CD24F7-F106-23B6-6ABD-11A85A9C918E}"/>
              </a:ext>
            </a:extLst>
          </p:cNvPr>
          <p:cNvGrpSpPr/>
          <p:nvPr/>
        </p:nvGrpSpPr>
        <p:grpSpPr>
          <a:xfrm>
            <a:off x="682984" y="2020408"/>
            <a:ext cx="21790643" cy="8353332"/>
            <a:chOff x="682984" y="2020408"/>
            <a:chExt cx="21790643" cy="8353332"/>
          </a:xfrm>
        </p:grpSpPr>
        <p:sp>
          <p:nvSpPr>
            <p:cNvPr id="9" name="TextBox 8">
              <a:extLst>
                <a:ext uri="{FF2B5EF4-FFF2-40B4-BE49-F238E27FC236}">
                  <a16:creationId xmlns:a16="http://schemas.microsoft.com/office/drawing/2014/main" id="{E945C3CA-7C5B-46DB-D8BD-F54E510CF584}"/>
                </a:ext>
              </a:extLst>
            </p:cNvPr>
            <p:cNvSpPr txBox="1"/>
            <p:nvPr/>
          </p:nvSpPr>
          <p:spPr>
            <a:xfrm>
              <a:off x="682984" y="2020408"/>
              <a:ext cx="14015150" cy="1569660"/>
            </a:xfrm>
            <a:prstGeom prst="rect">
              <a:avLst/>
            </a:prstGeom>
            <a:noFill/>
            <a:ln>
              <a:noFill/>
            </a:ln>
          </p:spPr>
          <p:txBody>
            <a:bodyPr wrap="square" rtlCol="0">
              <a:spAutoFit/>
            </a:bodyPr>
            <a:lstStyle/>
            <a:p>
              <a:pPr algn="r"/>
              <a:endParaRPr lang="en-US" sz="9600" b="1" dirty="0">
                <a:solidFill>
                  <a:schemeClr val="tx2"/>
                </a:solidFill>
                <a:latin typeface="Arial" panose="020B0604020202020204" pitchFamily="34" charset="0"/>
                <a:ea typeface="Roboto Medium"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4412D637-ECCA-95B1-0A65-83172EA149B2}"/>
                </a:ext>
              </a:extLst>
            </p:cNvPr>
            <p:cNvSpPr txBox="1"/>
            <p:nvPr/>
          </p:nvSpPr>
          <p:spPr>
            <a:xfrm>
              <a:off x="22288896" y="10004408"/>
              <a:ext cx="184731" cy="369332"/>
            </a:xfrm>
            <a:prstGeom prst="rect">
              <a:avLst/>
            </a:prstGeom>
            <a:noFill/>
          </p:spPr>
          <p:txBody>
            <a:bodyPr wrap="none" rtlCol="0">
              <a:spAutoFit/>
            </a:bodyPr>
            <a:lstStyle/>
            <a:p>
              <a:pPr algn="r"/>
              <a:endParaRPr lang="en-US" sz="1800" spc="300" dirty="0">
                <a:latin typeface="Lato" panose="020F0502020204030203" pitchFamily="34" charset="0"/>
                <a:ea typeface="Lato" panose="020F0502020204030203" pitchFamily="34" charset="0"/>
                <a:cs typeface="Lato" panose="020F0502020204030203" pitchFamily="34" charset="0"/>
              </a:endParaRPr>
            </a:p>
          </p:txBody>
        </p:sp>
      </p:grpSp>
      <p:sp>
        <p:nvSpPr>
          <p:cNvPr id="11" name="TextBox 10">
            <a:extLst>
              <a:ext uri="{FF2B5EF4-FFF2-40B4-BE49-F238E27FC236}">
                <a16:creationId xmlns:a16="http://schemas.microsoft.com/office/drawing/2014/main" id="{757715CE-5B0B-4DF4-4C27-C8EC62A5AF32}"/>
              </a:ext>
            </a:extLst>
          </p:cNvPr>
          <p:cNvSpPr txBox="1"/>
          <p:nvPr/>
        </p:nvSpPr>
        <p:spPr>
          <a:xfrm>
            <a:off x="501945" y="768536"/>
            <a:ext cx="310533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LITERATURE SURVEY</a:t>
            </a:r>
          </a:p>
        </p:txBody>
      </p:sp>
      <p:pic>
        <p:nvPicPr>
          <p:cNvPr id="12" name="Picture 11">
            <a:extLst>
              <a:ext uri="{FF2B5EF4-FFF2-40B4-BE49-F238E27FC236}">
                <a16:creationId xmlns:a16="http://schemas.microsoft.com/office/drawing/2014/main" id="{34B50E42-6F50-B730-5943-78CCDB2E3FAD}"/>
              </a:ext>
            </a:extLst>
          </p:cNvPr>
          <p:cNvPicPr>
            <a:picLocks noChangeAspect="1"/>
          </p:cNvPicPr>
          <p:nvPr/>
        </p:nvPicPr>
        <p:blipFill>
          <a:blip r:embed="rId3"/>
          <a:stretch>
            <a:fillRect/>
          </a:stretch>
        </p:blipFill>
        <p:spPr>
          <a:xfrm>
            <a:off x="22745034" y="1767942"/>
            <a:ext cx="1318374" cy="1463167"/>
          </a:xfrm>
          <a:prstGeom prst="rect">
            <a:avLst/>
          </a:prstGeom>
        </p:spPr>
      </p:pic>
      <p:grpSp>
        <p:nvGrpSpPr>
          <p:cNvPr id="13" name="Group 12">
            <a:extLst>
              <a:ext uri="{FF2B5EF4-FFF2-40B4-BE49-F238E27FC236}">
                <a16:creationId xmlns:a16="http://schemas.microsoft.com/office/drawing/2014/main" id="{E165D5FE-DA17-B261-697A-3FB227C5A977}"/>
              </a:ext>
            </a:extLst>
          </p:cNvPr>
          <p:cNvGrpSpPr/>
          <p:nvPr/>
        </p:nvGrpSpPr>
        <p:grpSpPr>
          <a:xfrm>
            <a:off x="314242" y="1777862"/>
            <a:ext cx="1144658" cy="1180978"/>
            <a:chOff x="9279669" y="4435947"/>
            <a:chExt cx="990328" cy="990328"/>
          </a:xfrm>
        </p:grpSpPr>
        <p:sp>
          <p:nvSpPr>
            <p:cNvPr id="14" name="Rectangle 13">
              <a:extLst>
                <a:ext uri="{FF2B5EF4-FFF2-40B4-BE49-F238E27FC236}">
                  <a16:creationId xmlns:a16="http://schemas.microsoft.com/office/drawing/2014/main" id="{71D7A506-B6B6-DF5F-F3E1-E906BEE661D8}"/>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BED8934-5D89-C2A4-E2BC-33FA8C6DC25F}"/>
                </a:ext>
              </a:extLst>
            </p:cNvPr>
            <p:cNvSpPr txBox="1"/>
            <p:nvPr/>
          </p:nvSpPr>
          <p:spPr>
            <a:xfrm>
              <a:off x="9340881" y="4627347"/>
              <a:ext cx="867904" cy="54199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H</a:t>
              </a:r>
            </a:p>
          </p:txBody>
        </p:sp>
      </p:grpSp>
      <p:sp>
        <p:nvSpPr>
          <p:cNvPr id="16" name="TextBox 15">
            <a:extLst>
              <a:ext uri="{FF2B5EF4-FFF2-40B4-BE49-F238E27FC236}">
                <a16:creationId xmlns:a16="http://schemas.microsoft.com/office/drawing/2014/main" id="{E333569B-68B0-DF01-5D5E-9D1EC118C2E5}"/>
              </a:ext>
            </a:extLst>
          </p:cNvPr>
          <p:cNvSpPr txBox="1"/>
          <p:nvPr/>
        </p:nvSpPr>
        <p:spPr>
          <a:xfrm>
            <a:off x="1756891" y="1777862"/>
            <a:ext cx="20532005" cy="1107996"/>
          </a:xfrm>
          <a:prstGeom prst="rect">
            <a:avLst/>
          </a:prstGeom>
          <a:noFill/>
        </p:spPr>
        <p:txBody>
          <a:bodyPr wrap="square">
            <a:spAutoFit/>
          </a:bodyPr>
          <a:lstStyle/>
          <a:p>
            <a:pPr algn="l"/>
            <a:r>
              <a:rPr lang="en-US" sz="6600" b="1" dirty="0">
                <a:solidFill>
                  <a:schemeClr val="accent4">
                    <a:lumMod val="50000"/>
                  </a:schemeClr>
                </a:solidFill>
              </a:rPr>
              <a:t>Robustness of logistic regression model</a:t>
            </a:r>
            <a:endParaRPr lang="en-US" sz="5400" b="1" i="0" dirty="0">
              <a:solidFill>
                <a:schemeClr val="accent4">
                  <a:lumMod val="50000"/>
                </a:schemeClr>
              </a:solidFill>
              <a:effectLst/>
              <a:latin typeface="Arial" panose="020B0604020202020204" pitchFamily="34" charset="0"/>
            </a:endParaRPr>
          </a:p>
        </p:txBody>
      </p:sp>
      <p:sp>
        <p:nvSpPr>
          <p:cNvPr id="18" name="TextBox 17">
            <a:extLst>
              <a:ext uri="{FF2B5EF4-FFF2-40B4-BE49-F238E27FC236}">
                <a16:creationId xmlns:a16="http://schemas.microsoft.com/office/drawing/2014/main" id="{CBAFE0E0-B89D-AD19-A334-8A8C7BEA4F3C}"/>
              </a:ext>
            </a:extLst>
          </p:cNvPr>
          <p:cNvSpPr txBox="1"/>
          <p:nvPr/>
        </p:nvSpPr>
        <p:spPr>
          <a:xfrm>
            <a:off x="1458900" y="3957467"/>
            <a:ext cx="19540979" cy="6186309"/>
          </a:xfrm>
          <a:prstGeom prst="rect">
            <a:avLst/>
          </a:prstGeom>
          <a:noFill/>
        </p:spPr>
        <p:txBody>
          <a:bodyPr wrap="square">
            <a:spAutoFit/>
          </a:bodyPr>
          <a:lstStyle/>
          <a:p>
            <a:pPr marL="571500" indent="-571500">
              <a:buFont typeface="Arial" panose="020B0604020202020204" pitchFamily="34" charset="0"/>
              <a:buChar char="•"/>
            </a:pPr>
            <a:r>
              <a:rPr lang="en-US" sz="4400" b="1" dirty="0">
                <a:solidFill>
                  <a:schemeClr val="accent4">
                    <a:lumMod val="50000"/>
                  </a:schemeClr>
                </a:solidFill>
              </a:rPr>
              <a:t>This paper investigate robustness in the logistic regression model. </a:t>
            </a:r>
            <a:r>
              <a:rPr lang="en-US" sz="4400" b="1" dirty="0" err="1">
                <a:solidFill>
                  <a:schemeClr val="accent4">
                    <a:lumMod val="50000"/>
                  </a:schemeClr>
                </a:solidFill>
              </a:rPr>
              <a:t>Copas</a:t>
            </a:r>
            <a:r>
              <a:rPr lang="en-US" sz="4400" b="1" dirty="0">
                <a:solidFill>
                  <a:schemeClr val="accent4">
                    <a:lumMod val="50000"/>
                  </a:schemeClr>
                </a:solidFill>
              </a:rPr>
              <a:t> has studied two forms of robust estimator: A robust-resistant estimate of </a:t>
            </a:r>
            <a:r>
              <a:rPr lang="en-US" sz="4400" b="1" dirty="0" err="1">
                <a:solidFill>
                  <a:schemeClr val="accent4">
                    <a:lumMod val="50000"/>
                  </a:schemeClr>
                </a:solidFill>
              </a:rPr>
              <a:t>Pregibon</a:t>
            </a:r>
            <a:r>
              <a:rPr lang="en-US" sz="4400" b="1" dirty="0">
                <a:solidFill>
                  <a:schemeClr val="accent4">
                    <a:lumMod val="50000"/>
                  </a:schemeClr>
                </a:solidFill>
              </a:rPr>
              <a:t> and an estimate based on a misclassification model. </a:t>
            </a:r>
          </a:p>
          <a:p>
            <a:pPr marL="571500" indent="-571500">
              <a:buFont typeface="Arial" panose="020B0604020202020204" pitchFamily="34" charset="0"/>
              <a:buChar char="•"/>
            </a:pPr>
            <a:r>
              <a:rPr lang="en-US" sz="4400" b="1" dirty="0">
                <a:solidFill>
                  <a:schemeClr val="accent4">
                    <a:lumMod val="50000"/>
                  </a:schemeClr>
                </a:solidFill>
              </a:rPr>
              <a:t>He concluded that robust-resistant estimates are much more biased in small samples than the usual logistic estimate is and recommends a bias-corrected version of the misclassification estimate. </a:t>
            </a:r>
          </a:p>
          <a:p>
            <a:pPr marL="571500" indent="-571500">
              <a:buFont typeface="Arial" panose="020B0604020202020204" pitchFamily="34" charset="0"/>
              <a:buChar char="•"/>
            </a:pPr>
            <a:r>
              <a:rPr lang="en-US" sz="4400" b="1" dirty="0">
                <a:solidFill>
                  <a:schemeClr val="accent4">
                    <a:lumMod val="50000"/>
                  </a:schemeClr>
                </a:solidFill>
              </a:rPr>
              <a:t>This paper shows that there are other versions of robust-resistant estimates which have bias often approximately the same as and sometimes even less than the logistic estimate; these estimates belong to the Mallows class. </a:t>
            </a:r>
          </a:p>
        </p:txBody>
      </p:sp>
    </p:spTree>
    <p:extLst>
      <p:ext uri="{BB962C8B-B14F-4D97-AF65-F5344CB8AC3E}">
        <p14:creationId xmlns:p14="http://schemas.microsoft.com/office/powerpoint/2010/main" val="4162744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FBD17E-F677-8DC3-0924-9170B46B2B0E}"/>
              </a:ext>
            </a:extLst>
          </p:cNvPr>
          <p:cNvSpPr/>
          <p:nvPr/>
        </p:nvSpPr>
        <p:spPr>
          <a:xfrm>
            <a:off x="-1" y="35923"/>
            <a:ext cx="24377651" cy="146316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15F67C2-2AF3-607A-01ED-593560D348CB}"/>
              </a:ext>
            </a:extLst>
          </p:cNvPr>
          <p:cNvGrpSpPr/>
          <p:nvPr/>
        </p:nvGrpSpPr>
        <p:grpSpPr>
          <a:xfrm>
            <a:off x="1458901" y="3801208"/>
            <a:ext cx="21054255" cy="2642513"/>
            <a:chOff x="11832357" y="1423647"/>
            <a:chExt cx="8205047" cy="2642513"/>
          </a:xfrm>
        </p:grpSpPr>
        <p:sp>
          <p:nvSpPr>
            <p:cNvPr id="5" name="TextBox 4">
              <a:extLst>
                <a:ext uri="{FF2B5EF4-FFF2-40B4-BE49-F238E27FC236}">
                  <a16:creationId xmlns:a16="http://schemas.microsoft.com/office/drawing/2014/main" id="{DEBDD1C4-7602-2E99-0ABB-58460F60016A}"/>
                </a:ext>
              </a:extLst>
            </p:cNvPr>
            <p:cNvSpPr txBox="1"/>
            <p:nvPr/>
          </p:nvSpPr>
          <p:spPr>
            <a:xfrm>
              <a:off x="11859929" y="3542940"/>
              <a:ext cx="8177475" cy="523220"/>
            </a:xfrm>
            <a:prstGeom prst="rect">
              <a:avLst/>
            </a:prstGeom>
            <a:noFill/>
          </p:spPr>
          <p:txBody>
            <a:bodyPr wrap="square" rtlCol="0">
              <a:spAutoFit/>
            </a:bodyPr>
            <a:lstStyle/>
            <a:p>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TextBox 5">
              <a:extLst>
                <a:ext uri="{FF2B5EF4-FFF2-40B4-BE49-F238E27FC236}">
                  <a16:creationId xmlns:a16="http://schemas.microsoft.com/office/drawing/2014/main" id="{D4296D3B-751A-9366-FE8F-395E52E2FE9B}"/>
                </a:ext>
              </a:extLst>
            </p:cNvPr>
            <p:cNvSpPr txBox="1"/>
            <p:nvPr/>
          </p:nvSpPr>
          <p:spPr>
            <a:xfrm>
              <a:off x="11832357" y="1423647"/>
              <a:ext cx="8170604" cy="830997"/>
            </a:xfrm>
            <a:prstGeom prst="rect">
              <a:avLst/>
            </a:prstGeom>
            <a:noFill/>
          </p:spPr>
          <p:txBody>
            <a:bodyPr wrap="square" rtlCol="0">
              <a:spAutoFit/>
            </a:bodyPr>
            <a:lstStyle/>
            <a:p>
              <a:pPr marL="457200" indent="-457200">
                <a:buFont typeface="Arial" panose="020B0604020202020204" pitchFamily="34" charset="0"/>
                <a:buChar char="•"/>
              </a:pPr>
              <a:endParaRPr lang="en-US" sz="4800" b="1" dirty="0">
                <a:solidFill>
                  <a:srgbClr val="000000"/>
                </a:solidFill>
                <a:latin typeface="Arial" panose="020B0604020202020204" pitchFamily="34" charset="0"/>
                <a:ea typeface="Lato Light" panose="020F0502020204030203" pitchFamily="34" charset="0"/>
                <a:cs typeface="Arial" panose="020B0604020202020204" pitchFamily="34" charset="0"/>
              </a:endParaRPr>
            </a:p>
          </p:txBody>
        </p:sp>
      </p:grpSp>
      <p:sp>
        <p:nvSpPr>
          <p:cNvPr id="7" name="Rectangle 6">
            <a:extLst>
              <a:ext uri="{FF2B5EF4-FFF2-40B4-BE49-F238E27FC236}">
                <a16:creationId xmlns:a16="http://schemas.microsoft.com/office/drawing/2014/main" id="{7509F567-6799-7831-8FAB-F07A35FC4A95}"/>
              </a:ext>
            </a:extLst>
          </p:cNvPr>
          <p:cNvSpPr/>
          <p:nvPr/>
        </p:nvSpPr>
        <p:spPr>
          <a:xfrm>
            <a:off x="-1" y="12725672"/>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1CD24F7-F106-23B6-6ABD-11A85A9C918E}"/>
              </a:ext>
            </a:extLst>
          </p:cNvPr>
          <p:cNvGrpSpPr/>
          <p:nvPr/>
        </p:nvGrpSpPr>
        <p:grpSpPr>
          <a:xfrm>
            <a:off x="682984" y="2020408"/>
            <a:ext cx="21790643" cy="8353332"/>
            <a:chOff x="682984" y="2020408"/>
            <a:chExt cx="21790643" cy="8353332"/>
          </a:xfrm>
        </p:grpSpPr>
        <p:sp>
          <p:nvSpPr>
            <p:cNvPr id="9" name="TextBox 8">
              <a:extLst>
                <a:ext uri="{FF2B5EF4-FFF2-40B4-BE49-F238E27FC236}">
                  <a16:creationId xmlns:a16="http://schemas.microsoft.com/office/drawing/2014/main" id="{E945C3CA-7C5B-46DB-D8BD-F54E510CF584}"/>
                </a:ext>
              </a:extLst>
            </p:cNvPr>
            <p:cNvSpPr txBox="1"/>
            <p:nvPr/>
          </p:nvSpPr>
          <p:spPr>
            <a:xfrm>
              <a:off x="682984" y="2020408"/>
              <a:ext cx="14015150" cy="1569660"/>
            </a:xfrm>
            <a:prstGeom prst="rect">
              <a:avLst/>
            </a:prstGeom>
            <a:noFill/>
            <a:ln>
              <a:noFill/>
            </a:ln>
          </p:spPr>
          <p:txBody>
            <a:bodyPr wrap="square" rtlCol="0">
              <a:spAutoFit/>
            </a:bodyPr>
            <a:lstStyle/>
            <a:p>
              <a:pPr algn="r"/>
              <a:endParaRPr lang="en-US" sz="9600" b="1" dirty="0">
                <a:solidFill>
                  <a:schemeClr val="tx2"/>
                </a:solidFill>
                <a:latin typeface="Arial" panose="020B0604020202020204" pitchFamily="34" charset="0"/>
                <a:ea typeface="Roboto Medium"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4412D637-ECCA-95B1-0A65-83172EA149B2}"/>
                </a:ext>
              </a:extLst>
            </p:cNvPr>
            <p:cNvSpPr txBox="1"/>
            <p:nvPr/>
          </p:nvSpPr>
          <p:spPr>
            <a:xfrm>
              <a:off x="22288896" y="10004408"/>
              <a:ext cx="184731" cy="369332"/>
            </a:xfrm>
            <a:prstGeom prst="rect">
              <a:avLst/>
            </a:prstGeom>
            <a:noFill/>
          </p:spPr>
          <p:txBody>
            <a:bodyPr wrap="none" rtlCol="0">
              <a:spAutoFit/>
            </a:bodyPr>
            <a:lstStyle/>
            <a:p>
              <a:pPr algn="r"/>
              <a:endParaRPr lang="en-US" sz="1800" spc="300" dirty="0">
                <a:latin typeface="Lato" panose="020F0502020204030203" pitchFamily="34" charset="0"/>
                <a:ea typeface="Lato" panose="020F0502020204030203" pitchFamily="34" charset="0"/>
                <a:cs typeface="Lato" panose="020F0502020204030203" pitchFamily="34" charset="0"/>
              </a:endParaRPr>
            </a:p>
          </p:txBody>
        </p:sp>
      </p:grpSp>
      <p:sp>
        <p:nvSpPr>
          <p:cNvPr id="11" name="TextBox 10">
            <a:extLst>
              <a:ext uri="{FF2B5EF4-FFF2-40B4-BE49-F238E27FC236}">
                <a16:creationId xmlns:a16="http://schemas.microsoft.com/office/drawing/2014/main" id="{757715CE-5B0B-4DF4-4C27-C8EC62A5AF32}"/>
              </a:ext>
            </a:extLst>
          </p:cNvPr>
          <p:cNvSpPr txBox="1"/>
          <p:nvPr/>
        </p:nvSpPr>
        <p:spPr>
          <a:xfrm>
            <a:off x="501945" y="768536"/>
            <a:ext cx="310533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LITERATURE SURVEY</a:t>
            </a:r>
          </a:p>
        </p:txBody>
      </p:sp>
      <p:pic>
        <p:nvPicPr>
          <p:cNvPr id="12" name="Picture 11">
            <a:extLst>
              <a:ext uri="{FF2B5EF4-FFF2-40B4-BE49-F238E27FC236}">
                <a16:creationId xmlns:a16="http://schemas.microsoft.com/office/drawing/2014/main" id="{34B50E42-6F50-B730-5943-78CCDB2E3FAD}"/>
              </a:ext>
            </a:extLst>
          </p:cNvPr>
          <p:cNvPicPr>
            <a:picLocks noChangeAspect="1"/>
          </p:cNvPicPr>
          <p:nvPr/>
        </p:nvPicPr>
        <p:blipFill>
          <a:blip r:embed="rId3"/>
          <a:stretch>
            <a:fillRect/>
          </a:stretch>
        </p:blipFill>
        <p:spPr>
          <a:xfrm>
            <a:off x="22745034" y="1767942"/>
            <a:ext cx="1318374" cy="1463167"/>
          </a:xfrm>
          <a:prstGeom prst="rect">
            <a:avLst/>
          </a:prstGeom>
        </p:spPr>
      </p:pic>
      <p:grpSp>
        <p:nvGrpSpPr>
          <p:cNvPr id="13" name="Group 12">
            <a:extLst>
              <a:ext uri="{FF2B5EF4-FFF2-40B4-BE49-F238E27FC236}">
                <a16:creationId xmlns:a16="http://schemas.microsoft.com/office/drawing/2014/main" id="{E165D5FE-DA17-B261-697A-3FB227C5A977}"/>
              </a:ext>
            </a:extLst>
          </p:cNvPr>
          <p:cNvGrpSpPr/>
          <p:nvPr/>
        </p:nvGrpSpPr>
        <p:grpSpPr>
          <a:xfrm>
            <a:off x="314242" y="1777862"/>
            <a:ext cx="1144658" cy="1180978"/>
            <a:chOff x="9279669" y="4435947"/>
            <a:chExt cx="990328" cy="990328"/>
          </a:xfrm>
        </p:grpSpPr>
        <p:sp>
          <p:nvSpPr>
            <p:cNvPr id="14" name="Rectangle 13">
              <a:extLst>
                <a:ext uri="{FF2B5EF4-FFF2-40B4-BE49-F238E27FC236}">
                  <a16:creationId xmlns:a16="http://schemas.microsoft.com/office/drawing/2014/main" id="{71D7A506-B6B6-DF5F-F3E1-E906BEE661D8}"/>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BED8934-5D89-C2A4-E2BC-33FA8C6DC25F}"/>
                </a:ext>
              </a:extLst>
            </p:cNvPr>
            <p:cNvSpPr txBox="1"/>
            <p:nvPr/>
          </p:nvSpPr>
          <p:spPr>
            <a:xfrm>
              <a:off x="9340881" y="4627347"/>
              <a:ext cx="867904" cy="54199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I</a:t>
              </a:r>
            </a:p>
          </p:txBody>
        </p:sp>
      </p:grpSp>
      <p:sp>
        <p:nvSpPr>
          <p:cNvPr id="16" name="TextBox 15">
            <a:extLst>
              <a:ext uri="{FF2B5EF4-FFF2-40B4-BE49-F238E27FC236}">
                <a16:creationId xmlns:a16="http://schemas.microsoft.com/office/drawing/2014/main" id="{E333569B-68B0-DF01-5D5E-9D1EC118C2E5}"/>
              </a:ext>
            </a:extLst>
          </p:cNvPr>
          <p:cNvSpPr txBox="1"/>
          <p:nvPr/>
        </p:nvSpPr>
        <p:spPr>
          <a:xfrm>
            <a:off x="1756891" y="1777862"/>
            <a:ext cx="20532005" cy="2123658"/>
          </a:xfrm>
          <a:prstGeom prst="rect">
            <a:avLst/>
          </a:prstGeom>
          <a:noFill/>
        </p:spPr>
        <p:txBody>
          <a:bodyPr wrap="square">
            <a:spAutoFit/>
          </a:bodyPr>
          <a:lstStyle/>
          <a:p>
            <a:pPr algn="l"/>
            <a:r>
              <a:rPr lang="en-US" sz="6600" b="1" dirty="0">
                <a:solidFill>
                  <a:schemeClr val="accent3">
                    <a:lumMod val="50000"/>
                  </a:schemeClr>
                </a:solidFill>
              </a:rPr>
              <a:t>Robust mislabel logistic regression without modeling mislabel probabilities.</a:t>
            </a:r>
            <a:endParaRPr lang="en-US" sz="5400" b="1" i="0" dirty="0">
              <a:solidFill>
                <a:schemeClr val="accent3">
                  <a:lumMod val="50000"/>
                </a:schemeClr>
              </a:solidFill>
              <a:effectLst/>
              <a:latin typeface="Arial" panose="020B0604020202020204" pitchFamily="34" charset="0"/>
            </a:endParaRPr>
          </a:p>
        </p:txBody>
      </p:sp>
      <p:sp>
        <p:nvSpPr>
          <p:cNvPr id="18" name="TextBox 17">
            <a:extLst>
              <a:ext uri="{FF2B5EF4-FFF2-40B4-BE49-F238E27FC236}">
                <a16:creationId xmlns:a16="http://schemas.microsoft.com/office/drawing/2014/main" id="{CBAFE0E0-B89D-AD19-A334-8A8C7BEA4F3C}"/>
              </a:ext>
            </a:extLst>
          </p:cNvPr>
          <p:cNvSpPr txBox="1"/>
          <p:nvPr/>
        </p:nvSpPr>
        <p:spPr>
          <a:xfrm>
            <a:off x="1388149" y="4180292"/>
            <a:ext cx="21085478" cy="8894743"/>
          </a:xfrm>
          <a:prstGeom prst="rect">
            <a:avLst/>
          </a:prstGeom>
          <a:noFill/>
        </p:spPr>
        <p:txBody>
          <a:bodyPr wrap="square">
            <a:spAutoFit/>
          </a:bodyPr>
          <a:lstStyle/>
          <a:p>
            <a:pPr marL="571500" indent="-571500">
              <a:buFont typeface="Arial" panose="020B0604020202020204" pitchFamily="34" charset="0"/>
              <a:buChar char="•"/>
            </a:pPr>
            <a:r>
              <a:rPr lang="en-US" sz="4400" b="1" dirty="0">
                <a:solidFill>
                  <a:schemeClr val="accent3">
                    <a:lumMod val="50000"/>
                  </a:schemeClr>
                </a:solidFill>
              </a:rPr>
              <a:t>Logistic regression is among the most widely used statistical methods for linear discriminant analysis. In many applications, we only observe possibly mislabeled responses. Fitting a conventional logistic regression can then lead to biased estimation. One common resolution is to fit a mislabel logistic regression model, which takes into consideration of mislabeled responses. Another common method is to adopt a robust </a:t>
            </a:r>
            <a:r>
              <a:rPr lang="en-US" sz="4400" b="1" i="1" dirty="0">
                <a:solidFill>
                  <a:schemeClr val="accent3">
                    <a:lumMod val="50000"/>
                  </a:schemeClr>
                </a:solidFill>
              </a:rPr>
              <a:t>M</a:t>
            </a:r>
            <a:r>
              <a:rPr lang="en-US" sz="4400" b="1" dirty="0">
                <a:solidFill>
                  <a:schemeClr val="accent3">
                    <a:lumMod val="50000"/>
                  </a:schemeClr>
                </a:solidFill>
              </a:rPr>
              <a:t>-estimation by down-weighting suspected instances.</a:t>
            </a:r>
          </a:p>
          <a:p>
            <a:pPr marL="571500" indent="-571500">
              <a:buFont typeface="Arial" panose="020B0604020202020204" pitchFamily="34" charset="0"/>
              <a:buChar char="•"/>
            </a:pPr>
            <a:r>
              <a:rPr lang="en-US" sz="4400" b="1" dirty="0">
                <a:solidFill>
                  <a:schemeClr val="accent3">
                    <a:lumMod val="50000"/>
                  </a:schemeClr>
                </a:solidFill>
              </a:rPr>
              <a:t>The proposed methodology in this paper possesses two advantageous features: (1) It does not need to model the mislabel probabilities. (2) The minimum estimation leads to a weighted estimating equation without the need to include any bias correction term, that is, it is automatically bias-corrected. </a:t>
            </a:r>
          </a:p>
          <a:p>
            <a:pPr marL="571500" indent="-571500">
              <a:buFont typeface="Arial" panose="020B0604020202020204" pitchFamily="34" charset="0"/>
              <a:buChar char="•"/>
            </a:pPr>
            <a:r>
              <a:rPr lang="en-US" sz="4400" b="1" dirty="0">
                <a:solidFill>
                  <a:schemeClr val="accent3">
                    <a:lumMod val="50000"/>
                  </a:schemeClr>
                </a:solidFill>
              </a:rPr>
              <a:t>These features make the proposed regression more robust in model fitting and more intuitive for model interpretation through a simple weighting scheme.</a:t>
            </a:r>
          </a:p>
          <a:p>
            <a:endParaRPr lang="en-US" sz="4400" b="1" dirty="0">
              <a:solidFill>
                <a:schemeClr val="accent4">
                  <a:lumMod val="50000"/>
                </a:schemeClr>
              </a:solidFill>
            </a:endParaRPr>
          </a:p>
        </p:txBody>
      </p:sp>
    </p:spTree>
    <p:extLst>
      <p:ext uri="{BB962C8B-B14F-4D97-AF65-F5344CB8AC3E}">
        <p14:creationId xmlns:p14="http://schemas.microsoft.com/office/powerpoint/2010/main" val="2425078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714AAF-CD59-ECFE-C096-2AD8EE6606AE}"/>
              </a:ext>
            </a:extLst>
          </p:cNvPr>
          <p:cNvSpPr/>
          <p:nvPr/>
        </p:nvSpPr>
        <p:spPr>
          <a:xfrm>
            <a:off x="-1" y="-359228"/>
            <a:ext cx="24377651" cy="17844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4A6F29B-C36D-A5A4-F03B-CB43D6855576}"/>
              </a:ext>
            </a:extLst>
          </p:cNvPr>
          <p:cNvGrpSpPr/>
          <p:nvPr/>
        </p:nvGrpSpPr>
        <p:grpSpPr>
          <a:xfrm flipH="1">
            <a:off x="1461919" y="2336866"/>
            <a:ext cx="6035197" cy="2843609"/>
            <a:chOff x="16471088" y="10004408"/>
            <a:chExt cx="6035197" cy="2843609"/>
          </a:xfrm>
        </p:grpSpPr>
        <p:sp>
          <p:nvSpPr>
            <p:cNvPr id="25" name="TextBox 24">
              <a:extLst>
                <a:ext uri="{FF2B5EF4-FFF2-40B4-BE49-F238E27FC236}">
                  <a16:creationId xmlns:a16="http://schemas.microsoft.com/office/drawing/2014/main" id="{832C9A33-E97B-8B2B-4712-772349E55FFF}"/>
                </a:ext>
              </a:extLst>
            </p:cNvPr>
            <p:cNvSpPr txBox="1"/>
            <p:nvPr/>
          </p:nvSpPr>
          <p:spPr>
            <a:xfrm>
              <a:off x="16471088" y="10724359"/>
              <a:ext cx="6035197" cy="2123658"/>
            </a:xfrm>
            <a:prstGeom prst="rect">
              <a:avLst/>
            </a:prstGeom>
            <a:noFill/>
            <a:ln>
              <a:noFill/>
            </a:ln>
          </p:spPr>
          <p:txBody>
            <a:bodyPr wrap="square" rtlCol="0">
              <a:spAutoFit/>
            </a:bodyPr>
            <a:lstStyle/>
            <a:p>
              <a:r>
                <a:rPr lang="en-US" sz="6600" b="1" dirty="0">
                  <a:solidFill>
                    <a:schemeClr val="tx2"/>
                  </a:solidFill>
                  <a:latin typeface="Arial" panose="020B0604020202020204" pitchFamily="34" charset="0"/>
                  <a:ea typeface="Roboto Medium" panose="02000000000000000000" pitchFamily="2" charset="0"/>
                  <a:cs typeface="Arial" panose="020B0604020202020204" pitchFamily="34" charset="0"/>
                </a:rPr>
                <a:t>Design Approach</a:t>
              </a:r>
            </a:p>
          </p:txBody>
        </p:sp>
        <p:sp>
          <p:nvSpPr>
            <p:cNvPr id="26" name="TextBox 25">
              <a:extLst>
                <a:ext uri="{FF2B5EF4-FFF2-40B4-BE49-F238E27FC236}">
                  <a16:creationId xmlns:a16="http://schemas.microsoft.com/office/drawing/2014/main" id="{79783D1E-91A6-988E-EFCA-2D9B0C5D8C38}"/>
                </a:ext>
              </a:extLst>
            </p:cNvPr>
            <p:cNvSpPr txBox="1"/>
            <p:nvPr/>
          </p:nvSpPr>
          <p:spPr>
            <a:xfrm>
              <a:off x="18992590" y="10004408"/>
              <a:ext cx="3448380"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SOLUTION WORKFLOW</a:t>
              </a:r>
            </a:p>
          </p:txBody>
        </p:sp>
      </p:grpSp>
      <p:sp>
        <p:nvSpPr>
          <p:cNvPr id="27" name="TextBox 26">
            <a:extLst>
              <a:ext uri="{FF2B5EF4-FFF2-40B4-BE49-F238E27FC236}">
                <a16:creationId xmlns:a16="http://schemas.microsoft.com/office/drawing/2014/main" id="{375F09BA-63F4-2035-140A-21363B4EFE53}"/>
              </a:ext>
            </a:extLst>
          </p:cNvPr>
          <p:cNvSpPr txBox="1"/>
          <p:nvPr/>
        </p:nvSpPr>
        <p:spPr>
          <a:xfrm>
            <a:off x="501945" y="768536"/>
            <a:ext cx="310533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LITERATURE SURVEY</a:t>
            </a:r>
          </a:p>
        </p:txBody>
      </p:sp>
      <p:pic>
        <p:nvPicPr>
          <p:cNvPr id="28" name="Picture 27">
            <a:extLst>
              <a:ext uri="{FF2B5EF4-FFF2-40B4-BE49-F238E27FC236}">
                <a16:creationId xmlns:a16="http://schemas.microsoft.com/office/drawing/2014/main" id="{E5B66D07-DF19-85E3-3FC2-3D9CF06C9BD0}"/>
              </a:ext>
            </a:extLst>
          </p:cNvPr>
          <p:cNvPicPr>
            <a:picLocks noChangeAspect="1"/>
          </p:cNvPicPr>
          <p:nvPr/>
        </p:nvPicPr>
        <p:blipFill>
          <a:blip r:embed="rId2"/>
          <a:stretch>
            <a:fillRect/>
          </a:stretch>
        </p:blipFill>
        <p:spPr>
          <a:xfrm>
            <a:off x="22711555" y="1764627"/>
            <a:ext cx="1318374" cy="1463167"/>
          </a:xfrm>
          <a:prstGeom prst="rect">
            <a:avLst/>
          </a:prstGeom>
        </p:spPr>
      </p:pic>
      <p:pic>
        <p:nvPicPr>
          <p:cNvPr id="29" name="Picture 28">
            <a:extLst>
              <a:ext uri="{FF2B5EF4-FFF2-40B4-BE49-F238E27FC236}">
                <a16:creationId xmlns:a16="http://schemas.microsoft.com/office/drawing/2014/main" id="{2907BFE2-9E0B-027E-06E9-69D931B5360A}"/>
              </a:ext>
            </a:extLst>
          </p:cNvPr>
          <p:cNvPicPr>
            <a:picLocks noChangeAspect="1"/>
          </p:cNvPicPr>
          <p:nvPr/>
        </p:nvPicPr>
        <p:blipFill>
          <a:blip r:embed="rId3"/>
          <a:stretch>
            <a:fillRect/>
          </a:stretch>
        </p:blipFill>
        <p:spPr>
          <a:xfrm>
            <a:off x="-1" y="12728362"/>
            <a:ext cx="987638" cy="987638"/>
          </a:xfrm>
          <a:prstGeom prst="rect">
            <a:avLst/>
          </a:prstGeom>
        </p:spPr>
      </p:pic>
      <p:pic>
        <p:nvPicPr>
          <p:cNvPr id="2" name="Picture 1">
            <a:extLst>
              <a:ext uri="{FF2B5EF4-FFF2-40B4-BE49-F238E27FC236}">
                <a16:creationId xmlns:a16="http://schemas.microsoft.com/office/drawing/2014/main" id="{A3217FE1-BC6D-36F8-97E0-3317BDEFEEAC}"/>
              </a:ext>
            </a:extLst>
          </p:cNvPr>
          <p:cNvPicPr>
            <a:picLocks noChangeAspect="1"/>
          </p:cNvPicPr>
          <p:nvPr/>
        </p:nvPicPr>
        <p:blipFill>
          <a:blip r:embed="rId4"/>
          <a:stretch>
            <a:fillRect/>
          </a:stretch>
        </p:blipFill>
        <p:spPr>
          <a:xfrm>
            <a:off x="5965306" y="5773995"/>
            <a:ext cx="12447036" cy="5523061"/>
          </a:xfrm>
          <a:prstGeom prst="rect">
            <a:avLst/>
          </a:prstGeom>
        </p:spPr>
      </p:pic>
    </p:spTree>
    <p:extLst>
      <p:ext uri="{BB962C8B-B14F-4D97-AF65-F5344CB8AC3E}">
        <p14:creationId xmlns:p14="http://schemas.microsoft.com/office/powerpoint/2010/main" val="10732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AA88E5E-BD74-5B4B-AE9A-CD1ADE00E2AA}"/>
              </a:ext>
            </a:extLst>
          </p:cNvPr>
          <p:cNvSpPr/>
          <p:nvPr/>
        </p:nvSpPr>
        <p:spPr>
          <a:xfrm>
            <a:off x="-1" y="0"/>
            <a:ext cx="24377651" cy="17844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2DBDAB8-6C09-C24C-86A7-6EBFEA7ED065}"/>
              </a:ext>
            </a:extLst>
          </p:cNvPr>
          <p:cNvGrpSpPr/>
          <p:nvPr/>
        </p:nvGrpSpPr>
        <p:grpSpPr>
          <a:xfrm flipH="1">
            <a:off x="501945" y="2206661"/>
            <a:ext cx="6810744" cy="1827947"/>
            <a:chOff x="15695541" y="10004408"/>
            <a:chExt cx="6810744" cy="1827947"/>
          </a:xfrm>
        </p:grpSpPr>
        <p:sp>
          <p:nvSpPr>
            <p:cNvPr id="25" name="TextBox 24">
              <a:extLst>
                <a:ext uri="{FF2B5EF4-FFF2-40B4-BE49-F238E27FC236}">
                  <a16:creationId xmlns:a16="http://schemas.microsoft.com/office/drawing/2014/main" id="{E91828BB-2559-D04A-8229-11068866DDDF}"/>
                </a:ext>
              </a:extLst>
            </p:cNvPr>
            <p:cNvSpPr txBox="1"/>
            <p:nvPr/>
          </p:nvSpPr>
          <p:spPr>
            <a:xfrm>
              <a:off x="15695541" y="10724359"/>
              <a:ext cx="6810744" cy="1107996"/>
            </a:xfrm>
            <a:prstGeom prst="rect">
              <a:avLst/>
            </a:prstGeom>
            <a:noFill/>
            <a:ln>
              <a:noFill/>
            </a:ln>
          </p:spPr>
          <p:txBody>
            <a:bodyPr wrap="square" rtlCol="0">
              <a:spAutoFit/>
            </a:bodyPr>
            <a:lstStyle/>
            <a:p>
              <a:r>
                <a:rPr lang="en-US" sz="6600" b="1" dirty="0">
                  <a:solidFill>
                    <a:schemeClr val="tx2"/>
                  </a:solidFill>
                  <a:latin typeface="Arial" panose="020B0604020202020204" pitchFamily="34" charset="0"/>
                  <a:ea typeface="Roboto Medium" panose="02000000000000000000" pitchFamily="2" charset="0"/>
                  <a:cs typeface="Arial" panose="020B0604020202020204" pitchFamily="34" charset="0"/>
                </a:rPr>
                <a:t>References</a:t>
              </a:r>
            </a:p>
          </p:txBody>
        </p:sp>
        <p:sp>
          <p:nvSpPr>
            <p:cNvPr id="32" name="TextBox 31">
              <a:extLst>
                <a:ext uri="{FF2B5EF4-FFF2-40B4-BE49-F238E27FC236}">
                  <a16:creationId xmlns:a16="http://schemas.microsoft.com/office/drawing/2014/main" id="{FE2BBDEF-14B1-F548-A646-12D54EB484A3}"/>
                </a:ext>
              </a:extLst>
            </p:cNvPr>
            <p:cNvSpPr txBox="1"/>
            <p:nvPr/>
          </p:nvSpPr>
          <p:spPr>
            <a:xfrm>
              <a:off x="19693102" y="10004408"/>
              <a:ext cx="2747868"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Referenced from…</a:t>
              </a:r>
            </a:p>
          </p:txBody>
        </p:sp>
      </p:grpSp>
      <p:sp>
        <p:nvSpPr>
          <p:cNvPr id="11" name="TextBox 10">
            <a:extLst>
              <a:ext uri="{FF2B5EF4-FFF2-40B4-BE49-F238E27FC236}">
                <a16:creationId xmlns:a16="http://schemas.microsoft.com/office/drawing/2014/main" id="{8785ADBB-2B5C-FF42-ABD7-5717F7D67D02}"/>
              </a:ext>
            </a:extLst>
          </p:cNvPr>
          <p:cNvSpPr txBox="1"/>
          <p:nvPr/>
        </p:nvSpPr>
        <p:spPr>
          <a:xfrm>
            <a:off x="501945" y="768536"/>
            <a:ext cx="310533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LITERATURE SURVEY</a:t>
            </a:r>
          </a:p>
        </p:txBody>
      </p:sp>
      <p:pic>
        <p:nvPicPr>
          <p:cNvPr id="8" name="Picture 7">
            <a:extLst>
              <a:ext uri="{FF2B5EF4-FFF2-40B4-BE49-F238E27FC236}">
                <a16:creationId xmlns:a16="http://schemas.microsoft.com/office/drawing/2014/main" id="{A5F772BA-81DB-0EE1-542A-88A0672CB93F}"/>
              </a:ext>
            </a:extLst>
          </p:cNvPr>
          <p:cNvPicPr>
            <a:picLocks noChangeAspect="1"/>
          </p:cNvPicPr>
          <p:nvPr/>
        </p:nvPicPr>
        <p:blipFill>
          <a:blip r:embed="rId3"/>
          <a:stretch>
            <a:fillRect/>
          </a:stretch>
        </p:blipFill>
        <p:spPr>
          <a:xfrm>
            <a:off x="22801018" y="2036854"/>
            <a:ext cx="1318374" cy="1463167"/>
          </a:xfrm>
          <a:prstGeom prst="rect">
            <a:avLst/>
          </a:prstGeom>
        </p:spPr>
      </p:pic>
      <p:sp>
        <p:nvSpPr>
          <p:cNvPr id="9" name="TextBox 8">
            <a:extLst>
              <a:ext uri="{FF2B5EF4-FFF2-40B4-BE49-F238E27FC236}">
                <a16:creationId xmlns:a16="http://schemas.microsoft.com/office/drawing/2014/main" id="{F587BF68-872C-1252-7225-AC8F08A3A615}"/>
              </a:ext>
            </a:extLst>
          </p:cNvPr>
          <p:cNvSpPr txBox="1"/>
          <p:nvPr/>
        </p:nvSpPr>
        <p:spPr>
          <a:xfrm>
            <a:off x="660567" y="4413295"/>
            <a:ext cx="22140452" cy="2185214"/>
          </a:xfrm>
          <a:prstGeom prst="rect">
            <a:avLst/>
          </a:prstGeom>
          <a:noFill/>
        </p:spPr>
        <p:txBody>
          <a:bodyPr wrap="square">
            <a:spAutoFit/>
          </a:bodyPr>
          <a:lstStyle/>
          <a:p>
            <a:pPr marL="457200" indent="-457200" defTabSz="914400" eaLnBrk="0" fontAlgn="base" hangingPunct="0">
              <a:spcBef>
                <a:spcPct val="0"/>
              </a:spcBef>
              <a:spcAft>
                <a:spcPct val="0"/>
              </a:spcAft>
              <a:buFont typeface="Arial" panose="020B0604020202020204" pitchFamily="34" charset="0"/>
              <a:buChar char="•"/>
            </a:pPr>
            <a:r>
              <a:rPr lang="en-US" altLang="en-US" sz="3200" b="1" dirty="0">
                <a:solidFill>
                  <a:schemeClr val="accent4">
                    <a:lumMod val="50000"/>
                  </a:schemeClr>
                </a:solidFill>
                <a:latin typeface="Arial" panose="020B0604020202020204" pitchFamily="34" charset="0"/>
                <a:cs typeface="Arial" panose="020B0604020202020204" pitchFamily="34" charset="0"/>
              </a:rPr>
              <a:t>Xing Fan, Chung-</a:t>
            </a:r>
            <a:r>
              <a:rPr lang="en-US" altLang="en-US" sz="3200" b="1" dirty="0" err="1">
                <a:solidFill>
                  <a:schemeClr val="accent4">
                    <a:lumMod val="50000"/>
                  </a:schemeClr>
                </a:solidFill>
                <a:latin typeface="Arial" panose="020B0604020202020204" pitchFamily="34" charset="0"/>
                <a:cs typeface="Arial" panose="020B0604020202020204" pitchFamily="34" charset="0"/>
              </a:rPr>
              <a:t>Horng</a:t>
            </a:r>
            <a:r>
              <a:rPr lang="en-US" altLang="en-US" sz="3200" b="1" dirty="0">
                <a:solidFill>
                  <a:schemeClr val="accent4">
                    <a:lumMod val="50000"/>
                  </a:schemeClr>
                </a:solidFill>
                <a:latin typeface="Arial" panose="020B0604020202020204" pitchFamily="34" charset="0"/>
                <a:cs typeface="Arial" panose="020B0604020202020204" pitchFamily="34" charset="0"/>
              </a:rPr>
              <a:t> Lung, Samuel A. </a:t>
            </a:r>
            <a:r>
              <a:rPr lang="en-US" altLang="en-US" sz="3200" b="1" dirty="0" err="1">
                <a:solidFill>
                  <a:schemeClr val="accent4">
                    <a:lumMod val="50000"/>
                  </a:schemeClr>
                </a:solidFill>
                <a:latin typeface="Arial" panose="020B0604020202020204" pitchFamily="34" charset="0"/>
                <a:cs typeface="Arial" panose="020B0604020202020204" pitchFamily="34" charset="0"/>
              </a:rPr>
              <a:t>Ajila</a:t>
            </a:r>
            <a:r>
              <a:rPr lang="en-US" altLang="en-US" sz="3200" b="1" dirty="0">
                <a:solidFill>
                  <a:schemeClr val="accent4">
                    <a:lumMod val="50000"/>
                  </a:schemeClr>
                </a:solidFill>
                <a:latin typeface="Arial" panose="020B0604020202020204" pitchFamily="34" charset="0"/>
                <a:cs typeface="Arial" panose="020B0604020202020204" pitchFamily="34" charset="0"/>
              </a:rPr>
              <a:t>, “</a:t>
            </a:r>
            <a:r>
              <a:rPr lang="en-US" sz="3200" b="1" i="0" dirty="0">
                <a:solidFill>
                  <a:schemeClr val="accent4">
                    <a:lumMod val="50000"/>
                  </a:schemeClr>
                </a:solidFill>
                <a:effectLst/>
                <a:latin typeface="Arial" panose="020B0604020202020204" pitchFamily="34" charset="0"/>
              </a:rPr>
              <a:t>An Adaptive Diversity-Based Ensemble Method for Binary Classification”, </a:t>
            </a:r>
            <a:r>
              <a:rPr lang="en-US" sz="3200" b="1" dirty="0">
                <a:solidFill>
                  <a:schemeClr val="accent4">
                    <a:lumMod val="50000"/>
                  </a:schemeClr>
                </a:solidFill>
                <a:latin typeface="Arial" panose="020B0604020202020204" pitchFamily="34" charset="0"/>
              </a:rPr>
              <a:t>2017 IEEE 41st Annual Computer Software and Applications Conference (COMPSAC), DOI: </a:t>
            </a:r>
            <a:r>
              <a:rPr lang="en-IN" sz="3200" b="1" dirty="0">
                <a:solidFill>
                  <a:schemeClr val="accent4">
                    <a:lumMod val="50000"/>
                  </a:schemeClr>
                </a:solidFill>
                <a:latin typeface="Arial" panose="020B0604020202020204" pitchFamily="34" charset="0"/>
              </a:rPr>
              <a:t>10.1109/COMPSAC.2017.49</a:t>
            </a:r>
            <a:endParaRPr lang="en-US" sz="5400" b="1" dirty="0">
              <a:solidFill>
                <a:schemeClr val="accent4">
                  <a:lumMod val="50000"/>
                </a:schemeClr>
              </a:solidFill>
              <a:latin typeface="Arial" panose="020B0604020202020204" pitchFamily="34" charset="0"/>
            </a:endParaRPr>
          </a:p>
          <a:p>
            <a:pPr defTabSz="914400" eaLnBrk="0" fontAlgn="base" hangingPunct="0">
              <a:spcBef>
                <a:spcPct val="0"/>
              </a:spcBef>
              <a:spcAft>
                <a:spcPct val="0"/>
              </a:spcAft>
            </a:pPr>
            <a:r>
              <a:rPr lang="en-US" b="1" dirty="0">
                <a:solidFill>
                  <a:schemeClr val="accent4">
                    <a:lumMod val="50000"/>
                  </a:schemeClr>
                </a:solidFill>
                <a:latin typeface="Arial" panose="020B0604020202020204" pitchFamily="34" charset="0"/>
              </a:rPr>
              <a:t>    </a:t>
            </a:r>
            <a:r>
              <a:rPr lang="en-US" sz="3200" b="1" dirty="0">
                <a:solidFill>
                  <a:schemeClr val="accent4">
                    <a:lumMod val="50000"/>
                  </a:schemeClr>
                </a:solidFill>
                <a:latin typeface="Arial" panose="020B0604020202020204" pitchFamily="34" charset="0"/>
              </a:rPr>
              <a:t>Reference url: https://ieeexplore.ieee.org/document/8029703</a:t>
            </a:r>
            <a:endParaRPr lang="en-IN" sz="1800" b="1" dirty="0">
              <a:solidFill>
                <a:schemeClr val="accent4">
                  <a:lumMod val="50000"/>
                </a:schemeClr>
              </a:solidFill>
              <a:latin typeface="Arial" panose="020B0604020202020204" pitchFamily="34" charset="0"/>
            </a:endParaRPr>
          </a:p>
        </p:txBody>
      </p:sp>
      <p:sp>
        <p:nvSpPr>
          <p:cNvPr id="12" name="TextBox 11">
            <a:extLst>
              <a:ext uri="{FF2B5EF4-FFF2-40B4-BE49-F238E27FC236}">
                <a16:creationId xmlns:a16="http://schemas.microsoft.com/office/drawing/2014/main" id="{69AF7502-8BC8-8075-4EB7-8ED5E28A70A7}"/>
              </a:ext>
            </a:extLst>
          </p:cNvPr>
          <p:cNvSpPr txBox="1"/>
          <p:nvPr/>
        </p:nvSpPr>
        <p:spPr>
          <a:xfrm>
            <a:off x="660567" y="6598509"/>
            <a:ext cx="21981828" cy="1138773"/>
          </a:xfrm>
          <a:prstGeom prst="rect">
            <a:avLst/>
          </a:prstGeom>
          <a:noFill/>
        </p:spPr>
        <p:txBody>
          <a:bodyPr wrap="square">
            <a:spAutoFit/>
          </a:bodyPr>
          <a:lstStyle/>
          <a:p>
            <a:pPr marL="457200" indent="-457200" defTabSz="914400" eaLnBrk="0" fontAlgn="base" hangingPunct="0">
              <a:spcBef>
                <a:spcPct val="0"/>
              </a:spcBef>
              <a:spcAft>
                <a:spcPct val="0"/>
              </a:spcAft>
              <a:buFont typeface="Arial" panose="020B0604020202020204" pitchFamily="34" charset="0"/>
              <a:buChar char="•"/>
            </a:pPr>
            <a:r>
              <a:rPr lang="en-IN" b="1" dirty="0">
                <a:solidFill>
                  <a:schemeClr val="accent4">
                    <a:lumMod val="50000"/>
                  </a:schemeClr>
                </a:solidFill>
              </a:rPr>
              <a:t>Tianqi Chen, Tong He, “</a:t>
            </a:r>
            <a:r>
              <a:rPr lang="en-IN" b="1" dirty="0" err="1">
                <a:solidFill>
                  <a:schemeClr val="accent4">
                    <a:lumMod val="50000"/>
                  </a:schemeClr>
                </a:solidFill>
              </a:rPr>
              <a:t>xgboost</a:t>
            </a:r>
            <a:r>
              <a:rPr lang="en-IN" b="1" dirty="0">
                <a:solidFill>
                  <a:schemeClr val="accent4">
                    <a:lumMod val="50000"/>
                  </a:schemeClr>
                </a:solidFill>
              </a:rPr>
              <a:t>: </a:t>
            </a:r>
            <a:r>
              <a:rPr lang="en-IN" b="1" dirty="0" err="1">
                <a:solidFill>
                  <a:schemeClr val="accent4">
                    <a:lumMod val="50000"/>
                  </a:schemeClr>
                </a:solidFill>
              </a:rPr>
              <a:t>eXtreme</a:t>
            </a:r>
            <a:r>
              <a:rPr lang="en-IN" b="1" dirty="0">
                <a:solidFill>
                  <a:schemeClr val="accent4">
                    <a:lumMod val="50000"/>
                  </a:schemeClr>
                </a:solidFill>
              </a:rPr>
              <a:t> Gradient Boosting”</a:t>
            </a:r>
            <a:r>
              <a:rPr lang="en-US" b="1" dirty="0">
                <a:solidFill>
                  <a:schemeClr val="accent4">
                    <a:lumMod val="50000"/>
                  </a:schemeClr>
                </a:solidFill>
                <a:latin typeface="Arial" panose="020B0604020202020204" pitchFamily="34" charset="0"/>
                <a:cs typeface="Arial" panose="020B0604020202020204" pitchFamily="34" charset="0"/>
              </a:rPr>
              <a:t>, </a:t>
            </a:r>
            <a:r>
              <a:rPr lang="en-IN" b="1" dirty="0">
                <a:solidFill>
                  <a:schemeClr val="accent4">
                    <a:lumMod val="50000"/>
                  </a:schemeClr>
                </a:solidFill>
              </a:rPr>
              <a:t>January 4, 2017</a:t>
            </a:r>
            <a:endParaRPr lang="en-US" altLang="en-US" b="1" dirty="0">
              <a:solidFill>
                <a:schemeClr val="accent4">
                  <a:lumMod val="50000"/>
                </a:schemeClr>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pPr>
            <a:r>
              <a:rPr lang="en-US" sz="3200" b="1" dirty="0">
                <a:solidFill>
                  <a:schemeClr val="accent4">
                    <a:lumMod val="50000"/>
                  </a:schemeClr>
                </a:solidFill>
                <a:latin typeface="Arial" panose="020B0604020202020204" pitchFamily="34" charset="0"/>
                <a:cs typeface="Arial" panose="020B0604020202020204" pitchFamily="34" charset="0"/>
              </a:rPr>
              <a:t>    </a:t>
            </a:r>
            <a:r>
              <a:rPr lang="en-US" sz="3200" b="1" dirty="0">
                <a:solidFill>
                  <a:schemeClr val="accent4">
                    <a:lumMod val="50000"/>
                  </a:schemeClr>
                </a:solidFill>
                <a:latin typeface="Arial" panose="020B0604020202020204" pitchFamily="34" charset="0"/>
              </a:rPr>
              <a:t>Reference url: https://cran.microsoft.com/snapshot/2017-12-11/web/packages/xgboost/vignettes/xgboost.pdf</a:t>
            </a:r>
            <a:endParaRPr lang="en-IN" sz="1800" b="1" dirty="0">
              <a:solidFill>
                <a:schemeClr val="accent4">
                  <a:lumMod val="50000"/>
                </a:schemeClr>
              </a:solidFill>
              <a:latin typeface="Arial" panose="020B0604020202020204" pitchFamily="34" charset="0"/>
            </a:endParaRPr>
          </a:p>
        </p:txBody>
      </p:sp>
      <p:sp>
        <p:nvSpPr>
          <p:cNvPr id="13" name="Rectangle 1">
            <a:extLst>
              <a:ext uri="{FF2B5EF4-FFF2-40B4-BE49-F238E27FC236}">
                <a16:creationId xmlns:a16="http://schemas.microsoft.com/office/drawing/2014/main" id="{430994B5-5219-789D-81F7-7D507FBE9D34}"/>
              </a:ext>
            </a:extLst>
          </p:cNvPr>
          <p:cNvSpPr>
            <a:spLocks noChangeArrowheads="1"/>
          </p:cNvSpPr>
          <p:nvPr/>
        </p:nvSpPr>
        <p:spPr bwMode="auto">
          <a:xfrm>
            <a:off x="746450" y="7934660"/>
            <a:ext cx="21895946"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lvl="0" indent="-457200" defTabSz="914400">
              <a:buFont typeface="Arial" panose="020B0604020202020204" pitchFamily="34" charset="0"/>
              <a:buChar char="•"/>
            </a:pPr>
            <a:r>
              <a:rPr kumimoji="0" lang="en-US" altLang="en-US" sz="3200" b="1" i="0" u="none" strike="noStrike" cap="none" normalizeH="0" baseline="0" dirty="0">
                <a:ln>
                  <a:noFill/>
                </a:ln>
                <a:solidFill>
                  <a:schemeClr val="accent4">
                    <a:lumMod val="50000"/>
                  </a:schemeClr>
                </a:solidFill>
                <a:effectLst/>
                <a:cs typeface="Arial" panose="020B0604020202020204" pitchFamily="34" charset="0"/>
              </a:rPr>
              <a:t>Ren Ye</a:t>
            </a:r>
            <a:r>
              <a:rPr lang="en-US" altLang="en-US" sz="3200" b="1" dirty="0">
                <a:solidFill>
                  <a:schemeClr val="accent4">
                    <a:lumMod val="50000"/>
                  </a:schemeClr>
                </a:solidFill>
                <a:cs typeface="Arial" panose="020B0604020202020204" pitchFamily="34" charset="0"/>
              </a:rPr>
              <a:t>,</a:t>
            </a:r>
            <a:r>
              <a:rPr kumimoji="0" lang="en-US" altLang="en-US" sz="3200" b="1" i="0" u="none" strike="noStrike" cap="none" normalizeH="0" baseline="0" dirty="0">
                <a:ln>
                  <a:noFill/>
                </a:ln>
                <a:solidFill>
                  <a:schemeClr val="accent4">
                    <a:lumMod val="50000"/>
                  </a:schemeClr>
                </a:solidFill>
                <a:effectLst/>
                <a:cs typeface="Arial" panose="020B0604020202020204" pitchFamily="34" charset="0"/>
              </a:rPr>
              <a:t> P. N. </a:t>
            </a:r>
            <a:r>
              <a:rPr kumimoji="0" lang="en-US" altLang="en-US" sz="3200" b="1" i="0" u="none" strike="noStrike" cap="none" normalizeH="0" baseline="0" dirty="0" err="1">
                <a:ln>
                  <a:noFill/>
                </a:ln>
                <a:solidFill>
                  <a:schemeClr val="accent4">
                    <a:lumMod val="50000"/>
                  </a:schemeClr>
                </a:solidFill>
                <a:effectLst/>
                <a:cs typeface="Arial" panose="020B0604020202020204" pitchFamily="34" charset="0"/>
              </a:rPr>
              <a:t>Suganthan</a:t>
            </a:r>
            <a:r>
              <a:rPr kumimoji="0" lang="en-US" altLang="en-US" sz="3200" b="1" i="0" u="none" strike="noStrike" cap="none" normalizeH="0" baseline="0" dirty="0">
                <a:ln>
                  <a:noFill/>
                </a:ln>
                <a:solidFill>
                  <a:schemeClr val="accent4">
                    <a:lumMod val="50000"/>
                  </a:schemeClr>
                </a:solidFill>
                <a:effectLst/>
                <a:cs typeface="Arial" panose="020B0604020202020204" pitchFamily="34" charset="0"/>
              </a:rPr>
              <a:t>, “</a:t>
            </a:r>
            <a:r>
              <a:rPr lang="en-US" altLang="en-US" sz="3200" b="1" dirty="0">
                <a:solidFill>
                  <a:schemeClr val="accent4">
                    <a:lumMod val="50000"/>
                  </a:schemeClr>
                </a:solidFill>
              </a:rPr>
              <a:t>Empirical comparison of bagging-based ensemble classifiers”, </a:t>
            </a:r>
            <a:endParaRPr lang="en-IN" altLang="en-US" b="1" dirty="0"/>
          </a:p>
          <a:p>
            <a:pPr lvl="0" defTabSz="914400"/>
            <a:r>
              <a:rPr lang="en-IN" b="1" dirty="0">
                <a:solidFill>
                  <a:schemeClr val="accent4">
                    <a:lumMod val="50000"/>
                  </a:schemeClr>
                </a:solidFill>
              </a:rPr>
              <a:t>    </a:t>
            </a:r>
            <a:r>
              <a:rPr lang="en-IN" sz="3200" b="1" dirty="0">
                <a:solidFill>
                  <a:schemeClr val="accent4">
                    <a:lumMod val="50000"/>
                  </a:schemeClr>
                </a:solidFill>
              </a:rPr>
              <a:t>2012 15th International Conference on Information Fusion</a:t>
            </a:r>
            <a:r>
              <a:rPr lang="en-US" altLang="en-US" sz="1200" b="1" dirty="0">
                <a:solidFill>
                  <a:schemeClr val="accent4">
                    <a:lumMod val="50000"/>
                  </a:schemeClr>
                </a:solidFill>
              </a:rPr>
              <a:t> </a:t>
            </a:r>
          </a:p>
          <a:p>
            <a:pPr lvl="0" defTabSz="914400"/>
            <a:r>
              <a:rPr kumimoji="0" lang="en-US" altLang="en-US" sz="3200" b="1" i="0" u="none" strike="noStrike" cap="none" normalizeH="0" baseline="0" dirty="0">
                <a:ln>
                  <a:noFill/>
                </a:ln>
                <a:solidFill>
                  <a:schemeClr val="accent4">
                    <a:lumMod val="50000"/>
                  </a:schemeClr>
                </a:solidFill>
                <a:effectLst/>
                <a:cs typeface="Arial" panose="020B0604020202020204" pitchFamily="34" charset="0"/>
              </a:rPr>
              <a:t>    Reference ur</a:t>
            </a:r>
            <a:r>
              <a:rPr lang="en-US" altLang="en-US" sz="3200" b="1" dirty="0">
                <a:solidFill>
                  <a:schemeClr val="accent4">
                    <a:lumMod val="50000"/>
                  </a:schemeClr>
                </a:solidFill>
                <a:cs typeface="Arial" panose="020B0604020202020204" pitchFamily="34" charset="0"/>
              </a:rPr>
              <a:t>l: https://ieeexplore.ieee.org/abstract/document/6289900</a:t>
            </a:r>
            <a:endParaRPr kumimoji="0" lang="en-US" altLang="en-US" sz="2800" b="1" i="0" u="none" strike="noStrike" cap="none" normalizeH="0" baseline="0" dirty="0">
              <a:ln>
                <a:noFill/>
              </a:ln>
              <a:solidFill>
                <a:schemeClr val="accent4">
                  <a:lumMod val="50000"/>
                </a:schemeClr>
              </a:solidFill>
              <a:effectLst/>
              <a:cs typeface="Arial" panose="020B0604020202020204" pitchFamily="34" charset="0"/>
            </a:endParaRPr>
          </a:p>
        </p:txBody>
      </p:sp>
      <p:sp>
        <p:nvSpPr>
          <p:cNvPr id="15" name="TextBox 14">
            <a:extLst>
              <a:ext uri="{FF2B5EF4-FFF2-40B4-BE49-F238E27FC236}">
                <a16:creationId xmlns:a16="http://schemas.microsoft.com/office/drawing/2014/main" id="{2C29A928-9BF7-61CF-7B20-CEA21FE02EE2}"/>
              </a:ext>
            </a:extLst>
          </p:cNvPr>
          <p:cNvSpPr txBox="1"/>
          <p:nvPr/>
        </p:nvSpPr>
        <p:spPr>
          <a:xfrm>
            <a:off x="660567" y="9644113"/>
            <a:ext cx="21895946" cy="1200329"/>
          </a:xfrm>
          <a:prstGeom prst="rect">
            <a:avLst/>
          </a:prstGeom>
          <a:noFill/>
        </p:spPr>
        <p:txBody>
          <a:bodyPr wrap="square">
            <a:spAutoFit/>
          </a:bodyPr>
          <a:lstStyle/>
          <a:p>
            <a:pPr marL="571500" indent="-571500">
              <a:buFont typeface="Arial" panose="020B0604020202020204" pitchFamily="34" charset="0"/>
              <a:buChar char="•"/>
            </a:pPr>
            <a:r>
              <a:rPr lang="en-US" b="1" dirty="0">
                <a:solidFill>
                  <a:schemeClr val="accent4">
                    <a:lumMod val="50000"/>
                  </a:schemeClr>
                </a:solidFill>
              </a:rPr>
              <a:t>Tianqi Chen, Carlos </a:t>
            </a:r>
            <a:r>
              <a:rPr lang="en-US" b="1" dirty="0" err="1">
                <a:solidFill>
                  <a:schemeClr val="accent4">
                    <a:lumMod val="50000"/>
                  </a:schemeClr>
                </a:solidFill>
              </a:rPr>
              <a:t>Guestrin</a:t>
            </a:r>
            <a:r>
              <a:rPr lang="en-US" b="1" dirty="0">
                <a:solidFill>
                  <a:schemeClr val="accent4">
                    <a:lumMod val="50000"/>
                  </a:schemeClr>
                </a:solidFill>
              </a:rPr>
              <a:t>, “</a:t>
            </a:r>
            <a:r>
              <a:rPr lang="en-US" b="1" dirty="0" err="1">
                <a:solidFill>
                  <a:schemeClr val="accent4">
                    <a:lumMod val="50000"/>
                  </a:schemeClr>
                </a:solidFill>
              </a:rPr>
              <a:t>XGBoost</a:t>
            </a:r>
            <a:r>
              <a:rPr lang="en-US" b="1" dirty="0">
                <a:solidFill>
                  <a:schemeClr val="accent4">
                    <a:lumMod val="50000"/>
                  </a:schemeClr>
                </a:solidFill>
              </a:rPr>
              <a:t>: A Scalable Tree Boosting System”, </a:t>
            </a:r>
          </a:p>
          <a:p>
            <a:r>
              <a:rPr lang="en-US" b="1" dirty="0">
                <a:solidFill>
                  <a:schemeClr val="accent4">
                    <a:lumMod val="50000"/>
                  </a:schemeClr>
                </a:solidFill>
              </a:rPr>
              <a:t>     Reference url: </a:t>
            </a:r>
            <a:r>
              <a:rPr lang="en-IN" b="1" dirty="0">
                <a:solidFill>
                  <a:schemeClr val="accent4">
                    <a:lumMod val="50000"/>
                  </a:schemeClr>
                </a:solidFill>
              </a:rPr>
              <a:t>2939672.2939785 (acm.org)</a:t>
            </a:r>
          </a:p>
        </p:txBody>
      </p:sp>
      <p:sp>
        <p:nvSpPr>
          <p:cNvPr id="17" name="TextBox 16">
            <a:extLst>
              <a:ext uri="{FF2B5EF4-FFF2-40B4-BE49-F238E27FC236}">
                <a16:creationId xmlns:a16="http://schemas.microsoft.com/office/drawing/2014/main" id="{631FDC17-1139-5D2C-2949-148D4B52CBAD}"/>
              </a:ext>
            </a:extLst>
          </p:cNvPr>
          <p:cNvSpPr txBox="1"/>
          <p:nvPr/>
        </p:nvSpPr>
        <p:spPr>
          <a:xfrm>
            <a:off x="660567" y="11015012"/>
            <a:ext cx="21732902" cy="2062103"/>
          </a:xfrm>
          <a:prstGeom prst="rect">
            <a:avLst/>
          </a:prstGeom>
          <a:noFill/>
        </p:spPr>
        <p:txBody>
          <a:bodyPr wrap="square">
            <a:spAutoFit/>
          </a:bodyPr>
          <a:lstStyle/>
          <a:p>
            <a:pPr marL="457200" indent="-457200">
              <a:buFont typeface="Arial" panose="020B0604020202020204" pitchFamily="34" charset="0"/>
              <a:buChar char="•"/>
            </a:pPr>
            <a:r>
              <a:rPr lang="de-DE" sz="3200" b="1" dirty="0">
                <a:solidFill>
                  <a:schemeClr val="accent4">
                    <a:lumMod val="50000"/>
                  </a:schemeClr>
                </a:solidFill>
                <a:latin typeface="Arial" panose="020B0604020202020204" pitchFamily="34" charset="0"/>
              </a:rPr>
              <a:t>Wei Feng, Wenjiang Huang,</a:t>
            </a:r>
            <a:r>
              <a:rPr lang="de-DE" sz="3200" b="1" u="none" strike="noStrike" dirty="0">
                <a:solidFill>
                  <a:schemeClr val="accent4">
                    <a:lumMod val="50000"/>
                  </a:schemeClr>
                </a:solidFill>
                <a:latin typeface="Arial" panose="020B0604020202020204" pitchFamily="34" charset="0"/>
              </a:rPr>
              <a:t> </a:t>
            </a:r>
            <a:r>
              <a:rPr lang="de-DE" sz="3200" b="1" dirty="0">
                <a:solidFill>
                  <a:schemeClr val="accent4">
                    <a:lumMod val="50000"/>
                  </a:schemeClr>
                </a:solidFill>
                <a:latin typeface="Arial" panose="020B0604020202020204" pitchFamily="34" charset="0"/>
              </a:rPr>
              <a:t>Wenxing Bao, </a:t>
            </a:r>
            <a:r>
              <a:rPr lang="en-US" sz="3200" b="1" i="0" dirty="0">
                <a:solidFill>
                  <a:schemeClr val="accent4">
                    <a:lumMod val="50000"/>
                  </a:schemeClr>
                </a:solidFill>
                <a:effectLst/>
                <a:latin typeface="Arial" panose="020B0604020202020204" pitchFamily="34" charset="0"/>
              </a:rPr>
              <a:t>Imbalanced Hyperspectral Image Classification With an Adaptive Ensemble Method Based on SMOTE and Rotation Forest With Differentiated Sampling Rates</a:t>
            </a:r>
            <a:r>
              <a:rPr lang="en-IN" sz="3200" b="1" i="0" dirty="0">
                <a:solidFill>
                  <a:schemeClr val="accent4">
                    <a:lumMod val="50000"/>
                  </a:schemeClr>
                </a:solidFill>
                <a:effectLst/>
                <a:latin typeface="Arial" panose="020B0604020202020204" pitchFamily="34" charset="0"/>
              </a:rPr>
              <a:t>”, </a:t>
            </a:r>
            <a:r>
              <a:rPr lang="en-US" sz="3200" b="1" dirty="0">
                <a:solidFill>
                  <a:schemeClr val="accent4">
                    <a:lumMod val="50000"/>
                  </a:schemeClr>
                </a:solidFill>
                <a:latin typeface="Arial" panose="020B0604020202020204" pitchFamily="34" charset="0"/>
              </a:rPr>
              <a:t>IEEE Geoscience and Remote Sensing Letters</a:t>
            </a:r>
            <a:r>
              <a:rPr lang="en-US" sz="3200" b="1" i="0" dirty="0">
                <a:solidFill>
                  <a:schemeClr val="accent4">
                    <a:lumMod val="50000"/>
                  </a:schemeClr>
                </a:solidFill>
                <a:effectLst/>
                <a:latin typeface="Arial" panose="020B0604020202020204" pitchFamily="34" charset="0"/>
              </a:rPr>
              <a:t> ( Volume: 16, </a:t>
            </a:r>
            <a:r>
              <a:rPr lang="en-US" sz="3200" b="1" dirty="0">
                <a:solidFill>
                  <a:schemeClr val="accent4">
                    <a:lumMod val="50000"/>
                  </a:schemeClr>
                </a:solidFill>
                <a:latin typeface="Arial" panose="020B0604020202020204" pitchFamily="34" charset="0"/>
              </a:rPr>
              <a:t>Issue: 12</a:t>
            </a:r>
            <a:r>
              <a:rPr lang="en-US" sz="3200" b="1" i="0" dirty="0">
                <a:solidFill>
                  <a:schemeClr val="accent4">
                    <a:lumMod val="50000"/>
                  </a:schemeClr>
                </a:solidFill>
                <a:effectLst/>
                <a:latin typeface="Arial" panose="020B0604020202020204" pitchFamily="34" charset="0"/>
              </a:rPr>
              <a:t>, December 2019), DOI: </a:t>
            </a:r>
            <a:r>
              <a:rPr lang="en-IN" sz="3200" b="1" dirty="0">
                <a:solidFill>
                  <a:srgbClr val="333333"/>
                </a:solidFill>
                <a:latin typeface="Arial" panose="020B0604020202020204" pitchFamily="34" charset="0"/>
              </a:rPr>
              <a:t>10.1109/LGRS.2019.2913387</a:t>
            </a:r>
            <a:endParaRPr lang="en-US" sz="1600" b="1" i="0" dirty="0">
              <a:solidFill>
                <a:schemeClr val="accent4">
                  <a:lumMod val="50000"/>
                </a:schemeClr>
              </a:solidFill>
              <a:effectLst/>
              <a:latin typeface="Arial" panose="020B0604020202020204" pitchFamily="34" charset="0"/>
            </a:endParaRPr>
          </a:p>
        </p:txBody>
      </p:sp>
    </p:spTree>
    <p:extLst>
      <p:ext uri="{BB962C8B-B14F-4D97-AF65-F5344CB8AC3E}">
        <p14:creationId xmlns:p14="http://schemas.microsoft.com/office/powerpoint/2010/main" val="40151233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AA88E5E-BD74-5B4B-AE9A-CD1ADE00E2AA}"/>
              </a:ext>
            </a:extLst>
          </p:cNvPr>
          <p:cNvSpPr/>
          <p:nvPr/>
        </p:nvSpPr>
        <p:spPr>
          <a:xfrm>
            <a:off x="-1" y="0"/>
            <a:ext cx="24377651" cy="17844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2DBDAB8-6C09-C24C-86A7-6EBFEA7ED065}"/>
              </a:ext>
            </a:extLst>
          </p:cNvPr>
          <p:cNvGrpSpPr/>
          <p:nvPr/>
        </p:nvGrpSpPr>
        <p:grpSpPr>
          <a:xfrm flipH="1">
            <a:off x="501945" y="2206661"/>
            <a:ext cx="6810744" cy="1827947"/>
            <a:chOff x="15695541" y="10004408"/>
            <a:chExt cx="6810744" cy="1827947"/>
          </a:xfrm>
        </p:grpSpPr>
        <p:sp>
          <p:nvSpPr>
            <p:cNvPr id="25" name="TextBox 24">
              <a:extLst>
                <a:ext uri="{FF2B5EF4-FFF2-40B4-BE49-F238E27FC236}">
                  <a16:creationId xmlns:a16="http://schemas.microsoft.com/office/drawing/2014/main" id="{E91828BB-2559-D04A-8229-11068866DDDF}"/>
                </a:ext>
              </a:extLst>
            </p:cNvPr>
            <p:cNvSpPr txBox="1"/>
            <p:nvPr/>
          </p:nvSpPr>
          <p:spPr>
            <a:xfrm>
              <a:off x="15695541" y="10724359"/>
              <a:ext cx="6810744" cy="1107996"/>
            </a:xfrm>
            <a:prstGeom prst="rect">
              <a:avLst/>
            </a:prstGeom>
            <a:noFill/>
            <a:ln>
              <a:noFill/>
            </a:ln>
          </p:spPr>
          <p:txBody>
            <a:bodyPr wrap="square" rtlCol="0">
              <a:spAutoFit/>
            </a:bodyPr>
            <a:lstStyle/>
            <a:p>
              <a:r>
                <a:rPr lang="en-US" sz="6600" b="1" dirty="0">
                  <a:solidFill>
                    <a:schemeClr val="tx2"/>
                  </a:solidFill>
                  <a:latin typeface="Arial" panose="020B0604020202020204" pitchFamily="34" charset="0"/>
                  <a:ea typeface="Roboto Medium" panose="02000000000000000000" pitchFamily="2" charset="0"/>
                  <a:cs typeface="Arial" panose="020B0604020202020204" pitchFamily="34" charset="0"/>
                </a:rPr>
                <a:t>References</a:t>
              </a:r>
            </a:p>
          </p:txBody>
        </p:sp>
        <p:sp>
          <p:nvSpPr>
            <p:cNvPr id="32" name="TextBox 31">
              <a:extLst>
                <a:ext uri="{FF2B5EF4-FFF2-40B4-BE49-F238E27FC236}">
                  <a16:creationId xmlns:a16="http://schemas.microsoft.com/office/drawing/2014/main" id="{FE2BBDEF-14B1-F548-A646-12D54EB484A3}"/>
                </a:ext>
              </a:extLst>
            </p:cNvPr>
            <p:cNvSpPr txBox="1"/>
            <p:nvPr/>
          </p:nvSpPr>
          <p:spPr>
            <a:xfrm>
              <a:off x="19693102" y="10004408"/>
              <a:ext cx="2747868"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Referenced from…</a:t>
              </a:r>
            </a:p>
          </p:txBody>
        </p:sp>
      </p:grpSp>
      <p:sp>
        <p:nvSpPr>
          <p:cNvPr id="11" name="TextBox 10">
            <a:extLst>
              <a:ext uri="{FF2B5EF4-FFF2-40B4-BE49-F238E27FC236}">
                <a16:creationId xmlns:a16="http://schemas.microsoft.com/office/drawing/2014/main" id="{8785ADBB-2B5C-FF42-ABD7-5717F7D67D02}"/>
              </a:ext>
            </a:extLst>
          </p:cNvPr>
          <p:cNvSpPr txBox="1"/>
          <p:nvPr/>
        </p:nvSpPr>
        <p:spPr>
          <a:xfrm>
            <a:off x="501945" y="768536"/>
            <a:ext cx="310533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LITERATURE SURVEY</a:t>
            </a:r>
          </a:p>
        </p:txBody>
      </p:sp>
      <p:pic>
        <p:nvPicPr>
          <p:cNvPr id="8" name="Picture 7">
            <a:extLst>
              <a:ext uri="{FF2B5EF4-FFF2-40B4-BE49-F238E27FC236}">
                <a16:creationId xmlns:a16="http://schemas.microsoft.com/office/drawing/2014/main" id="{A5F772BA-81DB-0EE1-542A-88A0672CB93F}"/>
              </a:ext>
            </a:extLst>
          </p:cNvPr>
          <p:cNvPicPr>
            <a:picLocks noChangeAspect="1"/>
          </p:cNvPicPr>
          <p:nvPr/>
        </p:nvPicPr>
        <p:blipFill>
          <a:blip r:embed="rId3"/>
          <a:stretch>
            <a:fillRect/>
          </a:stretch>
        </p:blipFill>
        <p:spPr>
          <a:xfrm>
            <a:off x="22801018" y="2036854"/>
            <a:ext cx="1318374" cy="1463167"/>
          </a:xfrm>
          <a:prstGeom prst="rect">
            <a:avLst/>
          </a:prstGeom>
        </p:spPr>
      </p:pic>
      <p:sp>
        <p:nvSpPr>
          <p:cNvPr id="13" name="Rectangle 1">
            <a:extLst>
              <a:ext uri="{FF2B5EF4-FFF2-40B4-BE49-F238E27FC236}">
                <a16:creationId xmlns:a16="http://schemas.microsoft.com/office/drawing/2014/main" id="{430994B5-5219-789D-81F7-7D507FBE9D34}"/>
              </a:ext>
            </a:extLst>
          </p:cNvPr>
          <p:cNvSpPr>
            <a:spLocks noChangeArrowheads="1"/>
          </p:cNvSpPr>
          <p:nvPr/>
        </p:nvSpPr>
        <p:spPr bwMode="auto">
          <a:xfrm>
            <a:off x="800530" y="4438072"/>
            <a:ext cx="21895946"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defTabSz="914400">
              <a:buFont typeface="Arial" panose="020B0604020202020204" pitchFamily="34" charset="0"/>
              <a:buChar char="•"/>
            </a:pPr>
            <a:r>
              <a:rPr lang="en-IN" sz="3200" b="1" dirty="0">
                <a:solidFill>
                  <a:schemeClr val="accent4">
                    <a:lumMod val="50000"/>
                  </a:schemeClr>
                </a:solidFill>
              </a:rPr>
              <a:t>Md </a:t>
            </a:r>
            <a:r>
              <a:rPr lang="en-IN" sz="3200" b="1" dirty="0" err="1">
                <a:solidFill>
                  <a:schemeClr val="accent4">
                    <a:lumMod val="50000"/>
                  </a:schemeClr>
                </a:solidFill>
              </a:rPr>
              <a:t>Asafuddoula</a:t>
            </a:r>
            <a:r>
              <a:rPr lang="en-IN" sz="3200" b="1" u="none" strike="noStrike" dirty="0">
                <a:solidFill>
                  <a:schemeClr val="accent4">
                    <a:lumMod val="50000"/>
                  </a:schemeClr>
                </a:solidFill>
              </a:rPr>
              <a:t>,</a:t>
            </a:r>
            <a:r>
              <a:rPr lang="en-IN" sz="3200" b="1" i="0" dirty="0">
                <a:solidFill>
                  <a:schemeClr val="accent4">
                    <a:lumMod val="50000"/>
                  </a:schemeClr>
                </a:solidFill>
                <a:effectLst/>
                <a:latin typeface="Arial" panose="020B0604020202020204" pitchFamily="34" charset="0"/>
              </a:rPr>
              <a:t> </a:t>
            </a:r>
            <a:r>
              <a:rPr lang="en-IN" sz="3200" b="1" dirty="0">
                <a:solidFill>
                  <a:schemeClr val="accent4">
                    <a:lumMod val="50000"/>
                  </a:schemeClr>
                </a:solidFill>
              </a:rPr>
              <a:t>Brijesh Verma</a:t>
            </a:r>
            <a:r>
              <a:rPr lang="en-IN" sz="3200" b="1" u="none" strike="noStrike" dirty="0">
                <a:solidFill>
                  <a:schemeClr val="accent4">
                    <a:lumMod val="50000"/>
                  </a:schemeClr>
                </a:solidFill>
              </a:rPr>
              <a:t>,</a:t>
            </a:r>
            <a:r>
              <a:rPr lang="en-IN" sz="3200" b="1" i="0" dirty="0">
                <a:solidFill>
                  <a:schemeClr val="accent4">
                    <a:lumMod val="50000"/>
                  </a:schemeClr>
                </a:solidFill>
                <a:effectLst/>
                <a:latin typeface="Arial" panose="020B0604020202020204" pitchFamily="34" charset="0"/>
              </a:rPr>
              <a:t> </a:t>
            </a:r>
            <a:r>
              <a:rPr lang="en-IN" sz="3200" b="1" dirty="0" err="1">
                <a:solidFill>
                  <a:schemeClr val="accent4">
                    <a:lumMod val="50000"/>
                  </a:schemeClr>
                </a:solidFill>
              </a:rPr>
              <a:t>Mengjie</a:t>
            </a:r>
            <a:r>
              <a:rPr lang="en-IN" sz="3200" b="1" dirty="0">
                <a:solidFill>
                  <a:schemeClr val="accent4">
                    <a:lumMod val="50000"/>
                  </a:schemeClr>
                </a:solidFill>
              </a:rPr>
              <a:t> Zhang</a:t>
            </a:r>
            <a:r>
              <a:rPr kumimoji="0" lang="en-US" altLang="en-US" sz="3200" b="1" i="0" u="none" strike="noStrike" cap="none" normalizeH="0" baseline="0" dirty="0">
                <a:ln>
                  <a:noFill/>
                </a:ln>
                <a:solidFill>
                  <a:schemeClr val="accent4">
                    <a:lumMod val="50000"/>
                  </a:schemeClr>
                </a:solidFill>
                <a:effectLst/>
                <a:cs typeface="Arial" panose="020B0604020202020204" pitchFamily="34" charset="0"/>
              </a:rPr>
              <a:t>, “</a:t>
            </a:r>
            <a:r>
              <a:rPr lang="en-US" sz="3200" b="1" i="0" dirty="0">
                <a:solidFill>
                  <a:schemeClr val="accent4">
                    <a:lumMod val="50000"/>
                  </a:schemeClr>
                </a:solidFill>
                <a:effectLst/>
                <a:latin typeface="Arial" panose="020B0604020202020204" pitchFamily="34" charset="0"/>
              </a:rPr>
              <a:t>A Divide-and-Conquer-Based Ensemble Classifier Learning by Means of Many-Objective Optimization</a:t>
            </a:r>
            <a:r>
              <a:rPr lang="en-US" altLang="en-US" sz="3200" b="1" dirty="0">
                <a:solidFill>
                  <a:schemeClr val="accent4">
                    <a:lumMod val="50000"/>
                  </a:schemeClr>
                </a:solidFill>
              </a:rPr>
              <a:t>”, </a:t>
            </a:r>
            <a:r>
              <a:rPr lang="en-IN" sz="3200" b="1" dirty="0">
                <a:solidFill>
                  <a:schemeClr val="accent4">
                    <a:lumMod val="50000"/>
                  </a:schemeClr>
                </a:solidFill>
              </a:rPr>
              <a:t>2012 15th International Conference on Information Fusion</a:t>
            </a:r>
            <a:r>
              <a:rPr lang="en-US" altLang="en-US" sz="1200" b="1" dirty="0">
                <a:solidFill>
                  <a:schemeClr val="accent4">
                    <a:lumMod val="50000"/>
                  </a:schemeClr>
                </a:solidFill>
              </a:rPr>
              <a:t> </a:t>
            </a:r>
          </a:p>
          <a:p>
            <a:pPr lvl="0" defTabSz="914400"/>
            <a:r>
              <a:rPr kumimoji="0" lang="en-US" altLang="en-US" sz="3200" b="1" i="0" u="none" strike="noStrike" cap="none" normalizeH="0" baseline="0" dirty="0">
                <a:ln>
                  <a:noFill/>
                </a:ln>
                <a:solidFill>
                  <a:schemeClr val="accent4">
                    <a:lumMod val="50000"/>
                  </a:schemeClr>
                </a:solidFill>
                <a:effectLst/>
                <a:cs typeface="Arial" panose="020B0604020202020204" pitchFamily="34" charset="0"/>
              </a:rPr>
              <a:t>    Reference ur</a:t>
            </a:r>
            <a:r>
              <a:rPr lang="en-US" altLang="en-US" sz="3200" b="1" dirty="0">
                <a:solidFill>
                  <a:schemeClr val="accent4">
                    <a:lumMod val="50000"/>
                  </a:schemeClr>
                </a:solidFill>
                <a:cs typeface="Arial" panose="020B0604020202020204" pitchFamily="34" charset="0"/>
              </a:rPr>
              <a:t>l: </a:t>
            </a:r>
            <a:r>
              <a:rPr lang="en-US" sz="2800" b="1" dirty="0">
                <a:solidFill>
                  <a:srgbClr val="000000"/>
                </a:solidFill>
                <a:latin typeface="Arial" panose="020B0604020202020204" pitchFamily="34" charset="0"/>
                <a:ea typeface="Lato Light" panose="020F0502020204030203" pitchFamily="34" charset="0"/>
                <a:cs typeface="Arial" panose="020B0604020202020204" pitchFamily="34" charset="0"/>
              </a:rPr>
              <a:t> </a:t>
            </a:r>
            <a:r>
              <a:rPr lang="en-US" sz="3200" b="1" dirty="0">
                <a:solidFill>
                  <a:schemeClr val="accent4">
                    <a:lumMod val="50000"/>
                  </a:schemeClr>
                </a:solidFill>
                <a:ea typeface="Lato Light" panose="020F0502020204030203" pitchFamily="34" charset="0"/>
                <a:cs typeface="Arial" panose="020B0604020202020204" pitchFamily="34" charset="0"/>
              </a:rPr>
              <a:t>https://ieeexplore.ieee.org/abstract/document/8194855</a:t>
            </a:r>
            <a:endParaRPr kumimoji="0" lang="en-US" altLang="en-US" sz="2800" b="1" i="0" u="none" strike="noStrike" cap="none" normalizeH="0" baseline="0" dirty="0">
              <a:ln>
                <a:noFill/>
              </a:ln>
              <a:solidFill>
                <a:schemeClr val="accent4">
                  <a:lumMod val="50000"/>
                </a:schemeClr>
              </a:solidFill>
              <a:effectLst/>
              <a:cs typeface="Arial" panose="020B0604020202020204" pitchFamily="34" charset="0"/>
            </a:endParaRPr>
          </a:p>
        </p:txBody>
      </p:sp>
      <p:sp>
        <p:nvSpPr>
          <p:cNvPr id="2" name="Rectangle 1">
            <a:extLst>
              <a:ext uri="{FF2B5EF4-FFF2-40B4-BE49-F238E27FC236}">
                <a16:creationId xmlns:a16="http://schemas.microsoft.com/office/drawing/2014/main" id="{6D64EEE9-740F-D73F-26B9-B5A887C68F27}"/>
              </a:ext>
            </a:extLst>
          </p:cNvPr>
          <p:cNvSpPr>
            <a:spLocks noChangeArrowheads="1"/>
          </p:cNvSpPr>
          <p:nvPr/>
        </p:nvSpPr>
        <p:spPr bwMode="auto">
          <a:xfrm>
            <a:off x="800530" y="6081706"/>
            <a:ext cx="21895946"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3200" b="1" dirty="0">
                <a:solidFill>
                  <a:schemeClr val="accent3">
                    <a:lumMod val="50000"/>
                  </a:schemeClr>
                </a:solidFill>
              </a:rPr>
              <a:t>“The use of the area under the ROC curve in the evaluation of machine learning algorithms.”</a:t>
            </a:r>
          </a:p>
          <a:p>
            <a:r>
              <a:rPr lang="en-US" sz="3200" b="1" dirty="0">
                <a:solidFill>
                  <a:schemeClr val="accent3">
                    <a:lumMod val="50000"/>
                  </a:schemeClr>
                </a:solidFill>
              </a:rPr>
              <a:t>    Reference link: https://espace.library.uq.edu.au/data/UQ_8925/pr-t.pdf</a:t>
            </a:r>
          </a:p>
          <a:p>
            <a:r>
              <a:rPr lang="en-US" sz="3200" b="1" dirty="0">
                <a:solidFill>
                  <a:schemeClr val="accent3">
                    <a:lumMod val="50000"/>
                  </a:schemeClr>
                </a:solidFill>
              </a:rPr>
              <a:t>    Authors: Andrew P Bailey, Year of publication:1993</a:t>
            </a:r>
          </a:p>
        </p:txBody>
      </p:sp>
      <p:sp>
        <p:nvSpPr>
          <p:cNvPr id="6" name="TextBox 5">
            <a:extLst>
              <a:ext uri="{FF2B5EF4-FFF2-40B4-BE49-F238E27FC236}">
                <a16:creationId xmlns:a16="http://schemas.microsoft.com/office/drawing/2014/main" id="{30B6AAEB-4A61-242B-8353-5ABC9B082699}"/>
              </a:ext>
            </a:extLst>
          </p:cNvPr>
          <p:cNvSpPr txBox="1"/>
          <p:nvPr/>
        </p:nvSpPr>
        <p:spPr>
          <a:xfrm>
            <a:off x="695988" y="7767523"/>
            <a:ext cx="22000488" cy="2308324"/>
          </a:xfrm>
          <a:prstGeom prst="rect">
            <a:avLst/>
          </a:prstGeom>
          <a:noFill/>
        </p:spPr>
        <p:txBody>
          <a:bodyPr wrap="square">
            <a:spAutoFit/>
          </a:bodyPr>
          <a:lstStyle/>
          <a:p>
            <a:pPr marL="571500" indent="-571500">
              <a:buFont typeface="Arial" panose="020B0604020202020204" pitchFamily="34" charset="0"/>
              <a:buChar char="•"/>
            </a:pPr>
            <a:r>
              <a:rPr lang="en-US" b="1" dirty="0">
                <a:solidFill>
                  <a:schemeClr val="accent4">
                    <a:lumMod val="50000"/>
                  </a:schemeClr>
                </a:solidFill>
              </a:rPr>
              <a:t>“H’s”, Citations: </a:t>
            </a:r>
            <a:r>
              <a:rPr lang="en-IN" b="1" dirty="0">
                <a:solidFill>
                  <a:schemeClr val="accent4">
                    <a:lumMod val="50000"/>
                  </a:schemeClr>
                </a:solidFill>
              </a:rPr>
              <a:t>Luca </a:t>
            </a:r>
            <a:r>
              <a:rPr lang="en-IN" b="1" dirty="0" err="1">
                <a:solidFill>
                  <a:schemeClr val="accent4">
                    <a:lumMod val="50000"/>
                  </a:schemeClr>
                </a:solidFill>
              </a:rPr>
              <a:t>Insolia</a:t>
            </a:r>
            <a:r>
              <a:rPr lang="en-IN" b="1" dirty="0">
                <a:solidFill>
                  <a:schemeClr val="accent4">
                    <a:lumMod val="50000"/>
                  </a:schemeClr>
                </a:solidFill>
              </a:rPr>
              <a:t>, Ana Kenney, Martina </a:t>
            </a:r>
            <a:r>
              <a:rPr lang="en-IN" b="1" dirty="0" err="1">
                <a:solidFill>
                  <a:schemeClr val="accent4">
                    <a:lumMod val="50000"/>
                  </a:schemeClr>
                </a:solidFill>
              </a:rPr>
              <a:t>Calovi</a:t>
            </a:r>
            <a:r>
              <a:rPr lang="en-IN" b="1" dirty="0">
                <a:solidFill>
                  <a:schemeClr val="accent4">
                    <a:lumMod val="50000"/>
                  </a:schemeClr>
                </a:solidFill>
              </a:rPr>
              <a:t>, Francesca </a:t>
            </a:r>
            <a:r>
              <a:rPr lang="en-IN" b="1" dirty="0" err="1">
                <a:solidFill>
                  <a:schemeClr val="accent4">
                    <a:lumMod val="50000"/>
                  </a:schemeClr>
                </a:solidFill>
              </a:rPr>
              <a:t>Chiaromonte</a:t>
            </a:r>
            <a:r>
              <a:rPr lang="en-IN" b="1" dirty="0">
                <a:solidFill>
                  <a:schemeClr val="accent4">
                    <a:lumMod val="50000"/>
                  </a:schemeClr>
                </a:solidFill>
              </a:rPr>
              <a:t>,</a:t>
            </a:r>
            <a:r>
              <a:rPr lang="en-US" b="1" dirty="0">
                <a:solidFill>
                  <a:schemeClr val="accent4">
                    <a:lumMod val="50000"/>
                  </a:schemeClr>
                </a:solidFill>
              </a:rPr>
              <a:t> R. J. Carroll, Shane Pederson,</a:t>
            </a:r>
            <a:r>
              <a:rPr lang="en-IN" b="1" dirty="0">
                <a:solidFill>
                  <a:schemeClr val="accent4">
                    <a:lumMod val="50000"/>
                  </a:schemeClr>
                </a:solidFill>
              </a:rPr>
              <a:t>Robust Variable Selection with Optimality Guarantees for High-Dimensional Logistic Regression, Stats, 10.3390/stats4030040,</a:t>
            </a:r>
            <a:r>
              <a:rPr lang="en-US" b="1" dirty="0">
                <a:solidFill>
                  <a:schemeClr val="accent4">
                    <a:lumMod val="50000"/>
                  </a:schemeClr>
                </a:solidFill>
              </a:rPr>
              <a:t> Year of publication - 1993.</a:t>
            </a:r>
          </a:p>
          <a:p>
            <a:pPr marL="0" indent="0">
              <a:buNone/>
            </a:pPr>
            <a:r>
              <a:rPr lang="en-US" b="1" dirty="0">
                <a:solidFill>
                  <a:schemeClr val="accent3">
                    <a:lumMod val="50000"/>
                  </a:schemeClr>
                </a:solidFill>
              </a:rPr>
              <a:t>      Reference link: https</a:t>
            </a:r>
            <a:r>
              <a:rPr lang="en-US" b="1" dirty="0">
                <a:solidFill>
                  <a:schemeClr val="accent4">
                    <a:lumMod val="50000"/>
                  </a:schemeClr>
                </a:solidFill>
              </a:rPr>
              <a:t>://rss.onlinelibrary.wiley.com/doi/abs/10.1111/j.2517-6161.1993.tb01934.x</a:t>
            </a:r>
          </a:p>
        </p:txBody>
      </p:sp>
      <p:sp>
        <p:nvSpPr>
          <p:cNvPr id="9" name="TextBox 8">
            <a:extLst>
              <a:ext uri="{FF2B5EF4-FFF2-40B4-BE49-F238E27FC236}">
                <a16:creationId xmlns:a16="http://schemas.microsoft.com/office/drawing/2014/main" id="{0BB06006-0256-905A-20BE-701589D88448}"/>
              </a:ext>
            </a:extLst>
          </p:cNvPr>
          <p:cNvSpPr txBox="1"/>
          <p:nvPr/>
        </p:nvSpPr>
        <p:spPr>
          <a:xfrm>
            <a:off x="748259" y="10281365"/>
            <a:ext cx="22000488" cy="3293209"/>
          </a:xfrm>
          <a:prstGeom prst="rect">
            <a:avLst/>
          </a:prstGeom>
          <a:noFill/>
        </p:spPr>
        <p:txBody>
          <a:bodyPr wrap="square">
            <a:spAutoFit/>
          </a:bodyPr>
          <a:lstStyle/>
          <a:p>
            <a:pPr marL="571500" indent="-571500">
              <a:buFont typeface="Arial" panose="020B0604020202020204" pitchFamily="34" charset="0"/>
              <a:buChar char="•"/>
            </a:pPr>
            <a:r>
              <a:rPr lang="en-US" b="1" dirty="0">
                <a:solidFill>
                  <a:schemeClr val="accent4">
                    <a:lumMod val="50000"/>
                  </a:schemeClr>
                </a:solidFill>
              </a:rPr>
              <a:t>“I’s”, </a:t>
            </a:r>
            <a:r>
              <a:rPr lang="en-US" b="1" dirty="0">
                <a:solidFill>
                  <a:schemeClr val="accent3">
                    <a:lumMod val="50000"/>
                  </a:schemeClr>
                </a:solidFill>
              </a:rPr>
              <a:t>Citations: </a:t>
            </a:r>
            <a:r>
              <a:rPr lang="en-IN" sz="3400" b="1" dirty="0">
                <a:solidFill>
                  <a:schemeClr val="accent3">
                    <a:lumMod val="50000"/>
                  </a:schemeClr>
                </a:solidFill>
              </a:rPr>
              <a:t>Massimiliano Russo, Luca Greco, Robust Bayesian Regression for </a:t>
            </a:r>
            <a:r>
              <a:rPr lang="en-IN" sz="3400" b="1" dirty="0" err="1">
                <a:solidFill>
                  <a:schemeClr val="accent3">
                    <a:lumMod val="50000"/>
                  </a:schemeClr>
                </a:solidFill>
              </a:rPr>
              <a:t>Mislabeled</a:t>
            </a:r>
            <a:r>
              <a:rPr lang="en-IN" sz="3400" b="1" dirty="0">
                <a:solidFill>
                  <a:schemeClr val="accent3">
                    <a:lumMod val="50000"/>
                  </a:schemeClr>
                </a:solidFill>
              </a:rPr>
              <a:t> Binary Outcomes, Building Bridges between Soft and Statistical Methodologies for Data Science, 10.1007/978-3-031-15509-3_44, (334-342), (2023) And Shinto </a:t>
            </a:r>
            <a:r>
              <a:rPr lang="en-IN" sz="3400" b="1" dirty="0" err="1">
                <a:solidFill>
                  <a:schemeClr val="accent3">
                    <a:lumMod val="50000"/>
                  </a:schemeClr>
                </a:solidFill>
              </a:rPr>
              <a:t>Eguchi</a:t>
            </a:r>
            <a:r>
              <a:rPr lang="en-IN" sz="3400" b="1" dirty="0">
                <a:solidFill>
                  <a:schemeClr val="accent3">
                    <a:lumMod val="50000"/>
                  </a:schemeClr>
                </a:solidFill>
              </a:rPr>
              <a:t>, Osamu Komori, Shinto </a:t>
            </a:r>
            <a:r>
              <a:rPr lang="en-IN" sz="3400" b="1" dirty="0" err="1">
                <a:solidFill>
                  <a:schemeClr val="accent3">
                    <a:lumMod val="50000"/>
                  </a:schemeClr>
                </a:solidFill>
              </a:rPr>
              <a:t>Eguchi</a:t>
            </a:r>
            <a:r>
              <a:rPr lang="en-IN" sz="3400" b="1" dirty="0">
                <a:solidFill>
                  <a:schemeClr val="accent3">
                    <a:lumMod val="50000"/>
                  </a:schemeClr>
                </a:solidFill>
              </a:rPr>
              <a:t>, Osamu Komori, Regression Model, Minimum Divergence Methods in Statistical Machine Learning, 10.1007/978-4-431-56922-0, (153-178), (2022), Year of publication: 2022.</a:t>
            </a:r>
          </a:p>
          <a:p>
            <a:r>
              <a:rPr lang="en-IN" sz="3400" b="1" dirty="0">
                <a:solidFill>
                  <a:schemeClr val="accent3">
                    <a:lumMod val="50000"/>
                  </a:schemeClr>
                </a:solidFill>
              </a:rPr>
              <a:t>      Reference link: </a:t>
            </a:r>
            <a:r>
              <a:rPr lang="en-US" sz="3600" dirty="0">
                <a:solidFill>
                  <a:schemeClr val="accent3">
                    <a:lumMod val="50000"/>
                  </a:schemeClr>
                </a:solidFill>
              </a:rPr>
              <a:t>https://onlinelibrary.wiley.com/doi/abs/10.1111/biom.12726</a:t>
            </a:r>
          </a:p>
        </p:txBody>
      </p:sp>
    </p:spTree>
    <p:extLst>
      <p:ext uri="{BB962C8B-B14F-4D97-AF65-F5344CB8AC3E}">
        <p14:creationId xmlns:p14="http://schemas.microsoft.com/office/powerpoint/2010/main" val="26438146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714AAF-CD59-ECFE-C096-2AD8EE6606AE}"/>
              </a:ext>
            </a:extLst>
          </p:cNvPr>
          <p:cNvSpPr/>
          <p:nvPr/>
        </p:nvSpPr>
        <p:spPr>
          <a:xfrm>
            <a:off x="-1" y="-359228"/>
            <a:ext cx="24377651" cy="17844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A625B78-BF59-702A-F2AC-0C469EB859AE}"/>
              </a:ext>
            </a:extLst>
          </p:cNvPr>
          <p:cNvGrpSpPr/>
          <p:nvPr/>
        </p:nvGrpSpPr>
        <p:grpSpPr>
          <a:xfrm>
            <a:off x="493818" y="3910183"/>
            <a:ext cx="1144658" cy="1180978"/>
            <a:chOff x="9279669" y="4435947"/>
            <a:chExt cx="990328" cy="990328"/>
          </a:xfrm>
        </p:grpSpPr>
        <p:sp>
          <p:nvSpPr>
            <p:cNvPr id="13" name="Rectangle 12">
              <a:extLst>
                <a:ext uri="{FF2B5EF4-FFF2-40B4-BE49-F238E27FC236}">
                  <a16:creationId xmlns:a16="http://schemas.microsoft.com/office/drawing/2014/main" id="{573C6704-F54F-0BBC-B847-63CC71552FC1}"/>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BDB242A-D1E1-871E-0886-B1FF19398747}"/>
                </a:ext>
              </a:extLst>
            </p:cNvPr>
            <p:cNvSpPr txBox="1"/>
            <p:nvPr/>
          </p:nvSpPr>
          <p:spPr>
            <a:xfrm>
              <a:off x="9340881" y="4627347"/>
              <a:ext cx="867904" cy="541991"/>
            </a:xfrm>
            <a:prstGeom prst="rect">
              <a:avLst/>
            </a:prstGeom>
            <a:noFill/>
            <a:ln>
              <a:noFill/>
            </a:ln>
          </p:spPr>
          <p:txBody>
            <a:bodyPr wrap="square" rtlCol="0">
              <a:spAutoFit/>
            </a:bodyPr>
            <a:lstStyle/>
            <a:p>
              <a:pPr algn="ctr"/>
              <a:r>
                <a:rPr lang="en-US" b="1" dirty="0" err="1">
                  <a:solidFill>
                    <a:schemeClr val="bg1"/>
                  </a:solidFill>
                  <a:latin typeface="Arial" panose="020B0604020202020204" pitchFamily="34" charset="0"/>
                  <a:ea typeface="Roboto Medium" panose="02000000000000000000" pitchFamily="2" charset="0"/>
                  <a:cs typeface="Arial" panose="020B0604020202020204" pitchFamily="34" charset="0"/>
                </a:rPr>
                <a:t>i</a:t>
              </a:r>
              <a:endParaRPr lang="en-US" b="1" dirty="0">
                <a:solidFill>
                  <a:schemeClr val="bg1"/>
                </a:solidFill>
                <a:latin typeface="Arial" panose="020B0604020202020204" pitchFamily="34" charset="0"/>
                <a:ea typeface="Roboto Medium" panose="02000000000000000000" pitchFamily="2" charset="0"/>
                <a:cs typeface="Arial" panose="020B0604020202020204" pitchFamily="34" charset="0"/>
              </a:endParaRPr>
            </a:p>
          </p:txBody>
        </p:sp>
      </p:grpSp>
      <p:grpSp>
        <p:nvGrpSpPr>
          <p:cNvPr id="24" name="Group 23">
            <a:extLst>
              <a:ext uri="{FF2B5EF4-FFF2-40B4-BE49-F238E27FC236}">
                <a16:creationId xmlns:a16="http://schemas.microsoft.com/office/drawing/2014/main" id="{C4A6F29B-C36D-A5A4-F03B-CB43D6855576}"/>
              </a:ext>
            </a:extLst>
          </p:cNvPr>
          <p:cNvGrpSpPr/>
          <p:nvPr/>
        </p:nvGrpSpPr>
        <p:grpSpPr>
          <a:xfrm flipH="1">
            <a:off x="347721" y="1781891"/>
            <a:ext cx="6035197" cy="1827947"/>
            <a:chOff x="16471088" y="10004408"/>
            <a:chExt cx="6035197" cy="1827947"/>
          </a:xfrm>
        </p:grpSpPr>
        <p:sp>
          <p:nvSpPr>
            <p:cNvPr id="25" name="TextBox 24">
              <a:extLst>
                <a:ext uri="{FF2B5EF4-FFF2-40B4-BE49-F238E27FC236}">
                  <a16:creationId xmlns:a16="http://schemas.microsoft.com/office/drawing/2014/main" id="{832C9A33-E97B-8B2B-4712-772349E55FFF}"/>
                </a:ext>
              </a:extLst>
            </p:cNvPr>
            <p:cNvSpPr txBox="1"/>
            <p:nvPr/>
          </p:nvSpPr>
          <p:spPr>
            <a:xfrm>
              <a:off x="16471088" y="10724359"/>
              <a:ext cx="6035197" cy="1107996"/>
            </a:xfrm>
            <a:prstGeom prst="rect">
              <a:avLst/>
            </a:prstGeom>
            <a:noFill/>
            <a:ln>
              <a:noFill/>
            </a:ln>
          </p:spPr>
          <p:txBody>
            <a:bodyPr wrap="square" rtlCol="0">
              <a:spAutoFit/>
            </a:bodyPr>
            <a:lstStyle/>
            <a:p>
              <a:r>
                <a:rPr lang="en-US" sz="6600" b="1" dirty="0">
                  <a:solidFill>
                    <a:schemeClr val="tx2"/>
                  </a:solidFill>
                  <a:latin typeface="Arial" panose="020B0604020202020204" pitchFamily="34" charset="0"/>
                  <a:ea typeface="Roboto Medium" panose="02000000000000000000" pitchFamily="2" charset="0"/>
                  <a:cs typeface="Arial" panose="020B0604020202020204" pitchFamily="34" charset="0"/>
                </a:rPr>
                <a:t>Introduction</a:t>
              </a:r>
            </a:p>
          </p:txBody>
        </p:sp>
        <p:sp>
          <p:nvSpPr>
            <p:cNvPr id="26" name="TextBox 25">
              <a:extLst>
                <a:ext uri="{FF2B5EF4-FFF2-40B4-BE49-F238E27FC236}">
                  <a16:creationId xmlns:a16="http://schemas.microsoft.com/office/drawing/2014/main" id="{79783D1E-91A6-988E-EFCA-2D9B0C5D8C38}"/>
                </a:ext>
              </a:extLst>
            </p:cNvPr>
            <p:cNvSpPr txBox="1"/>
            <p:nvPr/>
          </p:nvSpPr>
          <p:spPr>
            <a:xfrm>
              <a:off x="20866500" y="10004408"/>
              <a:ext cx="1574470"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SYNOPSIS</a:t>
              </a:r>
            </a:p>
          </p:txBody>
        </p:sp>
      </p:grpSp>
      <p:sp>
        <p:nvSpPr>
          <p:cNvPr id="27" name="TextBox 26">
            <a:extLst>
              <a:ext uri="{FF2B5EF4-FFF2-40B4-BE49-F238E27FC236}">
                <a16:creationId xmlns:a16="http://schemas.microsoft.com/office/drawing/2014/main" id="{375F09BA-63F4-2035-140A-21363B4EFE53}"/>
              </a:ext>
            </a:extLst>
          </p:cNvPr>
          <p:cNvSpPr txBox="1"/>
          <p:nvPr/>
        </p:nvSpPr>
        <p:spPr>
          <a:xfrm>
            <a:off x="501945" y="768536"/>
            <a:ext cx="3002745"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PROJECT ABSTRACT</a:t>
            </a:r>
          </a:p>
        </p:txBody>
      </p:sp>
      <p:pic>
        <p:nvPicPr>
          <p:cNvPr id="28" name="Picture 27">
            <a:extLst>
              <a:ext uri="{FF2B5EF4-FFF2-40B4-BE49-F238E27FC236}">
                <a16:creationId xmlns:a16="http://schemas.microsoft.com/office/drawing/2014/main" id="{E5B66D07-DF19-85E3-3FC2-3D9CF06C9BD0}"/>
              </a:ext>
            </a:extLst>
          </p:cNvPr>
          <p:cNvPicPr>
            <a:picLocks noChangeAspect="1"/>
          </p:cNvPicPr>
          <p:nvPr/>
        </p:nvPicPr>
        <p:blipFill>
          <a:blip r:embed="rId2"/>
          <a:stretch>
            <a:fillRect/>
          </a:stretch>
        </p:blipFill>
        <p:spPr>
          <a:xfrm>
            <a:off x="22711555" y="1764627"/>
            <a:ext cx="1318374" cy="1463167"/>
          </a:xfrm>
          <a:prstGeom prst="rect">
            <a:avLst/>
          </a:prstGeom>
        </p:spPr>
      </p:pic>
      <p:pic>
        <p:nvPicPr>
          <p:cNvPr id="29" name="Picture 28">
            <a:extLst>
              <a:ext uri="{FF2B5EF4-FFF2-40B4-BE49-F238E27FC236}">
                <a16:creationId xmlns:a16="http://schemas.microsoft.com/office/drawing/2014/main" id="{2907BFE2-9E0B-027E-06E9-69D931B5360A}"/>
              </a:ext>
            </a:extLst>
          </p:cNvPr>
          <p:cNvPicPr>
            <a:picLocks noChangeAspect="1"/>
          </p:cNvPicPr>
          <p:nvPr/>
        </p:nvPicPr>
        <p:blipFill>
          <a:blip r:embed="rId3"/>
          <a:stretch>
            <a:fillRect/>
          </a:stretch>
        </p:blipFill>
        <p:spPr>
          <a:xfrm>
            <a:off x="-1" y="12728362"/>
            <a:ext cx="987638" cy="987638"/>
          </a:xfrm>
          <a:prstGeom prst="rect">
            <a:avLst/>
          </a:prstGeom>
        </p:spPr>
      </p:pic>
      <p:sp>
        <p:nvSpPr>
          <p:cNvPr id="9" name="TextBox 8">
            <a:extLst>
              <a:ext uri="{FF2B5EF4-FFF2-40B4-BE49-F238E27FC236}">
                <a16:creationId xmlns:a16="http://schemas.microsoft.com/office/drawing/2014/main" id="{F8E412A9-0A8C-A9E8-7D92-45DA53564D74}"/>
              </a:ext>
            </a:extLst>
          </p:cNvPr>
          <p:cNvSpPr txBox="1"/>
          <p:nvPr/>
        </p:nvSpPr>
        <p:spPr>
          <a:xfrm>
            <a:off x="2397967" y="4736911"/>
            <a:ext cx="20313588" cy="6740307"/>
          </a:xfrm>
          <a:prstGeom prst="rect">
            <a:avLst/>
          </a:prstGeom>
          <a:noFill/>
        </p:spPr>
        <p:txBody>
          <a:bodyPr wrap="square">
            <a:spAutoFit/>
          </a:bodyPr>
          <a:lstStyle/>
          <a:p>
            <a:pPr marL="571500" indent="-571500">
              <a:buFont typeface="Arial" panose="020B0604020202020204" pitchFamily="34" charset="0"/>
              <a:buChar char="•"/>
            </a:pPr>
            <a:r>
              <a:rPr lang="en-US" b="1" dirty="0">
                <a:solidFill>
                  <a:schemeClr val="accent4">
                    <a:lumMod val="50000"/>
                  </a:schemeClr>
                </a:solidFill>
              </a:rPr>
              <a:t>In supervised learning techniques, ensemble learning method is the technique that uses multiple single models to construct a hybrid model in order to achieve better performance compared to that of using a single model. </a:t>
            </a:r>
          </a:p>
          <a:p>
            <a:pPr marL="571500" indent="-571500">
              <a:buFont typeface="Arial" panose="020B0604020202020204" pitchFamily="34" charset="0"/>
              <a:buChar char="•"/>
            </a:pPr>
            <a:r>
              <a:rPr lang="en-US" b="1" dirty="0">
                <a:solidFill>
                  <a:schemeClr val="accent4">
                    <a:lumMod val="50000"/>
                  </a:schemeClr>
                </a:solidFill>
              </a:rPr>
              <a:t>A workflow for solving classification problems by applying ensemble methods consists of the following. </a:t>
            </a:r>
          </a:p>
          <a:p>
            <a:pPr marL="571500" indent="-571500">
              <a:buFont typeface="Arial" panose="020B0604020202020204" pitchFamily="34" charset="0"/>
              <a:buChar char="•"/>
            </a:pPr>
            <a:r>
              <a:rPr lang="en-US" b="1" dirty="0">
                <a:solidFill>
                  <a:schemeClr val="accent4">
                    <a:lumMod val="50000"/>
                  </a:schemeClr>
                </a:solidFill>
              </a:rPr>
              <a:t>First, raw data usually need to be pre-processed for initializing a training dataset, during which feature extraction and normalization are applied. </a:t>
            </a:r>
          </a:p>
          <a:p>
            <a:pPr marL="571500" indent="-571500">
              <a:buFont typeface="Arial" panose="020B0604020202020204" pitchFamily="34" charset="0"/>
              <a:buChar char="•"/>
            </a:pPr>
            <a:r>
              <a:rPr lang="en-US" b="1" dirty="0">
                <a:solidFill>
                  <a:schemeClr val="accent4">
                    <a:lumMod val="50000"/>
                  </a:schemeClr>
                </a:solidFill>
              </a:rPr>
              <a:t>Second, training sets for each individual single model are derived from the initialized dataset. </a:t>
            </a:r>
          </a:p>
          <a:p>
            <a:pPr marL="571500" indent="-571500">
              <a:buFont typeface="Arial" panose="020B0604020202020204" pitchFamily="34" charset="0"/>
              <a:buChar char="•"/>
            </a:pPr>
            <a:r>
              <a:rPr lang="en-US" b="1" dirty="0">
                <a:solidFill>
                  <a:schemeClr val="accent4">
                    <a:lumMod val="50000"/>
                  </a:schemeClr>
                </a:solidFill>
              </a:rPr>
              <a:t>Third, single models are trained from different training datasets or by different algorithms. </a:t>
            </a:r>
          </a:p>
          <a:p>
            <a:pPr marL="571500" indent="-571500">
              <a:buFont typeface="Arial" panose="020B0604020202020204" pitchFamily="34" charset="0"/>
              <a:buChar char="•"/>
            </a:pPr>
            <a:r>
              <a:rPr lang="en-US" b="1" dirty="0">
                <a:solidFill>
                  <a:schemeClr val="accent4">
                    <a:lumMod val="50000"/>
                  </a:schemeClr>
                </a:solidFill>
              </a:rPr>
              <a:t>Finally, all the single models are combined to construct the ensemble and then the final [hybrid] model is constructed based on the results of individual models and the hybrid model is further validated and tested.</a:t>
            </a:r>
            <a:endParaRPr lang="en-IN" b="1" dirty="0">
              <a:solidFill>
                <a:schemeClr val="accent4">
                  <a:lumMod val="50000"/>
                </a:schemeClr>
              </a:solidFill>
            </a:endParaRPr>
          </a:p>
        </p:txBody>
      </p:sp>
    </p:spTree>
    <p:extLst>
      <p:ext uri="{BB962C8B-B14F-4D97-AF65-F5344CB8AC3E}">
        <p14:creationId xmlns:p14="http://schemas.microsoft.com/office/powerpoint/2010/main" val="3274259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AA88E5E-BD74-5B4B-AE9A-CD1ADE00E2AA}"/>
              </a:ext>
            </a:extLst>
          </p:cNvPr>
          <p:cNvSpPr/>
          <p:nvPr/>
        </p:nvSpPr>
        <p:spPr>
          <a:xfrm>
            <a:off x="-1" y="0"/>
            <a:ext cx="24377651" cy="17844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2DBDAB8-6C09-C24C-86A7-6EBFEA7ED065}"/>
              </a:ext>
            </a:extLst>
          </p:cNvPr>
          <p:cNvGrpSpPr/>
          <p:nvPr/>
        </p:nvGrpSpPr>
        <p:grpSpPr>
          <a:xfrm flipH="1">
            <a:off x="567260" y="2206661"/>
            <a:ext cx="6810744" cy="2934465"/>
            <a:chOff x="15630226" y="10004408"/>
            <a:chExt cx="6810744" cy="2934465"/>
          </a:xfrm>
        </p:grpSpPr>
        <p:sp>
          <p:nvSpPr>
            <p:cNvPr id="25" name="TextBox 24">
              <a:extLst>
                <a:ext uri="{FF2B5EF4-FFF2-40B4-BE49-F238E27FC236}">
                  <a16:creationId xmlns:a16="http://schemas.microsoft.com/office/drawing/2014/main" id="{E91828BB-2559-D04A-8229-11068866DDDF}"/>
                </a:ext>
              </a:extLst>
            </p:cNvPr>
            <p:cNvSpPr txBox="1"/>
            <p:nvPr/>
          </p:nvSpPr>
          <p:spPr>
            <a:xfrm>
              <a:off x="15630226" y="11369213"/>
              <a:ext cx="6810744" cy="1569660"/>
            </a:xfrm>
            <a:prstGeom prst="rect">
              <a:avLst/>
            </a:prstGeom>
            <a:noFill/>
            <a:ln>
              <a:noFill/>
            </a:ln>
          </p:spPr>
          <p:txBody>
            <a:bodyPr wrap="square" rtlCol="0">
              <a:spAutoFit/>
            </a:bodyPr>
            <a:lstStyle/>
            <a:p>
              <a:r>
                <a:rPr lang="en-US" sz="9600" b="1" dirty="0">
                  <a:solidFill>
                    <a:schemeClr val="tx2"/>
                  </a:solidFill>
                  <a:latin typeface="Arial" panose="020B0604020202020204" pitchFamily="34" charset="0"/>
                  <a:ea typeface="Roboto Medium" panose="02000000000000000000" pitchFamily="2" charset="0"/>
                  <a:cs typeface="Arial" panose="020B0604020202020204" pitchFamily="34" charset="0"/>
                </a:rPr>
                <a:t>Thank You</a:t>
              </a:r>
            </a:p>
          </p:txBody>
        </p:sp>
        <p:sp>
          <p:nvSpPr>
            <p:cNvPr id="32" name="TextBox 31">
              <a:extLst>
                <a:ext uri="{FF2B5EF4-FFF2-40B4-BE49-F238E27FC236}">
                  <a16:creationId xmlns:a16="http://schemas.microsoft.com/office/drawing/2014/main" id="{FE2BBDEF-14B1-F548-A646-12D54EB484A3}"/>
                </a:ext>
              </a:extLst>
            </p:cNvPr>
            <p:cNvSpPr txBox="1"/>
            <p:nvPr/>
          </p:nvSpPr>
          <p:spPr>
            <a:xfrm>
              <a:off x="19603334" y="10004408"/>
              <a:ext cx="2837636"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Have a Good Day…</a:t>
              </a:r>
            </a:p>
          </p:txBody>
        </p:sp>
      </p:grpSp>
      <p:sp>
        <p:nvSpPr>
          <p:cNvPr id="11" name="TextBox 10">
            <a:extLst>
              <a:ext uri="{FF2B5EF4-FFF2-40B4-BE49-F238E27FC236}">
                <a16:creationId xmlns:a16="http://schemas.microsoft.com/office/drawing/2014/main" id="{8785ADBB-2B5C-FF42-ABD7-5717F7D67D02}"/>
              </a:ext>
            </a:extLst>
          </p:cNvPr>
          <p:cNvSpPr txBox="1"/>
          <p:nvPr/>
        </p:nvSpPr>
        <p:spPr>
          <a:xfrm>
            <a:off x="501945" y="768536"/>
            <a:ext cx="310533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LITERATURE SURVEY</a:t>
            </a:r>
          </a:p>
        </p:txBody>
      </p:sp>
      <p:pic>
        <p:nvPicPr>
          <p:cNvPr id="8" name="Picture 7">
            <a:extLst>
              <a:ext uri="{FF2B5EF4-FFF2-40B4-BE49-F238E27FC236}">
                <a16:creationId xmlns:a16="http://schemas.microsoft.com/office/drawing/2014/main" id="{A5F772BA-81DB-0EE1-542A-88A0672CB93F}"/>
              </a:ext>
            </a:extLst>
          </p:cNvPr>
          <p:cNvPicPr>
            <a:picLocks noChangeAspect="1"/>
          </p:cNvPicPr>
          <p:nvPr/>
        </p:nvPicPr>
        <p:blipFill>
          <a:blip r:embed="rId3"/>
          <a:stretch>
            <a:fillRect/>
          </a:stretch>
        </p:blipFill>
        <p:spPr>
          <a:xfrm>
            <a:off x="22801018" y="2036854"/>
            <a:ext cx="1318374" cy="1463167"/>
          </a:xfrm>
          <a:prstGeom prst="rect">
            <a:avLst/>
          </a:prstGeom>
        </p:spPr>
      </p:pic>
    </p:spTree>
    <p:extLst>
      <p:ext uri="{BB962C8B-B14F-4D97-AF65-F5344CB8AC3E}">
        <p14:creationId xmlns:p14="http://schemas.microsoft.com/office/powerpoint/2010/main" val="24881539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714AAF-CD59-ECFE-C096-2AD8EE6606AE}"/>
              </a:ext>
            </a:extLst>
          </p:cNvPr>
          <p:cNvSpPr/>
          <p:nvPr/>
        </p:nvSpPr>
        <p:spPr>
          <a:xfrm>
            <a:off x="-1" y="-359228"/>
            <a:ext cx="24377651" cy="17844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A625B78-BF59-702A-F2AC-0C469EB859AE}"/>
              </a:ext>
            </a:extLst>
          </p:cNvPr>
          <p:cNvGrpSpPr/>
          <p:nvPr/>
        </p:nvGrpSpPr>
        <p:grpSpPr>
          <a:xfrm>
            <a:off x="564569" y="3960457"/>
            <a:ext cx="1144658" cy="1180978"/>
            <a:chOff x="9279669" y="4435947"/>
            <a:chExt cx="990328" cy="990328"/>
          </a:xfrm>
        </p:grpSpPr>
        <p:sp>
          <p:nvSpPr>
            <p:cNvPr id="13" name="Rectangle 12">
              <a:extLst>
                <a:ext uri="{FF2B5EF4-FFF2-40B4-BE49-F238E27FC236}">
                  <a16:creationId xmlns:a16="http://schemas.microsoft.com/office/drawing/2014/main" id="{573C6704-F54F-0BBC-B847-63CC71552FC1}"/>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BDB242A-D1E1-871E-0886-B1FF19398747}"/>
                </a:ext>
              </a:extLst>
            </p:cNvPr>
            <p:cNvSpPr txBox="1"/>
            <p:nvPr/>
          </p:nvSpPr>
          <p:spPr>
            <a:xfrm>
              <a:off x="9340881" y="4627347"/>
              <a:ext cx="867904" cy="541991"/>
            </a:xfrm>
            <a:prstGeom prst="rect">
              <a:avLst/>
            </a:prstGeom>
            <a:noFill/>
            <a:ln>
              <a:noFill/>
            </a:ln>
          </p:spPr>
          <p:txBody>
            <a:bodyPr wrap="square" rtlCol="0">
              <a:spAutoFit/>
            </a:bodyPr>
            <a:lstStyle/>
            <a:p>
              <a:pPr algn="ctr"/>
              <a:r>
                <a:rPr lang="en-US" b="1" dirty="0" err="1">
                  <a:solidFill>
                    <a:schemeClr val="bg1"/>
                  </a:solidFill>
                  <a:latin typeface="Arial" panose="020B0604020202020204" pitchFamily="34" charset="0"/>
                  <a:ea typeface="Roboto Medium" panose="02000000000000000000" pitchFamily="2" charset="0"/>
                  <a:cs typeface="Arial" panose="020B0604020202020204" pitchFamily="34" charset="0"/>
                </a:rPr>
                <a:t>i.a</a:t>
              </a:r>
              <a:endParaRPr lang="en-US" b="1" dirty="0">
                <a:solidFill>
                  <a:schemeClr val="bg1"/>
                </a:solidFill>
                <a:latin typeface="Arial" panose="020B0604020202020204" pitchFamily="34" charset="0"/>
                <a:ea typeface="Roboto Medium" panose="02000000000000000000" pitchFamily="2" charset="0"/>
                <a:cs typeface="Arial" panose="020B0604020202020204" pitchFamily="34" charset="0"/>
              </a:endParaRPr>
            </a:p>
          </p:txBody>
        </p:sp>
      </p:grpSp>
      <p:grpSp>
        <p:nvGrpSpPr>
          <p:cNvPr id="24" name="Group 23">
            <a:extLst>
              <a:ext uri="{FF2B5EF4-FFF2-40B4-BE49-F238E27FC236}">
                <a16:creationId xmlns:a16="http://schemas.microsoft.com/office/drawing/2014/main" id="{C4A6F29B-C36D-A5A4-F03B-CB43D6855576}"/>
              </a:ext>
            </a:extLst>
          </p:cNvPr>
          <p:cNvGrpSpPr/>
          <p:nvPr/>
        </p:nvGrpSpPr>
        <p:grpSpPr>
          <a:xfrm flipH="1">
            <a:off x="347721" y="1781891"/>
            <a:ext cx="6035197" cy="1827947"/>
            <a:chOff x="16471088" y="10004408"/>
            <a:chExt cx="6035197" cy="1827947"/>
          </a:xfrm>
        </p:grpSpPr>
        <p:sp>
          <p:nvSpPr>
            <p:cNvPr id="25" name="TextBox 24">
              <a:extLst>
                <a:ext uri="{FF2B5EF4-FFF2-40B4-BE49-F238E27FC236}">
                  <a16:creationId xmlns:a16="http://schemas.microsoft.com/office/drawing/2014/main" id="{832C9A33-E97B-8B2B-4712-772349E55FFF}"/>
                </a:ext>
              </a:extLst>
            </p:cNvPr>
            <p:cNvSpPr txBox="1"/>
            <p:nvPr/>
          </p:nvSpPr>
          <p:spPr>
            <a:xfrm>
              <a:off x="16471088" y="10724359"/>
              <a:ext cx="6035197" cy="1107996"/>
            </a:xfrm>
            <a:prstGeom prst="rect">
              <a:avLst/>
            </a:prstGeom>
            <a:noFill/>
            <a:ln>
              <a:noFill/>
            </a:ln>
          </p:spPr>
          <p:txBody>
            <a:bodyPr wrap="square" rtlCol="0">
              <a:spAutoFit/>
            </a:bodyPr>
            <a:lstStyle/>
            <a:p>
              <a:r>
                <a:rPr lang="en-US" sz="6600" b="1" dirty="0">
                  <a:solidFill>
                    <a:schemeClr val="tx2"/>
                  </a:solidFill>
                  <a:latin typeface="Arial" panose="020B0604020202020204" pitchFamily="34" charset="0"/>
                  <a:ea typeface="Roboto Medium" panose="02000000000000000000" pitchFamily="2" charset="0"/>
                  <a:cs typeface="Arial" panose="020B0604020202020204" pitchFamily="34" charset="0"/>
                </a:rPr>
                <a:t>Objective</a:t>
              </a:r>
            </a:p>
          </p:txBody>
        </p:sp>
        <p:sp>
          <p:nvSpPr>
            <p:cNvPr id="26" name="TextBox 25">
              <a:extLst>
                <a:ext uri="{FF2B5EF4-FFF2-40B4-BE49-F238E27FC236}">
                  <a16:creationId xmlns:a16="http://schemas.microsoft.com/office/drawing/2014/main" id="{79783D1E-91A6-988E-EFCA-2D9B0C5D8C38}"/>
                </a:ext>
              </a:extLst>
            </p:cNvPr>
            <p:cNvSpPr txBox="1"/>
            <p:nvPr/>
          </p:nvSpPr>
          <p:spPr>
            <a:xfrm>
              <a:off x="20866500" y="10004408"/>
              <a:ext cx="1574470"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SYNOPSIS</a:t>
              </a:r>
            </a:p>
          </p:txBody>
        </p:sp>
      </p:grpSp>
      <p:sp>
        <p:nvSpPr>
          <p:cNvPr id="27" name="TextBox 26">
            <a:extLst>
              <a:ext uri="{FF2B5EF4-FFF2-40B4-BE49-F238E27FC236}">
                <a16:creationId xmlns:a16="http://schemas.microsoft.com/office/drawing/2014/main" id="{375F09BA-63F4-2035-140A-21363B4EFE53}"/>
              </a:ext>
            </a:extLst>
          </p:cNvPr>
          <p:cNvSpPr txBox="1"/>
          <p:nvPr/>
        </p:nvSpPr>
        <p:spPr>
          <a:xfrm>
            <a:off x="501945" y="768536"/>
            <a:ext cx="3002745"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PROJECT ABSTRACT</a:t>
            </a:r>
          </a:p>
        </p:txBody>
      </p:sp>
      <p:pic>
        <p:nvPicPr>
          <p:cNvPr id="28" name="Picture 27">
            <a:extLst>
              <a:ext uri="{FF2B5EF4-FFF2-40B4-BE49-F238E27FC236}">
                <a16:creationId xmlns:a16="http://schemas.microsoft.com/office/drawing/2014/main" id="{E5B66D07-DF19-85E3-3FC2-3D9CF06C9BD0}"/>
              </a:ext>
            </a:extLst>
          </p:cNvPr>
          <p:cNvPicPr>
            <a:picLocks noChangeAspect="1"/>
          </p:cNvPicPr>
          <p:nvPr/>
        </p:nvPicPr>
        <p:blipFill>
          <a:blip r:embed="rId2"/>
          <a:stretch>
            <a:fillRect/>
          </a:stretch>
        </p:blipFill>
        <p:spPr>
          <a:xfrm>
            <a:off x="22711555" y="1764627"/>
            <a:ext cx="1318374" cy="1463167"/>
          </a:xfrm>
          <a:prstGeom prst="rect">
            <a:avLst/>
          </a:prstGeom>
        </p:spPr>
      </p:pic>
      <p:pic>
        <p:nvPicPr>
          <p:cNvPr id="29" name="Picture 28">
            <a:extLst>
              <a:ext uri="{FF2B5EF4-FFF2-40B4-BE49-F238E27FC236}">
                <a16:creationId xmlns:a16="http://schemas.microsoft.com/office/drawing/2014/main" id="{2907BFE2-9E0B-027E-06E9-69D931B5360A}"/>
              </a:ext>
            </a:extLst>
          </p:cNvPr>
          <p:cNvPicPr>
            <a:picLocks noChangeAspect="1"/>
          </p:cNvPicPr>
          <p:nvPr/>
        </p:nvPicPr>
        <p:blipFill>
          <a:blip r:embed="rId3"/>
          <a:stretch>
            <a:fillRect/>
          </a:stretch>
        </p:blipFill>
        <p:spPr>
          <a:xfrm>
            <a:off x="-1" y="12728362"/>
            <a:ext cx="987638" cy="987638"/>
          </a:xfrm>
          <a:prstGeom prst="rect">
            <a:avLst/>
          </a:prstGeom>
        </p:spPr>
      </p:pic>
      <p:sp>
        <p:nvSpPr>
          <p:cNvPr id="5" name="TextBox 4">
            <a:extLst>
              <a:ext uri="{FF2B5EF4-FFF2-40B4-BE49-F238E27FC236}">
                <a16:creationId xmlns:a16="http://schemas.microsoft.com/office/drawing/2014/main" id="{6D2C8BD3-B99D-5066-90C0-2814D3CE010B}"/>
              </a:ext>
            </a:extLst>
          </p:cNvPr>
          <p:cNvSpPr txBox="1"/>
          <p:nvPr/>
        </p:nvSpPr>
        <p:spPr>
          <a:xfrm flipH="1">
            <a:off x="2338105" y="4657397"/>
            <a:ext cx="19701438" cy="4401205"/>
          </a:xfrm>
          <a:prstGeom prst="rect">
            <a:avLst/>
          </a:prstGeom>
          <a:noFill/>
          <a:ln>
            <a:noFill/>
          </a:ln>
        </p:spPr>
        <p:txBody>
          <a:bodyPr wrap="square" rtlCol="0">
            <a:spAutoFit/>
          </a:bodyPr>
          <a:lstStyle/>
          <a:p>
            <a:r>
              <a:rPr lang="en-US" sz="4000" b="1" dirty="0">
                <a:solidFill>
                  <a:schemeClr val="accent4">
                    <a:lumMod val="50000"/>
                  </a:schemeClr>
                </a:solidFill>
              </a:rPr>
              <a:t>The ensemble model involves the selecting of base models from the single trained classifiers and use their predictions to train a meta model with the labels relabeled with the classifier names. </a:t>
            </a:r>
          </a:p>
          <a:p>
            <a:pPr marL="571500" indent="-571500">
              <a:buFont typeface="Arial" panose="020B0604020202020204" pitchFamily="34" charset="0"/>
              <a:buChar char="•"/>
            </a:pPr>
            <a:r>
              <a:rPr lang="en-US" sz="4000" b="1" dirty="0">
                <a:solidFill>
                  <a:schemeClr val="accent4">
                    <a:lumMod val="50000"/>
                  </a:schemeClr>
                </a:solidFill>
              </a:rPr>
              <a:t>Select base models that are based on the pairwise diversity of the classifiers. </a:t>
            </a:r>
          </a:p>
          <a:p>
            <a:pPr marL="571500" indent="-571500">
              <a:buFont typeface="Arial" panose="020B0604020202020204" pitchFamily="34" charset="0"/>
              <a:buChar char="•"/>
            </a:pPr>
            <a:r>
              <a:rPr lang="en-US" sz="4000" b="1" dirty="0">
                <a:solidFill>
                  <a:schemeClr val="accent4">
                    <a:lumMod val="50000"/>
                  </a:schemeClr>
                </a:solidFill>
              </a:rPr>
              <a:t>Recognize the best base model for each data instance. </a:t>
            </a:r>
          </a:p>
          <a:p>
            <a:pPr marL="571500" indent="-571500">
              <a:buFont typeface="Arial" panose="020B0604020202020204" pitchFamily="34" charset="0"/>
              <a:buChar char="•"/>
            </a:pPr>
            <a:r>
              <a:rPr lang="en-US" sz="4000" b="1" dirty="0">
                <a:solidFill>
                  <a:schemeClr val="accent4">
                    <a:lumMod val="50000"/>
                  </a:schemeClr>
                </a:solidFill>
              </a:rPr>
              <a:t>Predict each unknown instance using a suitable base model (best base model for that instance)</a:t>
            </a:r>
            <a:endParaRPr lang="en-US" sz="6600" b="1" dirty="0">
              <a:solidFill>
                <a:schemeClr val="accent4">
                  <a:lumMod val="50000"/>
                </a:schemeClr>
              </a:solidFill>
              <a:latin typeface="Arial" panose="020B0604020202020204" pitchFamily="34" charset="0"/>
              <a:ea typeface="Roboto Medium" panose="02000000000000000000" pitchFamily="2" charset="0"/>
              <a:cs typeface="Arial" panose="020B0604020202020204" pitchFamily="34" charset="0"/>
            </a:endParaRPr>
          </a:p>
        </p:txBody>
      </p:sp>
    </p:spTree>
    <p:extLst>
      <p:ext uri="{BB962C8B-B14F-4D97-AF65-F5344CB8AC3E}">
        <p14:creationId xmlns:p14="http://schemas.microsoft.com/office/powerpoint/2010/main" val="320825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714AAF-CD59-ECFE-C096-2AD8EE6606AE}"/>
              </a:ext>
            </a:extLst>
          </p:cNvPr>
          <p:cNvSpPr/>
          <p:nvPr/>
        </p:nvSpPr>
        <p:spPr>
          <a:xfrm>
            <a:off x="-1" y="-359228"/>
            <a:ext cx="24377651" cy="17844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E63EBD9-C805-756A-6BEF-166B0CEDBFA0}"/>
              </a:ext>
            </a:extLst>
          </p:cNvPr>
          <p:cNvSpPr txBox="1"/>
          <p:nvPr/>
        </p:nvSpPr>
        <p:spPr>
          <a:xfrm>
            <a:off x="2346167" y="5674379"/>
            <a:ext cx="10530077" cy="1754326"/>
          </a:xfrm>
          <a:prstGeom prst="rect">
            <a:avLst/>
          </a:prstGeom>
          <a:noFill/>
        </p:spPr>
        <p:txBody>
          <a:bodyPr wrap="square" rtlCol="0">
            <a:spAutoFit/>
          </a:bodyPr>
          <a:lstStyle/>
          <a:p>
            <a:r>
              <a:rPr lang="en-US" dirty="0">
                <a:solidFill>
                  <a:schemeClr val="accent5">
                    <a:lumMod val="50000"/>
                  </a:schemeClr>
                </a:solidFill>
              </a:rPr>
              <a:t>How to Minimize the weakness of single models the base model used for ensemble learning and to achieve better performance?</a:t>
            </a:r>
            <a:endParaRPr lang="en-US" b="1" dirty="0">
              <a:solidFill>
                <a:schemeClr val="accent5">
                  <a:lumMod val="50000"/>
                </a:schemeClr>
              </a:solidFill>
              <a:latin typeface="Arial" panose="020B0604020202020204" pitchFamily="34" charset="0"/>
              <a:ea typeface="Roboto Medium" panose="02000000000000000000" pitchFamily="2" charset="0"/>
              <a:cs typeface="Arial" panose="020B0604020202020204" pitchFamily="34" charset="0"/>
            </a:endParaRPr>
          </a:p>
        </p:txBody>
      </p:sp>
      <p:grpSp>
        <p:nvGrpSpPr>
          <p:cNvPr id="12" name="Group 11">
            <a:extLst>
              <a:ext uri="{FF2B5EF4-FFF2-40B4-BE49-F238E27FC236}">
                <a16:creationId xmlns:a16="http://schemas.microsoft.com/office/drawing/2014/main" id="{DA625B78-BF59-702A-F2AC-0C469EB859AE}"/>
              </a:ext>
            </a:extLst>
          </p:cNvPr>
          <p:cNvGrpSpPr/>
          <p:nvPr/>
        </p:nvGrpSpPr>
        <p:grpSpPr>
          <a:xfrm>
            <a:off x="493818" y="4799801"/>
            <a:ext cx="1144658" cy="1180978"/>
            <a:chOff x="9279669" y="4435947"/>
            <a:chExt cx="990328" cy="990328"/>
          </a:xfrm>
        </p:grpSpPr>
        <p:sp>
          <p:nvSpPr>
            <p:cNvPr id="13" name="Rectangle 12">
              <a:extLst>
                <a:ext uri="{FF2B5EF4-FFF2-40B4-BE49-F238E27FC236}">
                  <a16:creationId xmlns:a16="http://schemas.microsoft.com/office/drawing/2014/main" id="{573C6704-F54F-0BBC-B847-63CC71552FC1}"/>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BDB242A-D1E1-871E-0886-B1FF19398747}"/>
                </a:ext>
              </a:extLst>
            </p:cNvPr>
            <p:cNvSpPr txBox="1"/>
            <p:nvPr/>
          </p:nvSpPr>
          <p:spPr>
            <a:xfrm>
              <a:off x="9340881" y="4627347"/>
              <a:ext cx="867904" cy="54199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ii</a:t>
              </a:r>
            </a:p>
          </p:txBody>
        </p:sp>
      </p:grpSp>
      <p:grpSp>
        <p:nvGrpSpPr>
          <p:cNvPr id="24" name="Group 23">
            <a:extLst>
              <a:ext uri="{FF2B5EF4-FFF2-40B4-BE49-F238E27FC236}">
                <a16:creationId xmlns:a16="http://schemas.microsoft.com/office/drawing/2014/main" id="{C4A6F29B-C36D-A5A4-F03B-CB43D6855576}"/>
              </a:ext>
            </a:extLst>
          </p:cNvPr>
          <p:cNvGrpSpPr/>
          <p:nvPr/>
        </p:nvGrpSpPr>
        <p:grpSpPr>
          <a:xfrm flipH="1">
            <a:off x="347721" y="1781891"/>
            <a:ext cx="6035197" cy="2843609"/>
            <a:chOff x="16471088" y="10004408"/>
            <a:chExt cx="6035197" cy="2843609"/>
          </a:xfrm>
        </p:grpSpPr>
        <p:sp>
          <p:nvSpPr>
            <p:cNvPr id="25" name="TextBox 24">
              <a:extLst>
                <a:ext uri="{FF2B5EF4-FFF2-40B4-BE49-F238E27FC236}">
                  <a16:creationId xmlns:a16="http://schemas.microsoft.com/office/drawing/2014/main" id="{832C9A33-E97B-8B2B-4712-772349E55FFF}"/>
                </a:ext>
              </a:extLst>
            </p:cNvPr>
            <p:cNvSpPr txBox="1"/>
            <p:nvPr/>
          </p:nvSpPr>
          <p:spPr>
            <a:xfrm>
              <a:off x="16471088" y="10724359"/>
              <a:ext cx="6035197" cy="2123658"/>
            </a:xfrm>
            <a:prstGeom prst="rect">
              <a:avLst/>
            </a:prstGeom>
            <a:noFill/>
            <a:ln>
              <a:noFill/>
            </a:ln>
          </p:spPr>
          <p:txBody>
            <a:bodyPr wrap="square" rtlCol="0">
              <a:spAutoFit/>
            </a:bodyPr>
            <a:lstStyle/>
            <a:p>
              <a:r>
                <a:rPr lang="en-US" sz="6600" b="1" dirty="0">
                  <a:solidFill>
                    <a:schemeClr val="tx2"/>
                  </a:solidFill>
                  <a:latin typeface="Arial" panose="020B0604020202020204" pitchFamily="34" charset="0"/>
                  <a:ea typeface="Roboto Medium" panose="02000000000000000000" pitchFamily="2" charset="0"/>
                  <a:cs typeface="Arial" panose="020B0604020202020204" pitchFamily="34" charset="0"/>
                </a:rPr>
                <a:t>Problem Statement</a:t>
              </a:r>
            </a:p>
          </p:txBody>
        </p:sp>
        <p:sp>
          <p:nvSpPr>
            <p:cNvPr id="26" name="TextBox 25">
              <a:extLst>
                <a:ext uri="{FF2B5EF4-FFF2-40B4-BE49-F238E27FC236}">
                  <a16:creationId xmlns:a16="http://schemas.microsoft.com/office/drawing/2014/main" id="{79783D1E-91A6-988E-EFCA-2D9B0C5D8C38}"/>
                </a:ext>
              </a:extLst>
            </p:cNvPr>
            <p:cNvSpPr txBox="1"/>
            <p:nvPr/>
          </p:nvSpPr>
          <p:spPr>
            <a:xfrm>
              <a:off x="20866500" y="10004408"/>
              <a:ext cx="1574470"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SYNOPSIS</a:t>
              </a:r>
            </a:p>
          </p:txBody>
        </p:sp>
      </p:grpSp>
      <p:sp>
        <p:nvSpPr>
          <p:cNvPr id="27" name="TextBox 26">
            <a:extLst>
              <a:ext uri="{FF2B5EF4-FFF2-40B4-BE49-F238E27FC236}">
                <a16:creationId xmlns:a16="http://schemas.microsoft.com/office/drawing/2014/main" id="{375F09BA-63F4-2035-140A-21363B4EFE53}"/>
              </a:ext>
            </a:extLst>
          </p:cNvPr>
          <p:cNvSpPr txBox="1"/>
          <p:nvPr/>
        </p:nvSpPr>
        <p:spPr>
          <a:xfrm>
            <a:off x="501945" y="768536"/>
            <a:ext cx="3002745"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PROJECT ABSTRACT</a:t>
            </a:r>
          </a:p>
        </p:txBody>
      </p:sp>
      <p:pic>
        <p:nvPicPr>
          <p:cNvPr id="28" name="Picture 27">
            <a:extLst>
              <a:ext uri="{FF2B5EF4-FFF2-40B4-BE49-F238E27FC236}">
                <a16:creationId xmlns:a16="http://schemas.microsoft.com/office/drawing/2014/main" id="{E5B66D07-DF19-85E3-3FC2-3D9CF06C9BD0}"/>
              </a:ext>
            </a:extLst>
          </p:cNvPr>
          <p:cNvPicPr>
            <a:picLocks noChangeAspect="1"/>
          </p:cNvPicPr>
          <p:nvPr/>
        </p:nvPicPr>
        <p:blipFill>
          <a:blip r:embed="rId2"/>
          <a:stretch>
            <a:fillRect/>
          </a:stretch>
        </p:blipFill>
        <p:spPr>
          <a:xfrm>
            <a:off x="22711555" y="1764627"/>
            <a:ext cx="1318374" cy="1463167"/>
          </a:xfrm>
          <a:prstGeom prst="rect">
            <a:avLst/>
          </a:prstGeom>
        </p:spPr>
      </p:pic>
      <p:pic>
        <p:nvPicPr>
          <p:cNvPr id="29" name="Picture 28">
            <a:extLst>
              <a:ext uri="{FF2B5EF4-FFF2-40B4-BE49-F238E27FC236}">
                <a16:creationId xmlns:a16="http://schemas.microsoft.com/office/drawing/2014/main" id="{2907BFE2-9E0B-027E-06E9-69D931B5360A}"/>
              </a:ext>
            </a:extLst>
          </p:cNvPr>
          <p:cNvPicPr>
            <a:picLocks noChangeAspect="1"/>
          </p:cNvPicPr>
          <p:nvPr/>
        </p:nvPicPr>
        <p:blipFill>
          <a:blip r:embed="rId3"/>
          <a:stretch>
            <a:fillRect/>
          </a:stretch>
        </p:blipFill>
        <p:spPr>
          <a:xfrm>
            <a:off x="-1" y="12728362"/>
            <a:ext cx="987638" cy="987638"/>
          </a:xfrm>
          <a:prstGeom prst="rect">
            <a:avLst/>
          </a:prstGeom>
        </p:spPr>
      </p:pic>
    </p:spTree>
    <p:extLst>
      <p:ext uri="{BB962C8B-B14F-4D97-AF65-F5344CB8AC3E}">
        <p14:creationId xmlns:p14="http://schemas.microsoft.com/office/powerpoint/2010/main" val="66410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714AAF-CD59-ECFE-C096-2AD8EE6606AE}"/>
              </a:ext>
            </a:extLst>
          </p:cNvPr>
          <p:cNvSpPr/>
          <p:nvPr/>
        </p:nvSpPr>
        <p:spPr>
          <a:xfrm>
            <a:off x="-1" y="-359228"/>
            <a:ext cx="24377651" cy="17844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E63EBD9-C805-756A-6BEF-166B0CEDBFA0}"/>
              </a:ext>
            </a:extLst>
          </p:cNvPr>
          <p:cNvSpPr txBox="1"/>
          <p:nvPr/>
        </p:nvSpPr>
        <p:spPr>
          <a:xfrm>
            <a:off x="2003317" y="5390290"/>
            <a:ext cx="20909816" cy="6740307"/>
          </a:xfrm>
          <a:prstGeom prst="rect">
            <a:avLst/>
          </a:prstGeom>
          <a:noFill/>
        </p:spPr>
        <p:txBody>
          <a:bodyPr wrap="square" rtlCol="0">
            <a:spAutoFit/>
          </a:bodyPr>
          <a:lstStyle/>
          <a:p>
            <a:r>
              <a:rPr lang="en-US" dirty="0">
                <a:solidFill>
                  <a:schemeClr val="accent5">
                    <a:lumMod val="50000"/>
                  </a:schemeClr>
                </a:solidFill>
              </a:rPr>
              <a:t>Depending on the datasets and instances, dynamic adjustment of the single models in ensemble learning and adaptively select the most suitable single model to predict each instance is needed to avoid weaknesses of single models. </a:t>
            </a:r>
          </a:p>
          <a:p>
            <a:r>
              <a:rPr lang="en-US" dirty="0">
                <a:solidFill>
                  <a:schemeClr val="accent5">
                    <a:lumMod val="50000"/>
                  </a:schemeClr>
                </a:solidFill>
              </a:rPr>
              <a:t>Thus only those single models with the highest pairwise diversities should be selected to construct the ensemble model. Ensemble methods, an important type of machine learning technique, have drawn a lot of attention in both academic research and practical applications, and they use multiple single models to construct a hybrid model. </a:t>
            </a:r>
          </a:p>
          <a:p>
            <a:r>
              <a:rPr lang="en-US" dirty="0">
                <a:solidFill>
                  <a:schemeClr val="accent5">
                    <a:lumMod val="50000"/>
                  </a:schemeClr>
                </a:solidFill>
              </a:rPr>
              <a:t>A hybrid model generally performs better compared to a single individual model. The proposed approach in this paper based on a hybrid model has been validated on Repeat Buyers Prediction dataset, and the experiment results show up to 18.5% improvement on F1 score, compared to the best individual model. In addition, the proposed method outperforms two other commonly used ensemble methods (Averaging and Stacking) in terms of improved F1 score. </a:t>
            </a:r>
            <a:endParaRPr lang="en-US" b="1" dirty="0">
              <a:solidFill>
                <a:schemeClr val="accent5">
                  <a:lumMod val="50000"/>
                </a:schemeClr>
              </a:solidFill>
              <a:latin typeface="Arial" panose="020B0604020202020204" pitchFamily="34" charset="0"/>
              <a:ea typeface="Roboto Medium" panose="02000000000000000000" pitchFamily="2" charset="0"/>
              <a:cs typeface="Arial" panose="020B0604020202020204" pitchFamily="34" charset="0"/>
            </a:endParaRPr>
          </a:p>
        </p:txBody>
      </p:sp>
      <p:grpSp>
        <p:nvGrpSpPr>
          <p:cNvPr id="12" name="Group 11">
            <a:extLst>
              <a:ext uri="{FF2B5EF4-FFF2-40B4-BE49-F238E27FC236}">
                <a16:creationId xmlns:a16="http://schemas.microsoft.com/office/drawing/2014/main" id="{DA625B78-BF59-702A-F2AC-0C469EB859AE}"/>
              </a:ext>
            </a:extLst>
          </p:cNvPr>
          <p:cNvGrpSpPr/>
          <p:nvPr/>
        </p:nvGrpSpPr>
        <p:grpSpPr>
          <a:xfrm>
            <a:off x="493818" y="4799801"/>
            <a:ext cx="1144658" cy="1180978"/>
            <a:chOff x="9279669" y="4435947"/>
            <a:chExt cx="990328" cy="990328"/>
          </a:xfrm>
        </p:grpSpPr>
        <p:sp>
          <p:nvSpPr>
            <p:cNvPr id="13" name="Rectangle 12">
              <a:extLst>
                <a:ext uri="{FF2B5EF4-FFF2-40B4-BE49-F238E27FC236}">
                  <a16:creationId xmlns:a16="http://schemas.microsoft.com/office/drawing/2014/main" id="{573C6704-F54F-0BBC-B847-63CC71552FC1}"/>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BDB242A-D1E1-871E-0886-B1FF19398747}"/>
                </a:ext>
              </a:extLst>
            </p:cNvPr>
            <p:cNvSpPr txBox="1"/>
            <p:nvPr/>
          </p:nvSpPr>
          <p:spPr>
            <a:xfrm>
              <a:off x="9340881" y="4627347"/>
              <a:ext cx="867904" cy="54199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iii</a:t>
              </a:r>
            </a:p>
          </p:txBody>
        </p:sp>
      </p:grpSp>
      <p:grpSp>
        <p:nvGrpSpPr>
          <p:cNvPr id="24" name="Group 23">
            <a:extLst>
              <a:ext uri="{FF2B5EF4-FFF2-40B4-BE49-F238E27FC236}">
                <a16:creationId xmlns:a16="http://schemas.microsoft.com/office/drawing/2014/main" id="{C4A6F29B-C36D-A5A4-F03B-CB43D6855576}"/>
              </a:ext>
            </a:extLst>
          </p:cNvPr>
          <p:cNvGrpSpPr/>
          <p:nvPr/>
        </p:nvGrpSpPr>
        <p:grpSpPr>
          <a:xfrm flipH="1">
            <a:off x="347721" y="1781891"/>
            <a:ext cx="6035197" cy="2843609"/>
            <a:chOff x="16471088" y="10004408"/>
            <a:chExt cx="6035197" cy="2843609"/>
          </a:xfrm>
        </p:grpSpPr>
        <p:sp>
          <p:nvSpPr>
            <p:cNvPr id="25" name="TextBox 24">
              <a:extLst>
                <a:ext uri="{FF2B5EF4-FFF2-40B4-BE49-F238E27FC236}">
                  <a16:creationId xmlns:a16="http://schemas.microsoft.com/office/drawing/2014/main" id="{832C9A33-E97B-8B2B-4712-772349E55FFF}"/>
                </a:ext>
              </a:extLst>
            </p:cNvPr>
            <p:cNvSpPr txBox="1"/>
            <p:nvPr/>
          </p:nvSpPr>
          <p:spPr>
            <a:xfrm>
              <a:off x="16471088" y="10724359"/>
              <a:ext cx="6035197" cy="2123658"/>
            </a:xfrm>
            <a:prstGeom prst="rect">
              <a:avLst/>
            </a:prstGeom>
            <a:noFill/>
            <a:ln>
              <a:noFill/>
            </a:ln>
          </p:spPr>
          <p:txBody>
            <a:bodyPr wrap="square" rtlCol="0">
              <a:spAutoFit/>
            </a:bodyPr>
            <a:lstStyle/>
            <a:p>
              <a:r>
                <a:rPr lang="en-US" sz="6600" b="1" dirty="0">
                  <a:solidFill>
                    <a:schemeClr val="tx2"/>
                  </a:solidFill>
                  <a:latin typeface="Arial" panose="020B0604020202020204" pitchFamily="34" charset="0"/>
                  <a:ea typeface="Roboto Medium" panose="02000000000000000000" pitchFamily="2" charset="0"/>
                  <a:cs typeface="Arial" panose="020B0604020202020204" pitchFamily="34" charset="0"/>
                </a:rPr>
                <a:t>Proposed Solution</a:t>
              </a:r>
            </a:p>
          </p:txBody>
        </p:sp>
        <p:sp>
          <p:nvSpPr>
            <p:cNvPr id="26" name="TextBox 25">
              <a:extLst>
                <a:ext uri="{FF2B5EF4-FFF2-40B4-BE49-F238E27FC236}">
                  <a16:creationId xmlns:a16="http://schemas.microsoft.com/office/drawing/2014/main" id="{79783D1E-91A6-988E-EFCA-2D9B0C5D8C38}"/>
                </a:ext>
              </a:extLst>
            </p:cNvPr>
            <p:cNvSpPr txBox="1"/>
            <p:nvPr/>
          </p:nvSpPr>
          <p:spPr>
            <a:xfrm>
              <a:off x="20866500" y="10004408"/>
              <a:ext cx="1574470"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SYNOPSIS</a:t>
              </a:r>
            </a:p>
          </p:txBody>
        </p:sp>
      </p:grpSp>
      <p:sp>
        <p:nvSpPr>
          <p:cNvPr id="27" name="TextBox 26">
            <a:extLst>
              <a:ext uri="{FF2B5EF4-FFF2-40B4-BE49-F238E27FC236}">
                <a16:creationId xmlns:a16="http://schemas.microsoft.com/office/drawing/2014/main" id="{375F09BA-63F4-2035-140A-21363B4EFE53}"/>
              </a:ext>
            </a:extLst>
          </p:cNvPr>
          <p:cNvSpPr txBox="1"/>
          <p:nvPr/>
        </p:nvSpPr>
        <p:spPr>
          <a:xfrm>
            <a:off x="501945" y="768536"/>
            <a:ext cx="3002745"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PROJECT ABSTRACT</a:t>
            </a:r>
          </a:p>
        </p:txBody>
      </p:sp>
      <p:pic>
        <p:nvPicPr>
          <p:cNvPr id="28" name="Picture 27">
            <a:extLst>
              <a:ext uri="{FF2B5EF4-FFF2-40B4-BE49-F238E27FC236}">
                <a16:creationId xmlns:a16="http://schemas.microsoft.com/office/drawing/2014/main" id="{E5B66D07-DF19-85E3-3FC2-3D9CF06C9BD0}"/>
              </a:ext>
            </a:extLst>
          </p:cNvPr>
          <p:cNvPicPr>
            <a:picLocks noChangeAspect="1"/>
          </p:cNvPicPr>
          <p:nvPr/>
        </p:nvPicPr>
        <p:blipFill>
          <a:blip r:embed="rId2"/>
          <a:stretch>
            <a:fillRect/>
          </a:stretch>
        </p:blipFill>
        <p:spPr>
          <a:xfrm>
            <a:off x="22711555" y="1764627"/>
            <a:ext cx="1318374" cy="1463167"/>
          </a:xfrm>
          <a:prstGeom prst="rect">
            <a:avLst/>
          </a:prstGeom>
        </p:spPr>
      </p:pic>
      <p:pic>
        <p:nvPicPr>
          <p:cNvPr id="29" name="Picture 28">
            <a:extLst>
              <a:ext uri="{FF2B5EF4-FFF2-40B4-BE49-F238E27FC236}">
                <a16:creationId xmlns:a16="http://schemas.microsoft.com/office/drawing/2014/main" id="{2907BFE2-9E0B-027E-06E9-69D931B5360A}"/>
              </a:ext>
            </a:extLst>
          </p:cNvPr>
          <p:cNvPicPr>
            <a:picLocks noChangeAspect="1"/>
          </p:cNvPicPr>
          <p:nvPr/>
        </p:nvPicPr>
        <p:blipFill>
          <a:blip r:embed="rId3"/>
          <a:stretch>
            <a:fillRect/>
          </a:stretch>
        </p:blipFill>
        <p:spPr>
          <a:xfrm>
            <a:off x="-1" y="12728362"/>
            <a:ext cx="987638" cy="987638"/>
          </a:xfrm>
          <a:prstGeom prst="rect">
            <a:avLst/>
          </a:prstGeom>
        </p:spPr>
      </p:pic>
    </p:spTree>
    <p:extLst>
      <p:ext uri="{BB962C8B-B14F-4D97-AF65-F5344CB8AC3E}">
        <p14:creationId xmlns:p14="http://schemas.microsoft.com/office/powerpoint/2010/main" val="29808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AA88E5E-BD74-5B4B-AE9A-CD1ADE00E2AA}"/>
              </a:ext>
            </a:extLst>
          </p:cNvPr>
          <p:cNvSpPr/>
          <p:nvPr/>
        </p:nvSpPr>
        <p:spPr>
          <a:xfrm>
            <a:off x="-1" y="-359228"/>
            <a:ext cx="24377651" cy="17844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93103B97-BA01-9145-AE26-860F41A35687}"/>
              </a:ext>
            </a:extLst>
          </p:cNvPr>
          <p:cNvSpPr txBox="1"/>
          <p:nvPr/>
        </p:nvSpPr>
        <p:spPr>
          <a:xfrm>
            <a:off x="3670956" y="9210581"/>
            <a:ext cx="4309098" cy="1323439"/>
          </a:xfrm>
          <a:prstGeom prst="rect">
            <a:avLst/>
          </a:prstGeom>
          <a:noFill/>
        </p:spPr>
        <p:txBody>
          <a:bodyPr wrap="square" rtlCol="0">
            <a:spAutoFit/>
          </a:bodyPr>
          <a:lstStyle/>
          <a:p>
            <a:r>
              <a:rPr lang="en-IN" sz="4000" dirty="0"/>
              <a:t>Tianqi Chen </a:t>
            </a:r>
          </a:p>
          <a:p>
            <a:r>
              <a:rPr lang="en-IN" sz="4000" dirty="0"/>
              <a:t>Tong He</a:t>
            </a:r>
            <a:endParaRPr lang="en-US" sz="66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TextBox 28">
            <a:extLst>
              <a:ext uri="{FF2B5EF4-FFF2-40B4-BE49-F238E27FC236}">
                <a16:creationId xmlns:a16="http://schemas.microsoft.com/office/drawing/2014/main" id="{6E3B4941-746E-D749-B7F2-DE08E9B9EB08}"/>
              </a:ext>
            </a:extLst>
          </p:cNvPr>
          <p:cNvSpPr txBox="1"/>
          <p:nvPr/>
        </p:nvSpPr>
        <p:spPr>
          <a:xfrm>
            <a:off x="10881856" y="9870497"/>
            <a:ext cx="4309098"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a:t>
            </a:r>
          </a:p>
        </p:txBody>
      </p:sp>
      <p:sp>
        <p:nvSpPr>
          <p:cNvPr id="30" name="TextBox 29">
            <a:extLst>
              <a:ext uri="{FF2B5EF4-FFF2-40B4-BE49-F238E27FC236}">
                <a16:creationId xmlns:a16="http://schemas.microsoft.com/office/drawing/2014/main" id="{B1AF3575-F682-4A4C-8E6B-6E04E3C1AEAF}"/>
              </a:ext>
            </a:extLst>
          </p:cNvPr>
          <p:cNvSpPr txBox="1"/>
          <p:nvPr/>
        </p:nvSpPr>
        <p:spPr>
          <a:xfrm>
            <a:off x="10881855" y="7990864"/>
            <a:ext cx="5019022" cy="2308324"/>
          </a:xfrm>
          <a:prstGeom prst="rect">
            <a:avLst/>
          </a:prstGeom>
          <a:noFill/>
        </p:spPr>
        <p:txBody>
          <a:bodyPr wrap="square" rtlCol="0">
            <a:spAutoFit/>
          </a:bodyPr>
          <a:lstStyle/>
          <a:p>
            <a:r>
              <a:rPr lang="en-US" b="1" i="0">
                <a:solidFill>
                  <a:srgbClr val="333333"/>
                </a:solidFill>
                <a:effectLst/>
                <a:latin typeface="Arial" panose="020B0604020202020204" pitchFamily="34" charset="0"/>
              </a:rPr>
              <a:t>Empirical comparison of bagging-based ensemble classifiers</a:t>
            </a:r>
          </a:p>
          <a:p>
            <a:endParaRPr lang="en-US" b="1" dirty="0">
              <a:solidFill>
                <a:schemeClr val="tx2"/>
              </a:solidFill>
              <a:latin typeface="Arial" panose="020B0604020202020204" pitchFamily="34" charset="0"/>
              <a:ea typeface="Roboto Medium" panose="02000000000000000000" pitchFamily="2" charset="0"/>
              <a:cs typeface="Arial" panose="020B0604020202020204" pitchFamily="34" charset="0"/>
            </a:endParaRPr>
          </a:p>
        </p:txBody>
      </p:sp>
      <p:sp>
        <p:nvSpPr>
          <p:cNvPr id="34" name="TextBox 33">
            <a:extLst>
              <a:ext uri="{FF2B5EF4-FFF2-40B4-BE49-F238E27FC236}">
                <a16:creationId xmlns:a16="http://schemas.microsoft.com/office/drawing/2014/main" id="{98A7A4C9-6CBD-AB4D-989F-5DAFD3E1380E}"/>
              </a:ext>
            </a:extLst>
          </p:cNvPr>
          <p:cNvSpPr txBox="1"/>
          <p:nvPr/>
        </p:nvSpPr>
        <p:spPr>
          <a:xfrm>
            <a:off x="18197184" y="4885393"/>
            <a:ext cx="4309098" cy="1323439"/>
          </a:xfrm>
          <a:prstGeom prst="rect">
            <a:avLst/>
          </a:prstGeom>
          <a:noFill/>
        </p:spPr>
        <p:txBody>
          <a:bodyPr wrap="square" rtlCol="0">
            <a:spAutoFit/>
          </a:bodyPr>
          <a:lstStyle/>
          <a:p>
            <a:r>
              <a:rPr lang="en-IN" sz="4000" dirty="0"/>
              <a:t>Tianqi Chen</a:t>
            </a:r>
          </a:p>
          <a:p>
            <a:r>
              <a:rPr lang="en-IN" sz="4000" dirty="0"/>
              <a:t>Carlos </a:t>
            </a:r>
            <a:r>
              <a:rPr lang="en-IN" sz="4000" dirty="0" err="1"/>
              <a:t>Guestrin</a:t>
            </a:r>
            <a:endParaRPr lang="en-US" sz="66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6" name="TextBox 35">
            <a:extLst>
              <a:ext uri="{FF2B5EF4-FFF2-40B4-BE49-F238E27FC236}">
                <a16:creationId xmlns:a16="http://schemas.microsoft.com/office/drawing/2014/main" id="{898BFC0E-9D25-1B4F-A2A9-3029C4E48F09}"/>
              </a:ext>
            </a:extLst>
          </p:cNvPr>
          <p:cNvSpPr txBox="1"/>
          <p:nvPr/>
        </p:nvSpPr>
        <p:spPr>
          <a:xfrm>
            <a:off x="18197183" y="3078097"/>
            <a:ext cx="4309098" cy="1754326"/>
          </a:xfrm>
          <a:prstGeom prst="rect">
            <a:avLst/>
          </a:prstGeom>
          <a:noFill/>
        </p:spPr>
        <p:txBody>
          <a:bodyPr wrap="square" rtlCol="0">
            <a:spAutoFit/>
          </a:bodyPr>
          <a:lstStyle/>
          <a:p>
            <a:r>
              <a:rPr lang="en-US" b="1" dirty="0" err="1">
                <a:solidFill>
                  <a:schemeClr val="tx2"/>
                </a:solidFill>
                <a:latin typeface="Arial" panose="020B0604020202020204" pitchFamily="34" charset="0"/>
                <a:ea typeface="Roboto Medium" panose="02000000000000000000" pitchFamily="2" charset="0"/>
                <a:cs typeface="Arial" panose="020B0604020202020204" pitchFamily="34" charset="0"/>
              </a:rPr>
              <a:t>XGBoost</a:t>
            </a:r>
            <a:r>
              <a:rPr lang="en-US" b="1" dirty="0">
                <a:solidFill>
                  <a:schemeClr val="tx2"/>
                </a:solidFill>
                <a:latin typeface="Arial" panose="020B0604020202020204" pitchFamily="34" charset="0"/>
                <a:ea typeface="Roboto Medium" panose="02000000000000000000" pitchFamily="2" charset="0"/>
                <a:cs typeface="Arial" panose="020B0604020202020204" pitchFamily="34" charset="0"/>
              </a:rPr>
              <a:t>: A Scalable Tree Boosting System</a:t>
            </a:r>
          </a:p>
        </p:txBody>
      </p:sp>
      <p:grpSp>
        <p:nvGrpSpPr>
          <p:cNvPr id="11" name="Group 10">
            <a:extLst>
              <a:ext uri="{FF2B5EF4-FFF2-40B4-BE49-F238E27FC236}">
                <a16:creationId xmlns:a16="http://schemas.microsoft.com/office/drawing/2014/main" id="{8C058452-04A6-654E-BDDF-6A2131C1495B}"/>
              </a:ext>
            </a:extLst>
          </p:cNvPr>
          <p:cNvGrpSpPr/>
          <p:nvPr/>
        </p:nvGrpSpPr>
        <p:grpSpPr>
          <a:xfrm>
            <a:off x="9279669" y="3460096"/>
            <a:ext cx="990328" cy="990328"/>
            <a:chOff x="9279669" y="4435947"/>
            <a:chExt cx="990328" cy="990328"/>
          </a:xfrm>
        </p:grpSpPr>
        <p:sp>
          <p:nvSpPr>
            <p:cNvPr id="10" name="Rectangle 9">
              <a:extLst>
                <a:ext uri="{FF2B5EF4-FFF2-40B4-BE49-F238E27FC236}">
                  <a16:creationId xmlns:a16="http://schemas.microsoft.com/office/drawing/2014/main" id="{91013953-E7C6-624E-8298-F9F1B7538848}"/>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5A02EC66-B363-6245-99CA-30FD5C748CCD}"/>
                </a:ext>
              </a:extLst>
            </p:cNvPr>
            <p:cNvSpPr txBox="1"/>
            <p:nvPr/>
          </p:nvSpPr>
          <p:spPr>
            <a:xfrm>
              <a:off x="9340881" y="4627347"/>
              <a:ext cx="867904" cy="618313"/>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A</a:t>
              </a:r>
            </a:p>
          </p:txBody>
        </p:sp>
      </p:grpSp>
      <p:grpSp>
        <p:nvGrpSpPr>
          <p:cNvPr id="25" name="Group 24">
            <a:extLst>
              <a:ext uri="{FF2B5EF4-FFF2-40B4-BE49-F238E27FC236}">
                <a16:creationId xmlns:a16="http://schemas.microsoft.com/office/drawing/2014/main" id="{1AC2C60B-C669-1D4F-A163-C97826D8A484}"/>
              </a:ext>
            </a:extLst>
          </p:cNvPr>
          <p:cNvGrpSpPr/>
          <p:nvPr/>
        </p:nvGrpSpPr>
        <p:grpSpPr>
          <a:xfrm>
            <a:off x="16594997" y="3418515"/>
            <a:ext cx="990328" cy="990328"/>
            <a:chOff x="9279669" y="4435947"/>
            <a:chExt cx="990328" cy="990328"/>
          </a:xfrm>
        </p:grpSpPr>
        <p:sp>
          <p:nvSpPr>
            <p:cNvPr id="26" name="Rectangle 25">
              <a:extLst>
                <a:ext uri="{FF2B5EF4-FFF2-40B4-BE49-F238E27FC236}">
                  <a16:creationId xmlns:a16="http://schemas.microsoft.com/office/drawing/2014/main" id="{B53E6B9E-4069-F743-8CAD-55F1D82784D4}"/>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A626806-ECD4-C04C-9526-CC4BC1A74AF7}"/>
                </a:ext>
              </a:extLst>
            </p:cNvPr>
            <p:cNvSpPr txBox="1"/>
            <p:nvPr/>
          </p:nvSpPr>
          <p:spPr>
            <a:xfrm>
              <a:off x="9340881" y="4627347"/>
              <a:ext cx="867904" cy="64633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B</a:t>
              </a:r>
            </a:p>
          </p:txBody>
        </p:sp>
      </p:grpSp>
      <p:grpSp>
        <p:nvGrpSpPr>
          <p:cNvPr id="28" name="Group 27">
            <a:extLst>
              <a:ext uri="{FF2B5EF4-FFF2-40B4-BE49-F238E27FC236}">
                <a16:creationId xmlns:a16="http://schemas.microsoft.com/office/drawing/2014/main" id="{F6CD651A-E66F-CB45-A3F7-622D2190C86B}"/>
              </a:ext>
            </a:extLst>
          </p:cNvPr>
          <p:cNvGrpSpPr/>
          <p:nvPr/>
        </p:nvGrpSpPr>
        <p:grpSpPr>
          <a:xfrm>
            <a:off x="2384481" y="7989946"/>
            <a:ext cx="990328" cy="990328"/>
            <a:chOff x="9279669" y="4435947"/>
            <a:chExt cx="990328" cy="990328"/>
          </a:xfrm>
        </p:grpSpPr>
        <p:sp>
          <p:nvSpPr>
            <p:cNvPr id="31" name="Rectangle 30">
              <a:extLst>
                <a:ext uri="{FF2B5EF4-FFF2-40B4-BE49-F238E27FC236}">
                  <a16:creationId xmlns:a16="http://schemas.microsoft.com/office/drawing/2014/main" id="{2C3454BB-10D2-BC4A-BEA7-91E7F0E79267}"/>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A869E86-98D7-9246-99EF-161EF696028C}"/>
                </a:ext>
              </a:extLst>
            </p:cNvPr>
            <p:cNvSpPr txBox="1"/>
            <p:nvPr/>
          </p:nvSpPr>
          <p:spPr>
            <a:xfrm>
              <a:off x="9340881" y="4627347"/>
              <a:ext cx="867904" cy="64633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C</a:t>
              </a:r>
            </a:p>
          </p:txBody>
        </p:sp>
      </p:grpSp>
      <p:grpSp>
        <p:nvGrpSpPr>
          <p:cNvPr id="35" name="Group 34">
            <a:extLst>
              <a:ext uri="{FF2B5EF4-FFF2-40B4-BE49-F238E27FC236}">
                <a16:creationId xmlns:a16="http://schemas.microsoft.com/office/drawing/2014/main" id="{3A49EE1D-8728-144D-A2F7-F6365ED2F25F}"/>
              </a:ext>
            </a:extLst>
          </p:cNvPr>
          <p:cNvGrpSpPr/>
          <p:nvPr/>
        </p:nvGrpSpPr>
        <p:grpSpPr>
          <a:xfrm>
            <a:off x="9279669" y="8234364"/>
            <a:ext cx="990328" cy="990328"/>
            <a:chOff x="9279669" y="4435947"/>
            <a:chExt cx="990328" cy="990328"/>
          </a:xfrm>
        </p:grpSpPr>
        <p:sp>
          <p:nvSpPr>
            <p:cNvPr id="37" name="Rectangle 36">
              <a:extLst>
                <a:ext uri="{FF2B5EF4-FFF2-40B4-BE49-F238E27FC236}">
                  <a16:creationId xmlns:a16="http://schemas.microsoft.com/office/drawing/2014/main" id="{3FFA556C-A125-FA4A-BBFC-4F42C300C480}"/>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3CE5973F-855C-9E4E-8967-8685E8F4AA9E}"/>
                </a:ext>
              </a:extLst>
            </p:cNvPr>
            <p:cNvSpPr txBox="1"/>
            <p:nvPr/>
          </p:nvSpPr>
          <p:spPr>
            <a:xfrm>
              <a:off x="9340881" y="4627347"/>
              <a:ext cx="867904" cy="64633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D</a:t>
              </a:r>
            </a:p>
          </p:txBody>
        </p:sp>
      </p:grpSp>
      <p:grpSp>
        <p:nvGrpSpPr>
          <p:cNvPr id="39" name="Group 38">
            <a:extLst>
              <a:ext uri="{FF2B5EF4-FFF2-40B4-BE49-F238E27FC236}">
                <a16:creationId xmlns:a16="http://schemas.microsoft.com/office/drawing/2014/main" id="{A90F4F39-89BB-164D-BF26-A8FFD6629453}"/>
              </a:ext>
            </a:extLst>
          </p:cNvPr>
          <p:cNvGrpSpPr/>
          <p:nvPr/>
        </p:nvGrpSpPr>
        <p:grpSpPr>
          <a:xfrm flipH="1">
            <a:off x="1461919" y="2336866"/>
            <a:ext cx="6035197" cy="2843609"/>
            <a:chOff x="16471088" y="10004408"/>
            <a:chExt cx="6035197" cy="2843609"/>
          </a:xfrm>
        </p:grpSpPr>
        <p:sp>
          <p:nvSpPr>
            <p:cNvPr id="40" name="TextBox 39">
              <a:extLst>
                <a:ext uri="{FF2B5EF4-FFF2-40B4-BE49-F238E27FC236}">
                  <a16:creationId xmlns:a16="http://schemas.microsoft.com/office/drawing/2014/main" id="{B0000823-3D60-DC45-B1EF-29A32C704670}"/>
                </a:ext>
              </a:extLst>
            </p:cNvPr>
            <p:cNvSpPr txBox="1"/>
            <p:nvPr/>
          </p:nvSpPr>
          <p:spPr>
            <a:xfrm>
              <a:off x="16471088" y="10724359"/>
              <a:ext cx="6035197" cy="2123658"/>
            </a:xfrm>
            <a:prstGeom prst="rect">
              <a:avLst/>
            </a:prstGeom>
            <a:noFill/>
            <a:ln>
              <a:noFill/>
            </a:ln>
          </p:spPr>
          <p:txBody>
            <a:bodyPr wrap="square" rtlCol="0">
              <a:spAutoFit/>
            </a:bodyPr>
            <a:lstStyle/>
            <a:p>
              <a:r>
                <a:rPr lang="en-US" sz="6600" b="1" dirty="0">
                  <a:solidFill>
                    <a:schemeClr val="tx2"/>
                  </a:solidFill>
                  <a:latin typeface="Arial" panose="020B0604020202020204" pitchFamily="34" charset="0"/>
                  <a:ea typeface="Roboto Medium" panose="02000000000000000000" pitchFamily="2" charset="0"/>
                  <a:cs typeface="Arial" panose="020B0604020202020204" pitchFamily="34" charset="0"/>
                </a:rPr>
                <a:t>Literature Survey</a:t>
              </a:r>
            </a:p>
          </p:txBody>
        </p:sp>
        <p:sp>
          <p:nvSpPr>
            <p:cNvPr id="41" name="TextBox 40">
              <a:extLst>
                <a:ext uri="{FF2B5EF4-FFF2-40B4-BE49-F238E27FC236}">
                  <a16:creationId xmlns:a16="http://schemas.microsoft.com/office/drawing/2014/main" id="{B05304D6-B26D-4547-9DF0-75B0A8335018}"/>
                </a:ext>
              </a:extLst>
            </p:cNvPr>
            <p:cNvSpPr txBox="1"/>
            <p:nvPr/>
          </p:nvSpPr>
          <p:spPr>
            <a:xfrm>
              <a:off x="20238123" y="10004408"/>
              <a:ext cx="220284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CONTENTS OF</a:t>
              </a:r>
            </a:p>
          </p:txBody>
        </p:sp>
      </p:grpSp>
      <p:sp>
        <p:nvSpPr>
          <p:cNvPr id="42" name="TextBox 41">
            <a:extLst>
              <a:ext uri="{FF2B5EF4-FFF2-40B4-BE49-F238E27FC236}">
                <a16:creationId xmlns:a16="http://schemas.microsoft.com/office/drawing/2014/main" id="{C1827081-FCE5-234B-9A28-0B576DDDA9B6}"/>
              </a:ext>
            </a:extLst>
          </p:cNvPr>
          <p:cNvSpPr txBox="1"/>
          <p:nvPr/>
        </p:nvSpPr>
        <p:spPr>
          <a:xfrm>
            <a:off x="501945" y="768536"/>
            <a:ext cx="2262158"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OUR CONTENT</a:t>
            </a:r>
          </a:p>
        </p:txBody>
      </p:sp>
      <p:pic>
        <p:nvPicPr>
          <p:cNvPr id="3" name="Picture 2">
            <a:extLst>
              <a:ext uri="{FF2B5EF4-FFF2-40B4-BE49-F238E27FC236}">
                <a16:creationId xmlns:a16="http://schemas.microsoft.com/office/drawing/2014/main" id="{D4663A82-97DA-42DF-D7C9-CBF8FA82768F}"/>
              </a:ext>
            </a:extLst>
          </p:cNvPr>
          <p:cNvPicPr>
            <a:picLocks noChangeAspect="1"/>
          </p:cNvPicPr>
          <p:nvPr/>
        </p:nvPicPr>
        <p:blipFill>
          <a:blip r:embed="rId3"/>
          <a:stretch>
            <a:fillRect/>
          </a:stretch>
        </p:blipFill>
        <p:spPr>
          <a:xfrm>
            <a:off x="22711555" y="1764627"/>
            <a:ext cx="1318374" cy="1463167"/>
          </a:xfrm>
          <a:prstGeom prst="rect">
            <a:avLst/>
          </a:prstGeom>
        </p:spPr>
      </p:pic>
      <p:pic>
        <p:nvPicPr>
          <p:cNvPr id="6" name="Picture 5">
            <a:extLst>
              <a:ext uri="{FF2B5EF4-FFF2-40B4-BE49-F238E27FC236}">
                <a16:creationId xmlns:a16="http://schemas.microsoft.com/office/drawing/2014/main" id="{C913CE05-5DBB-F235-AA46-023490D9B9FD}"/>
              </a:ext>
            </a:extLst>
          </p:cNvPr>
          <p:cNvPicPr>
            <a:picLocks noChangeAspect="1"/>
          </p:cNvPicPr>
          <p:nvPr/>
        </p:nvPicPr>
        <p:blipFill>
          <a:blip r:embed="rId4"/>
          <a:stretch>
            <a:fillRect/>
          </a:stretch>
        </p:blipFill>
        <p:spPr>
          <a:xfrm>
            <a:off x="-1" y="12728362"/>
            <a:ext cx="987638" cy="987638"/>
          </a:xfrm>
          <a:prstGeom prst="rect">
            <a:avLst/>
          </a:prstGeom>
        </p:spPr>
      </p:pic>
      <p:sp>
        <p:nvSpPr>
          <p:cNvPr id="2" name="TextBox 1">
            <a:extLst>
              <a:ext uri="{FF2B5EF4-FFF2-40B4-BE49-F238E27FC236}">
                <a16:creationId xmlns:a16="http://schemas.microsoft.com/office/drawing/2014/main" id="{9574E6C1-8628-8CAA-790A-554EEE965D2A}"/>
              </a:ext>
            </a:extLst>
          </p:cNvPr>
          <p:cNvSpPr txBox="1"/>
          <p:nvPr/>
        </p:nvSpPr>
        <p:spPr>
          <a:xfrm>
            <a:off x="10538067" y="3082398"/>
            <a:ext cx="4309098" cy="2862322"/>
          </a:xfrm>
          <a:prstGeom prst="rect">
            <a:avLst/>
          </a:prstGeom>
          <a:noFill/>
        </p:spPr>
        <p:txBody>
          <a:bodyPr wrap="square" rtlCol="0">
            <a:spAutoFit/>
          </a:bodyPr>
          <a:lstStyle/>
          <a:p>
            <a:r>
              <a:rPr lang="en-US" b="1" i="0" dirty="0">
                <a:solidFill>
                  <a:srgbClr val="333333"/>
                </a:solidFill>
                <a:effectLst/>
                <a:latin typeface="Arial" panose="020B0604020202020204" pitchFamily="34" charset="0"/>
              </a:rPr>
              <a:t>An Adaptive Diversity-Based Ensemble Method for Binary Classification</a:t>
            </a:r>
          </a:p>
        </p:txBody>
      </p:sp>
      <p:sp>
        <p:nvSpPr>
          <p:cNvPr id="8" name="TextBox 7">
            <a:extLst>
              <a:ext uri="{FF2B5EF4-FFF2-40B4-BE49-F238E27FC236}">
                <a16:creationId xmlns:a16="http://schemas.microsoft.com/office/drawing/2014/main" id="{9D6DE367-8A2A-18AE-F2F4-CAE00A69C72E}"/>
              </a:ext>
            </a:extLst>
          </p:cNvPr>
          <p:cNvSpPr txBox="1"/>
          <p:nvPr/>
        </p:nvSpPr>
        <p:spPr>
          <a:xfrm>
            <a:off x="10538067" y="6046067"/>
            <a:ext cx="4789194"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2">
                    <a:lumMod val="65000"/>
                  </a:schemeClr>
                </a:solidFill>
                <a:latin typeface="Arial" panose="020B0604020202020204" pitchFamily="34" charset="0"/>
                <a:cs typeface="Arial" panose="020B0604020202020204" pitchFamily="34" charset="0"/>
              </a:rPr>
              <a:t>Xing Fan</a:t>
            </a:r>
            <a:r>
              <a:rPr kumimoji="0" lang="en-US" altLang="en-US" sz="3600" b="0" i="0" u="none" strike="noStrike" cap="none" normalizeH="0" baseline="0" dirty="0">
                <a:ln>
                  <a:noFill/>
                </a:ln>
                <a:solidFill>
                  <a:schemeClr val="bg2">
                    <a:lumMod val="65000"/>
                  </a:schemeClr>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2">
                    <a:lumMod val="65000"/>
                  </a:schemeClr>
                </a:solidFill>
                <a:latin typeface="Arial" panose="020B0604020202020204" pitchFamily="34" charset="0"/>
                <a:cs typeface="Arial" panose="020B0604020202020204" pitchFamily="34" charset="0"/>
              </a:rPr>
              <a:t>Chung-</a:t>
            </a:r>
            <a:r>
              <a:rPr lang="en-US" altLang="en-US" dirty="0" err="1">
                <a:solidFill>
                  <a:schemeClr val="bg2">
                    <a:lumMod val="65000"/>
                  </a:schemeClr>
                </a:solidFill>
                <a:latin typeface="Arial" panose="020B0604020202020204" pitchFamily="34" charset="0"/>
                <a:cs typeface="Arial" panose="020B0604020202020204" pitchFamily="34" charset="0"/>
              </a:rPr>
              <a:t>Horng</a:t>
            </a:r>
            <a:r>
              <a:rPr lang="en-US" altLang="en-US" dirty="0">
                <a:solidFill>
                  <a:schemeClr val="bg2">
                    <a:lumMod val="65000"/>
                  </a:schemeClr>
                </a:solidFill>
                <a:latin typeface="Arial" panose="020B0604020202020204" pitchFamily="34" charset="0"/>
                <a:cs typeface="Arial" panose="020B0604020202020204" pitchFamily="34" charset="0"/>
              </a:rPr>
              <a:t> Lung</a:t>
            </a:r>
            <a:r>
              <a:rPr kumimoji="0" lang="en-US" altLang="en-US" sz="3600" b="0" i="0" u="none" strike="noStrike" cap="none" normalizeH="0" baseline="0" dirty="0">
                <a:ln>
                  <a:noFill/>
                </a:ln>
                <a:solidFill>
                  <a:schemeClr val="bg2">
                    <a:lumMod val="65000"/>
                  </a:schemeClr>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2">
                    <a:lumMod val="65000"/>
                  </a:schemeClr>
                </a:solidFill>
                <a:latin typeface="Arial" panose="020B0604020202020204" pitchFamily="34" charset="0"/>
                <a:cs typeface="Arial" panose="020B0604020202020204" pitchFamily="34" charset="0"/>
              </a:rPr>
              <a:t>Samuel A. </a:t>
            </a:r>
            <a:r>
              <a:rPr lang="en-US" altLang="en-US" dirty="0" err="1">
                <a:solidFill>
                  <a:schemeClr val="bg2">
                    <a:lumMod val="65000"/>
                  </a:schemeClr>
                </a:solidFill>
                <a:latin typeface="Arial" panose="020B0604020202020204" pitchFamily="34" charset="0"/>
                <a:cs typeface="Arial" panose="020B0604020202020204" pitchFamily="34" charset="0"/>
              </a:rPr>
              <a:t>Ajila</a:t>
            </a:r>
            <a:endParaRPr kumimoji="0" lang="en-US" altLang="en-US" sz="4400" b="0" i="0" u="none" strike="noStrike" cap="none" normalizeH="0" baseline="0" dirty="0">
              <a:ln>
                <a:noFill/>
              </a:ln>
              <a:solidFill>
                <a:schemeClr val="bg2">
                  <a:lumMod val="65000"/>
                </a:schemeClr>
              </a:solidFill>
              <a:effectLst/>
              <a:latin typeface="Arial" panose="020B0604020202020204" pitchFamily="34" charset="0"/>
            </a:endParaRPr>
          </a:p>
        </p:txBody>
      </p:sp>
      <p:sp>
        <p:nvSpPr>
          <p:cNvPr id="12" name="TextBox 11">
            <a:extLst>
              <a:ext uri="{FF2B5EF4-FFF2-40B4-BE49-F238E27FC236}">
                <a16:creationId xmlns:a16="http://schemas.microsoft.com/office/drawing/2014/main" id="{B2EADD6F-BED3-953E-0C16-2D44EFDCA241}"/>
              </a:ext>
            </a:extLst>
          </p:cNvPr>
          <p:cNvSpPr txBox="1"/>
          <p:nvPr/>
        </p:nvSpPr>
        <p:spPr>
          <a:xfrm>
            <a:off x="3670956" y="7646163"/>
            <a:ext cx="5019023" cy="1446550"/>
          </a:xfrm>
          <a:prstGeom prst="rect">
            <a:avLst/>
          </a:prstGeom>
          <a:noFill/>
        </p:spPr>
        <p:txBody>
          <a:bodyPr wrap="square">
            <a:spAutoFit/>
          </a:bodyPr>
          <a:lstStyle/>
          <a:p>
            <a:r>
              <a:rPr lang="en-IN" sz="4400" b="1" dirty="0" err="1">
                <a:solidFill>
                  <a:schemeClr val="accent4">
                    <a:lumMod val="50000"/>
                  </a:schemeClr>
                </a:solidFill>
              </a:rPr>
              <a:t>XGBoost</a:t>
            </a:r>
            <a:r>
              <a:rPr lang="en-IN" sz="4400" b="1" dirty="0">
                <a:solidFill>
                  <a:schemeClr val="accent4">
                    <a:lumMod val="50000"/>
                  </a:schemeClr>
                </a:solidFill>
              </a:rPr>
              <a:t>: </a:t>
            </a:r>
            <a:r>
              <a:rPr lang="en-IN" sz="4400" b="1" dirty="0" err="1">
                <a:solidFill>
                  <a:schemeClr val="accent4">
                    <a:lumMod val="50000"/>
                  </a:schemeClr>
                </a:solidFill>
              </a:rPr>
              <a:t>eXtreme</a:t>
            </a:r>
            <a:r>
              <a:rPr lang="en-IN" sz="4400" b="1" dirty="0">
                <a:solidFill>
                  <a:schemeClr val="accent4">
                    <a:lumMod val="50000"/>
                  </a:schemeClr>
                </a:solidFill>
              </a:rPr>
              <a:t> Gradient Boosting</a:t>
            </a:r>
            <a:endParaRPr lang="en-US" sz="7200" b="1" dirty="0">
              <a:solidFill>
                <a:schemeClr val="accent4">
                  <a:lumMod val="50000"/>
                </a:schemeClr>
              </a:solidFill>
              <a:latin typeface="Arial" panose="020B0604020202020204" pitchFamily="34" charset="0"/>
              <a:ea typeface="Roboto Medium" panose="02000000000000000000" pitchFamily="2" charset="0"/>
              <a:cs typeface="Arial" panose="020B0604020202020204" pitchFamily="34" charset="0"/>
            </a:endParaRPr>
          </a:p>
        </p:txBody>
      </p:sp>
      <p:sp>
        <p:nvSpPr>
          <p:cNvPr id="15" name="TextBox 14">
            <a:extLst>
              <a:ext uri="{FF2B5EF4-FFF2-40B4-BE49-F238E27FC236}">
                <a16:creationId xmlns:a16="http://schemas.microsoft.com/office/drawing/2014/main" id="{0181F9A4-8D14-0B3F-3197-F2E1D2126999}"/>
              </a:ext>
            </a:extLst>
          </p:cNvPr>
          <p:cNvSpPr txBox="1"/>
          <p:nvPr/>
        </p:nvSpPr>
        <p:spPr>
          <a:xfrm>
            <a:off x="10878516" y="9870497"/>
            <a:ext cx="3666764"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2">
                    <a:lumMod val="50000"/>
                  </a:schemeClr>
                </a:solidFill>
                <a:latin typeface="Arial" panose="020B0604020202020204" pitchFamily="34" charset="0"/>
              </a:rPr>
              <a:t>Ren Ye</a:t>
            </a:r>
            <a:r>
              <a:rPr kumimoji="0" lang="en-US" altLang="en-US" sz="3600" b="0" i="0" u="none" strike="noStrike" cap="none" normalizeH="0" baseline="0" dirty="0">
                <a:ln>
                  <a:noFill/>
                </a:ln>
                <a:solidFill>
                  <a:schemeClr val="bg2">
                    <a:lumMod val="50000"/>
                  </a:schemeClr>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2">
                    <a:lumMod val="50000"/>
                  </a:schemeClr>
                </a:solidFill>
                <a:latin typeface="Arial" panose="020B0604020202020204" pitchFamily="34" charset="0"/>
              </a:rPr>
              <a:t>P. N. </a:t>
            </a:r>
            <a:r>
              <a:rPr lang="en-US" altLang="en-US" dirty="0" err="1">
                <a:solidFill>
                  <a:schemeClr val="bg2">
                    <a:lumMod val="50000"/>
                  </a:schemeClr>
                </a:solidFill>
                <a:latin typeface="Arial" panose="020B0604020202020204" pitchFamily="34" charset="0"/>
              </a:rPr>
              <a:t>Suganthan</a:t>
            </a:r>
            <a:endParaRPr kumimoji="0" lang="en-US" altLang="en-US" sz="4000" b="0" i="0" u="none" strike="noStrike" cap="none" normalizeH="0" baseline="0" dirty="0">
              <a:ln>
                <a:noFill/>
              </a:ln>
              <a:solidFill>
                <a:schemeClr val="bg2">
                  <a:lumMod val="50000"/>
                </a:schemeClr>
              </a:solidFill>
              <a:effectLst/>
              <a:latin typeface="Arial" panose="020B0604020202020204" pitchFamily="34" charset="0"/>
            </a:endParaRPr>
          </a:p>
        </p:txBody>
      </p:sp>
      <p:sp>
        <p:nvSpPr>
          <p:cNvPr id="4" name="TextBox 3">
            <a:extLst>
              <a:ext uri="{FF2B5EF4-FFF2-40B4-BE49-F238E27FC236}">
                <a16:creationId xmlns:a16="http://schemas.microsoft.com/office/drawing/2014/main" id="{2FF886DE-196C-DA54-525A-C08CDF0CC1A5}"/>
              </a:ext>
            </a:extLst>
          </p:cNvPr>
          <p:cNvSpPr txBox="1"/>
          <p:nvPr/>
        </p:nvSpPr>
        <p:spPr>
          <a:xfrm>
            <a:off x="17923857" y="7653705"/>
            <a:ext cx="5746745" cy="5078313"/>
          </a:xfrm>
          <a:prstGeom prst="rect">
            <a:avLst/>
          </a:prstGeom>
          <a:noFill/>
        </p:spPr>
        <p:txBody>
          <a:bodyPr wrap="square" rtlCol="0">
            <a:spAutoFit/>
          </a:bodyPr>
          <a:lstStyle/>
          <a:p>
            <a:r>
              <a:rPr lang="en-US" sz="3600" b="1" i="0" dirty="0">
                <a:solidFill>
                  <a:schemeClr val="accent4">
                    <a:lumMod val="50000"/>
                  </a:schemeClr>
                </a:solidFill>
                <a:effectLst/>
                <a:latin typeface="Arial" panose="020B0604020202020204" pitchFamily="34" charset="0"/>
              </a:rPr>
              <a:t>Imbalanced Hyperspectral Image Classification With an Adaptive Ensemble Method Based on SMOTE and Rotation Forest With Differentiated Sampling Rates</a:t>
            </a:r>
          </a:p>
          <a:p>
            <a:endParaRPr lang="en-US" b="1" dirty="0">
              <a:solidFill>
                <a:schemeClr val="tx2"/>
              </a:solidFill>
              <a:latin typeface="Arial" panose="020B0604020202020204" pitchFamily="34" charset="0"/>
              <a:ea typeface="Roboto Medium" panose="02000000000000000000" pitchFamily="2" charset="0"/>
              <a:cs typeface="Arial" panose="020B0604020202020204" pitchFamily="34" charset="0"/>
            </a:endParaRPr>
          </a:p>
        </p:txBody>
      </p:sp>
      <p:grpSp>
        <p:nvGrpSpPr>
          <p:cNvPr id="5" name="Group 4">
            <a:extLst>
              <a:ext uri="{FF2B5EF4-FFF2-40B4-BE49-F238E27FC236}">
                <a16:creationId xmlns:a16="http://schemas.microsoft.com/office/drawing/2014/main" id="{BFFF1093-9D91-5607-F9A9-6FAE24E60F78}"/>
              </a:ext>
            </a:extLst>
          </p:cNvPr>
          <p:cNvGrpSpPr/>
          <p:nvPr/>
        </p:nvGrpSpPr>
        <p:grpSpPr>
          <a:xfrm>
            <a:off x="16656209" y="8061057"/>
            <a:ext cx="990328" cy="990328"/>
            <a:chOff x="9279669" y="4435947"/>
            <a:chExt cx="990328" cy="990328"/>
          </a:xfrm>
        </p:grpSpPr>
        <p:sp>
          <p:nvSpPr>
            <p:cNvPr id="7" name="Rectangle 6">
              <a:extLst>
                <a:ext uri="{FF2B5EF4-FFF2-40B4-BE49-F238E27FC236}">
                  <a16:creationId xmlns:a16="http://schemas.microsoft.com/office/drawing/2014/main" id="{AA6C9658-7BDB-59CE-6A6C-F9952968C2CE}"/>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4E44CF8-3DC6-CD33-2991-EFAA35941074}"/>
                </a:ext>
              </a:extLst>
            </p:cNvPr>
            <p:cNvSpPr txBox="1"/>
            <p:nvPr/>
          </p:nvSpPr>
          <p:spPr>
            <a:xfrm>
              <a:off x="9340881" y="4627347"/>
              <a:ext cx="867904" cy="64633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E</a:t>
              </a:r>
            </a:p>
          </p:txBody>
        </p:sp>
      </p:grpSp>
      <p:sp>
        <p:nvSpPr>
          <p:cNvPr id="13" name="TextBox 12">
            <a:extLst>
              <a:ext uri="{FF2B5EF4-FFF2-40B4-BE49-F238E27FC236}">
                <a16:creationId xmlns:a16="http://schemas.microsoft.com/office/drawing/2014/main" id="{961B1054-6C2E-6979-D995-4C3C010543CB}"/>
              </a:ext>
            </a:extLst>
          </p:cNvPr>
          <p:cNvSpPr txBox="1"/>
          <p:nvPr/>
        </p:nvSpPr>
        <p:spPr>
          <a:xfrm>
            <a:off x="17939860" y="12316749"/>
            <a:ext cx="5730742" cy="1200329"/>
          </a:xfrm>
          <a:prstGeom prst="rect">
            <a:avLst/>
          </a:prstGeom>
          <a:noFill/>
        </p:spPr>
        <p:txBody>
          <a:bodyPr wrap="square">
            <a:spAutoFit/>
          </a:bodyPr>
          <a:lstStyle/>
          <a:p>
            <a:r>
              <a:rPr lang="de-DE" sz="3600" dirty="0">
                <a:solidFill>
                  <a:schemeClr val="bg2">
                    <a:lumMod val="75000"/>
                  </a:schemeClr>
                </a:solidFill>
                <a:latin typeface="Arial" panose="020B0604020202020204" pitchFamily="34" charset="0"/>
              </a:rPr>
              <a:t>Wei Feng, Wenjiang Huang,</a:t>
            </a:r>
            <a:r>
              <a:rPr lang="de-DE" sz="3600" u="none" strike="noStrike" dirty="0">
                <a:solidFill>
                  <a:schemeClr val="bg2">
                    <a:lumMod val="75000"/>
                  </a:schemeClr>
                </a:solidFill>
                <a:latin typeface="Arial" panose="020B0604020202020204" pitchFamily="34" charset="0"/>
              </a:rPr>
              <a:t> </a:t>
            </a:r>
            <a:r>
              <a:rPr lang="de-DE" sz="3600" dirty="0">
                <a:solidFill>
                  <a:schemeClr val="bg2">
                    <a:lumMod val="75000"/>
                  </a:schemeClr>
                </a:solidFill>
                <a:latin typeface="Arial" panose="020B0604020202020204" pitchFamily="34" charset="0"/>
              </a:rPr>
              <a:t>Wenxing Bao</a:t>
            </a:r>
            <a:endParaRPr lang="en-IN" dirty="0">
              <a:solidFill>
                <a:schemeClr val="bg2">
                  <a:lumMod val="75000"/>
                </a:schemeClr>
              </a:solidFill>
            </a:endParaRPr>
          </a:p>
        </p:txBody>
      </p:sp>
    </p:spTree>
    <p:extLst>
      <p:ext uri="{BB962C8B-B14F-4D97-AF65-F5344CB8AC3E}">
        <p14:creationId xmlns:p14="http://schemas.microsoft.com/office/powerpoint/2010/main" val="9324476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714AAF-CD59-ECFE-C096-2AD8EE6606AE}"/>
              </a:ext>
            </a:extLst>
          </p:cNvPr>
          <p:cNvSpPr/>
          <p:nvPr/>
        </p:nvSpPr>
        <p:spPr>
          <a:xfrm>
            <a:off x="-1" y="-359228"/>
            <a:ext cx="24377651" cy="17844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D7BE027-B16E-95B0-F042-0656EE731D6F}"/>
              </a:ext>
            </a:extLst>
          </p:cNvPr>
          <p:cNvSpPr txBox="1"/>
          <p:nvPr/>
        </p:nvSpPr>
        <p:spPr>
          <a:xfrm>
            <a:off x="10486105" y="2542910"/>
            <a:ext cx="4309098" cy="3970318"/>
          </a:xfrm>
          <a:prstGeom prst="rect">
            <a:avLst/>
          </a:prstGeom>
          <a:noFill/>
        </p:spPr>
        <p:txBody>
          <a:bodyPr wrap="square" rtlCol="0">
            <a:spAutoFit/>
          </a:bodyPr>
          <a:lstStyle/>
          <a:p>
            <a:r>
              <a:rPr lang="en-US" sz="3600" b="1" i="0" dirty="0">
                <a:solidFill>
                  <a:schemeClr val="accent4">
                    <a:lumMod val="50000"/>
                  </a:schemeClr>
                </a:solidFill>
                <a:effectLst/>
                <a:latin typeface="Arial" panose="020B0604020202020204" pitchFamily="34" charset="0"/>
              </a:rPr>
              <a:t>A Divide-and-Conquer-Based Ensemble Classifier Learning by Means of Many-Objective Optimization</a:t>
            </a:r>
            <a:endParaRPr lang="en-US" b="1" dirty="0">
              <a:solidFill>
                <a:schemeClr val="tx2"/>
              </a:solidFill>
              <a:latin typeface="Arial" panose="020B0604020202020204" pitchFamily="34" charset="0"/>
              <a:ea typeface="Roboto Medium" panose="02000000000000000000" pitchFamily="2" charset="0"/>
              <a:cs typeface="Arial" panose="020B0604020202020204" pitchFamily="34" charset="0"/>
            </a:endParaRPr>
          </a:p>
        </p:txBody>
      </p:sp>
      <p:grpSp>
        <p:nvGrpSpPr>
          <p:cNvPr id="15" name="Group 14">
            <a:extLst>
              <a:ext uri="{FF2B5EF4-FFF2-40B4-BE49-F238E27FC236}">
                <a16:creationId xmlns:a16="http://schemas.microsoft.com/office/drawing/2014/main" id="{2A04C874-9127-B726-A3F5-D5836DA6BA11}"/>
              </a:ext>
            </a:extLst>
          </p:cNvPr>
          <p:cNvGrpSpPr/>
          <p:nvPr/>
        </p:nvGrpSpPr>
        <p:grpSpPr>
          <a:xfrm>
            <a:off x="9251102" y="2965030"/>
            <a:ext cx="990328" cy="990328"/>
            <a:chOff x="9279669" y="4435947"/>
            <a:chExt cx="990328" cy="990328"/>
          </a:xfrm>
        </p:grpSpPr>
        <p:sp>
          <p:nvSpPr>
            <p:cNvPr id="16" name="Rectangle 15">
              <a:extLst>
                <a:ext uri="{FF2B5EF4-FFF2-40B4-BE49-F238E27FC236}">
                  <a16:creationId xmlns:a16="http://schemas.microsoft.com/office/drawing/2014/main" id="{063AE934-B988-2619-6366-3A7B53E97A0B}"/>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7CF588E-A51A-24C2-16FC-1B989D01D1B7}"/>
                </a:ext>
              </a:extLst>
            </p:cNvPr>
            <p:cNvSpPr txBox="1"/>
            <p:nvPr/>
          </p:nvSpPr>
          <p:spPr>
            <a:xfrm>
              <a:off x="9340881" y="4627347"/>
              <a:ext cx="867904" cy="64633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F</a:t>
              </a:r>
            </a:p>
          </p:txBody>
        </p:sp>
      </p:grpSp>
      <p:grpSp>
        <p:nvGrpSpPr>
          <p:cNvPr id="24" name="Group 23">
            <a:extLst>
              <a:ext uri="{FF2B5EF4-FFF2-40B4-BE49-F238E27FC236}">
                <a16:creationId xmlns:a16="http://schemas.microsoft.com/office/drawing/2014/main" id="{C4A6F29B-C36D-A5A4-F03B-CB43D6855576}"/>
              </a:ext>
            </a:extLst>
          </p:cNvPr>
          <p:cNvGrpSpPr/>
          <p:nvPr/>
        </p:nvGrpSpPr>
        <p:grpSpPr>
          <a:xfrm flipH="1">
            <a:off x="1461919" y="2336866"/>
            <a:ext cx="6035197" cy="2843609"/>
            <a:chOff x="16471088" y="10004408"/>
            <a:chExt cx="6035197" cy="2843609"/>
          </a:xfrm>
        </p:grpSpPr>
        <p:sp>
          <p:nvSpPr>
            <p:cNvPr id="25" name="TextBox 24">
              <a:extLst>
                <a:ext uri="{FF2B5EF4-FFF2-40B4-BE49-F238E27FC236}">
                  <a16:creationId xmlns:a16="http://schemas.microsoft.com/office/drawing/2014/main" id="{832C9A33-E97B-8B2B-4712-772349E55FFF}"/>
                </a:ext>
              </a:extLst>
            </p:cNvPr>
            <p:cNvSpPr txBox="1"/>
            <p:nvPr/>
          </p:nvSpPr>
          <p:spPr>
            <a:xfrm>
              <a:off x="16471088" y="10724359"/>
              <a:ext cx="6035197" cy="2123658"/>
            </a:xfrm>
            <a:prstGeom prst="rect">
              <a:avLst/>
            </a:prstGeom>
            <a:noFill/>
            <a:ln>
              <a:noFill/>
            </a:ln>
          </p:spPr>
          <p:txBody>
            <a:bodyPr wrap="square" rtlCol="0">
              <a:spAutoFit/>
            </a:bodyPr>
            <a:lstStyle/>
            <a:p>
              <a:r>
                <a:rPr lang="en-US" sz="6600" b="1" dirty="0">
                  <a:solidFill>
                    <a:schemeClr val="tx2"/>
                  </a:solidFill>
                  <a:latin typeface="Arial" panose="020B0604020202020204" pitchFamily="34" charset="0"/>
                  <a:ea typeface="Roboto Medium" panose="02000000000000000000" pitchFamily="2" charset="0"/>
                  <a:cs typeface="Arial" panose="020B0604020202020204" pitchFamily="34" charset="0"/>
                </a:rPr>
                <a:t>Literature Survey</a:t>
              </a:r>
            </a:p>
          </p:txBody>
        </p:sp>
        <p:sp>
          <p:nvSpPr>
            <p:cNvPr id="26" name="TextBox 25">
              <a:extLst>
                <a:ext uri="{FF2B5EF4-FFF2-40B4-BE49-F238E27FC236}">
                  <a16:creationId xmlns:a16="http://schemas.microsoft.com/office/drawing/2014/main" id="{79783D1E-91A6-988E-EFCA-2D9B0C5D8C38}"/>
                </a:ext>
              </a:extLst>
            </p:cNvPr>
            <p:cNvSpPr txBox="1"/>
            <p:nvPr/>
          </p:nvSpPr>
          <p:spPr>
            <a:xfrm>
              <a:off x="20238123" y="10004408"/>
              <a:ext cx="220284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CONTENTS OF</a:t>
              </a:r>
            </a:p>
          </p:txBody>
        </p:sp>
      </p:grpSp>
      <p:sp>
        <p:nvSpPr>
          <p:cNvPr id="27" name="TextBox 26">
            <a:extLst>
              <a:ext uri="{FF2B5EF4-FFF2-40B4-BE49-F238E27FC236}">
                <a16:creationId xmlns:a16="http://schemas.microsoft.com/office/drawing/2014/main" id="{375F09BA-63F4-2035-140A-21363B4EFE53}"/>
              </a:ext>
            </a:extLst>
          </p:cNvPr>
          <p:cNvSpPr txBox="1"/>
          <p:nvPr/>
        </p:nvSpPr>
        <p:spPr>
          <a:xfrm>
            <a:off x="501945" y="768536"/>
            <a:ext cx="2262158"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OUR CONTENT</a:t>
            </a:r>
          </a:p>
        </p:txBody>
      </p:sp>
      <p:pic>
        <p:nvPicPr>
          <p:cNvPr id="28" name="Picture 27">
            <a:extLst>
              <a:ext uri="{FF2B5EF4-FFF2-40B4-BE49-F238E27FC236}">
                <a16:creationId xmlns:a16="http://schemas.microsoft.com/office/drawing/2014/main" id="{E5B66D07-DF19-85E3-3FC2-3D9CF06C9BD0}"/>
              </a:ext>
            </a:extLst>
          </p:cNvPr>
          <p:cNvPicPr>
            <a:picLocks noChangeAspect="1"/>
          </p:cNvPicPr>
          <p:nvPr/>
        </p:nvPicPr>
        <p:blipFill>
          <a:blip r:embed="rId2"/>
          <a:stretch>
            <a:fillRect/>
          </a:stretch>
        </p:blipFill>
        <p:spPr>
          <a:xfrm>
            <a:off x="22711555" y="1764627"/>
            <a:ext cx="1318374" cy="1463167"/>
          </a:xfrm>
          <a:prstGeom prst="rect">
            <a:avLst/>
          </a:prstGeom>
        </p:spPr>
      </p:pic>
      <p:pic>
        <p:nvPicPr>
          <p:cNvPr id="29" name="Picture 28">
            <a:extLst>
              <a:ext uri="{FF2B5EF4-FFF2-40B4-BE49-F238E27FC236}">
                <a16:creationId xmlns:a16="http://schemas.microsoft.com/office/drawing/2014/main" id="{2907BFE2-9E0B-027E-06E9-69D931B5360A}"/>
              </a:ext>
            </a:extLst>
          </p:cNvPr>
          <p:cNvPicPr>
            <a:picLocks noChangeAspect="1"/>
          </p:cNvPicPr>
          <p:nvPr/>
        </p:nvPicPr>
        <p:blipFill>
          <a:blip r:embed="rId3"/>
          <a:stretch>
            <a:fillRect/>
          </a:stretch>
        </p:blipFill>
        <p:spPr>
          <a:xfrm>
            <a:off x="-1" y="12728362"/>
            <a:ext cx="987638" cy="987638"/>
          </a:xfrm>
          <a:prstGeom prst="rect">
            <a:avLst/>
          </a:prstGeom>
        </p:spPr>
      </p:pic>
      <p:sp>
        <p:nvSpPr>
          <p:cNvPr id="32" name="TextBox 31">
            <a:extLst>
              <a:ext uri="{FF2B5EF4-FFF2-40B4-BE49-F238E27FC236}">
                <a16:creationId xmlns:a16="http://schemas.microsoft.com/office/drawing/2014/main" id="{B17E3C96-A6EC-E682-CE8B-9C49267D25D7}"/>
              </a:ext>
            </a:extLst>
          </p:cNvPr>
          <p:cNvSpPr txBox="1"/>
          <p:nvPr/>
        </p:nvSpPr>
        <p:spPr>
          <a:xfrm>
            <a:off x="10486105" y="6574783"/>
            <a:ext cx="5730743" cy="1754326"/>
          </a:xfrm>
          <a:prstGeom prst="rect">
            <a:avLst/>
          </a:prstGeom>
          <a:noFill/>
        </p:spPr>
        <p:txBody>
          <a:bodyPr wrap="square">
            <a:spAutoFit/>
          </a:bodyPr>
          <a:lstStyle/>
          <a:p>
            <a:r>
              <a:rPr lang="en-IN" sz="3600" dirty="0">
                <a:solidFill>
                  <a:schemeClr val="bg2">
                    <a:lumMod val="75000"/>
                  </a:schemeClr>
                </a:solidFill>
              </a:rPr>
              <a:t>Md </a:t>
            </a:r>
            <a:r>
              <a:rPr lang="en-IN" sz="3600" dirty="0" err="1">
                <a:solidFill>
                  <a:schemeClr val="bg2">
                    <a:lumMod val="75000"/>
                  </a:schemeClr>
                </a:solidFill>
              </a:rPr>
              <a:t>Asafuddoula</a:t>
            </a:r>
            <a:r>
              <a:rPr lang="en-IN" sz="3600" u="none" strike="noStrike" dirty="0">
                <a:solidFill>
                  <a:schemeClr val="bg2">
                    <a:lumMod val="75000"/>
                  </a:schemeClr>
                </a:solidFill>
              </a:rPr>
              <a:t>,</a:t>
            </a:r>
            <a:r>
              <a:rPr lang="en-IN" sz="3600" i="0" dirty="0">
                <a:solidFill>
                  <a:schemeClr val="bg2">
                    <a:lumMod val="75000"/>
                  </a:schemeClr>
                </a:solidFill>
                <a:effectLst/>
                <a:latin typeface="Arial" panose="020B0604020202020204" pitchFamily="34" charset="0"/>
              </a:rPr>
              <a:t> </a:t>
            </a:r>
            <a:r>
              <a:rPr lang="en-IN" sz="3600" dirty="0">
                <a:solidFill>
                  <a:schemeClr val="bg2">
                    <a:lumMod val="75000"/>
                  </a:schemeClr>
                </a:solidFill>
              </a:rPr>
              <a:t>Brijesh Verma</a:t>
            </a:r>
            <a:r>
              <a:rPr lang="en-IN" sz="3600" u="none" strike="noStrike" dirty="0">
                <a:solidFill>
                  <a:schemeClr val="bg2">
                    <a:lumMod val="75000"/>
                  </a:schemeClr>
                </a:solidFill>
              </a:rPr>
              <a:t>,</a:t>
            </a:r>
            <a:r>
              <a:rPr lang="en-IN" sz="3600" i="0" dirty="0">
                <a:solidFill>
                  <a:schemeClr val="bg2">
                    <a:lumMod val="75000"/>
                  </a:schemeClr>
                </a:solidFill>
                <a:effectLst/>
                <a:latin typeface="Arial" panose="020B0604020202020204" pitchFamily="34" charset="0"/>
              </a:rPr>
              <a:t> </a:t>
            </a:r>
          </a:p>
          <a:p>
            <a:r>
              <a:rPr lang="en-IN" sz="3600" dirty="0" err="1">
                <a:solidFill>
                  <a:schemeClr val="bg2">
                    <a:lumMod val="75000"/>
                  </a:schemeClr>
                </a:solidFill>
              </a:rPr>
              <a:t>Mengjie</a:t>
            </a:r>
            <a:r>
              <a:rPr lang="en-IN" sz="3600" dirty="0">
                <a:solidFill>
                  <a:schemeClr val="bg2">
                    <a:lumMod val="75000"/>
                  </a:schemeClr>
                </a:solidFill>
              </a:rPr>
              <a:t> Zhang</a:t>
            </a:r>
            <a:endParaRPr lang="en-IN" dirty="0">
              <a:solidFill>
                <a:schemeClr val="bg2">
                  <a:lumMod val="75000"/>
                </a:schemeClr>
              </a:solidFill>
            </a:endParaRPr>
          </a:p>
        </p:txBody>
      </p:sp>
      <p:sp>
        <p:nvSpPr>
          <p:cNvPr id="2" name="TextBox 1">
            <a:extLst>
              <a:ext uri="{FF2B5EF4-FFF2-40B4-BE49-F238E27FC236}">
                <a16:creationId xmlns:a16="http://schemas.microsoft.com/office/drawing/2014/main" id="{CACDCED4-9F1E-72EB-23F9-2EEFD23E6E6C}"/>
              </a:ext>
            </a:extLst>
          </p:cNvPr>
          <p:cNvSpPr txBox="1"/>
          <p:nvPr/>
        </p:nvSpPr>
        <p:spPr>
          <a:xfrm>
            <a:off x="17216331" y="2280775"/>
            <a:ext cx="4309098" cy="3970318"/>
          </a:xfrm>
          <a:prstGeom prst="rect">
            <a:avLst/>
          </a:prstGeom>
          <a:noFill/>
        </p:spPr>
        <p:txBody>
          <a:bodyPr wrap="square" rtlCol="0">
            <a:spAutoFit/>
          </a:bodyPr>
          <a:lstStyle/>
          <a:p>
            <a:r>
              <a:rPr lang="en-US" sz="3600" b="1" i="0" dirty="0">
                <a:solidFill>
                  <a:schemeClr val="accent4">
                    <a:lumMod val="50000"/>
                  </a:schemeClr>
                </a:solidFill>
                <a:effectLst/>
                <a:latin typeface="Arial" panose="020B0604020202020204" pitchFamily="34" charset="0"/>
              </a:rPr>
              <a:t>A Divide-and-Conquer-Based Ensemble Classifier Learning by Means of Many-Objective Optimization</a:t>
            </a:r>
            <a:endParaRPr lang="en-US" b="1" dirty="0">
              <a:solidFill>
                <a:schemeClr val="tx2"/>
              </a:solidFill>
              <a:latin typeface="Arial" panose="020B0604020202020204" pitchFamily="34" charset="0"/>
              <a:ea typeface="Roboto Medium" panose="02000000000000000000" pitchFamily="2" charset="0"/>
              <a:cs typeface="Arial" panose="020B0604020202020204" pitchFamily="34" charset="0"/>
            </a:endParaRPr>
          </a:p>
        </p:txBody>
      </p:sp>
      <p:grpSp>
        <p:nvGrpSpPr>
          <p:cNvPr id="4" name="Group 3">
            <a:extLst>
              <a:ext uri="{FF2B5EF4-FFF2-40B4-BE49-F238E27FC236}">
                <a16:creationId xmlns:a16="http://schemas.microsoft.com/office/drawing/2014/main" id="{801A81FD-F00B-E617-A81D-BE43F041D867}"/>
              </a:ext>
            </a:extLst>
          </p:cNvPr>
          <p:cNvGrpSpPr/>
          <p:nvPr/>
        </p:nvGrpSpPr>
        <p:grpSpPr>
          <a:xfrm>
            <a:off x="15981328" y="2939561"/>
            <a:ext cx="990328" cy="990328"/>
            <a:chOff x="9279669" y="4435947"/>
            <a:chExt cx="990328" cy="990328"/>
          </a:xfrm>
        </p:grpSpPr>
        <p:sp>
          <p:nvSpPr>
            <p:cNvPr id="5" name="Rectangle 4">
              <a:extLst>
                <a:ext uri="{FF2B5EF4-FFF2-40B4-BE49-F238E27FC236}">
                  <a16:creationId xmlns:a16="http://schemas.microsoft.com/office/drawing/2014/main" id="{0B186124-0C74-D96E-B491-F84BB4034269}"/>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143F8E8-2F81-92FB-F32F-4472965D902D}"/>
                </a:ext>
              </a:extLst>
            </p:cNvPr>
            <p:cNvSpPr txBox="1"/>
            <p:nvPr/>
          </p:nvSpPr>
          <p:spPr>
            <a:xfrm>
              <a:off x="9340881" y="4627347"/>
              <a:ext cx="867904" cy="64633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G</a:t>
              </a:r>
            </a:p>
          </p:txBody>
        </p:sp>
      </p:grpSp>
      <p:sp>
        <p:nvSpPr>
          <p:cNvPr id="22" name="TextBox 21">
            <a:extLst>
              <a:ext uri="{FF2B5EF4-FFF2-40B4-BE49-F238E27FC236}">
                <a16:creationId xmlns:a16="http://schemas.microsoft.com/office/drawing/2014/main" id="{0B5E4F4C-C4CA-9F6B-5E7D-B1A808A935C2}"/>
              </a:ext>
            </a:extLst>
          </p:cNvPr>
          <p:cNvSpPr txBox="1"/>
          <p:nvPr/>
        </p:nvSpPr>
        <p:spPr>
          <a:xfrm>
            <a:off x="17187764" y="6325073"/>
            <a:ext cx="4309098" cy="707886"/>
          </a:xfrm>
          <a:prstGeom prst="rect">
            <a:avLst/>
          </a:prstGeom>
          <a:noFill/>
        </p:spPr>
        <p:txBody>
          <a:bodyPr wrap="square">
            <a:spAutoFit/>
          </a:bodyPr>
          <a:lstStyle/>
          <a:p>
            <a:r>
              <a:rPr lang="en-US" sz="4000" dirty="0">
                <a:solidFill>
                  <a:schemeClr val="bg2">
                    <a:lumMod val="75000"/>
                  </a:schemeClr>
                </a:solidFill>
              </a:rPr>
              <a:t>Andrew P Bailey</a:t>
            </a:r>
          </a:p>
        </p:txBody>
      </p:sp>
      <p:grpSp>
        <p:nvGrpSpPr>
          <p:cNvPr id="31" name="Group 30">
            <a:extLst>
              <a:ext uri="{FF2B5EF4-FFF2-40B4-BE49-F238E27FC236}">
                <a16:creationId xmlns:a16="http://schemas.microsoft.com/office/drawing/2014/main" id="{5C2B601F-547F-AB88-126C-631334137B9D}"/>
              </a:ext>
            </a:extLst>
          </p:cNvPr>
          <p:cNvGrpSpPr/>
          <p:nvPr/>
        </p:nvGrpSpPr>
        <p:grpSpPr>
          <a:xfrm>
            <a:off x="9312314" y="8771745"/>
            <a:ext cx="990328" cy="990328"/>
            <a:chOff x="9279669" y="4435947"/>
            <a:chExt cx="990328" cy="990328"/>
          </a:xfrm>
        </p:grpSpPr>
        <p:sp>
          <p:nvSpPr>
            <p:cNvPr id="33" name="Rectangle 32">
              <a:extLst>
                <a:ext uri="{FF2B5EF4-FFF2-40B4-BE49-F238E27FC236}">
                  <a16:creationId xmlns:a16="http://schemas.microsoft.com/office/drawing/2014/main" id="{A12A3164-BF63-0817-3071-909818FFB647}"/>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2CDB2DC-63EA-B401-4D51-4ED6E6E63767}"/>
                </a:ext>
              </a:extLst>
            </p:cNvPr>
            <p:cNvSpPr txBox="1"/>
            <p:nvPr/>
          </p:nvSpPr>
          <p:spPr>
            <a:xfrm>
              <a:off x="9340881" y="4627347"/>
              <a:ext cx="867904" cy="64633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H</a:t>
              </a:r>
            </a:p>
          </p:txBody>
        </p:sp>
      </p:grpSp>
      <p:sp>
        <p:nvSpPr>
          <p:cNvPr id="42" name="TextBox 41">
            <a:extLst>
              <a:ext uri="{FF2B5EF4-FFF2-40B4-BE49-F238E27FC236}">
                <a16:creationId xmlns:a16="http://schemas.microsoft.com/office/drawing/2014/main" id="{3E67B23D-E84A-D447-E0E6-84F97A048B83}"/>
              </a:ext>
            </a:extLst>
          </p:cNvPr>
          <p:cNvSpPr txBox="1"/>
          <p:nvPr/>
        </p:nvSpPr>
        <p:spPr>
          <a:xfrm>
            <a:off x="10547317" y="8620578"/>
            <a:ext cx="4309098" cy="1938992"/>
          </a:xfrm>
          <a:prstGeom prst="rect">
            <a:avLst/>
          </a:prstGeom>
          <a:noFill/>
        </p:spPr>
        <p:txBody>
          <a:bodyPr wrap="square">
            <a:spAutoFit/>
          </a:bodyPr>
          <a:lstStyle/>
          <a:p>
            <a:pPr algn="l"/>
            <a:r>
              <a:rPr lang="en-US" sz="4000" b="1" dirty="0">
                <a:solidFill>
                  <a:schemeClr val="accent4">
                    <a:lumMod val="50000"/>
                  </a:schemeClr>
                </a:solidFill>
              </a:rPr>
              <a:t>Robustness of logistic regression model</a:t>
            </a:r>
            <a:endParaRPr lang="en-US" sz="3200" b="1" i="0" dirty="0">
              <a:solidFill>
                <a:schemeClr val="accent4">
                  <a:lumMod val="50000"/>
                </a:schemeClr>
              </a:solidFill>
              <a:effectLst/>
              <a:latin typeface="Arial" panose="020B0604020202020204" pitchFamily="34" charset="0"/>
            </a:endParaRPr>
          </a:p>
        </p:txBody>
      </p:sp>
      <p:sp>
        <p:nvSpPr>
          <p:cNvPr id="44" name="TextBox 43">
            <a:extLst>
              <a:ext uri="{FF2B5EF4-FFF2-40B4-BE49-F238E27FC236}">
                <a16:creationId xmlns:a16="http://schemas.microsoft.com/office/drawing/2014/main" id="{89856913-582D-F2DD-5B60-E2F29B0F4CA1}"/>
              </a:ext>
            </a:extLst>
          </p:cNvPr>
          <p:cNvSpPr txBox="1"/>
          <p:nvPr/>
        </p:nvSpPr>
        <p:spPr>
          <a:xfrm>
            <a:off x="10547317" y="10559570"/>
            <a:ext cx="4703473" cy="2862322"/>
          </a:xfrm>
          <a:prstGeom prst="rect">
            <a:avLst/>
          </a:prstGeom>
          <a:noFill/>
        </p:spPr>
        <p:txBody>
          <a:bodyPr wrap="square">
            <a:spAutoFit/>
          </a:bodyPr>
          <a:lstStyle/>
          <a:p>
            <a:r>
              <a:rPr lang="en-IN" dirty="0">
                <a:solidFill>
                  <a:schemeClr val="bg2">
                    <a:lumMod val="75000"/>
                  </a:schemeClr>
                </a:solidFill>
              </a:rPr>
              <a:t>Luca </a:t>
            </a:r>
            <a:r>
              <a:rPr lang="en-IN" dirty="0" err="1">
                <a:solidFill>
                  <a:schemeClr val="bg2">
                    <a:lumMod val="75000"/>
                  </a:schemeClr>
                </a:solidFill>
              </a:rPr>
              <a:t>Insolia</a:t>
            </a:r>
            <a:r>
              <a:rPr lang="en-IN" dirty="0">
                <a:solidFill>
                  <a:schemeClr val="bg2">
                    <a:lumMod val="75000"/>
                  </a:schemeClr>
                </a:solidFill>
              </a:rPr>
              <a:t>, Ana Kenney, Martina </a:t>
            </a:r>
            <a:r>
              <a:rPr lang="en-IN" dirty="0" err="1">
                <a:solidFill>
                  <a:schemeClr val="bg2">
                    <a:lumMod val="75000"/>
                  </a:schemeClr>
                </a:solidFill>
              </a:rPr>
              <a:t>Calovi</a:t>
            </a:r>
            <a:r>
              <a:rPr lang="en-IN" dirty="0">
                <a:solidFill>
                  <a:schemeClr val="bg2">
                    <a:lumMod val="75000"/>
                  </a:schemeClr>
                </a:solidFill>
              </a:rPr>
              <a:t>, Francesca </a:t>
            </a:r>
            <a:r>
              <a:rPr lang="en-IN" dirty="0" err="1">
                <a:solidFill>
                  <a:schemeClr val="bg2">
                    <a:lumMod val="75000"/>
                  </a:schemeClr>
                </a:solidFill>
              </a:rPr>
              <a:t>Chiaromonte</a:t>
            </a:r>
            <a:r>
              <a:rPr lang="en-IN" dirty="0">
                <a:solidFill>
                  <a:schemeClr val="bg2">
                    <a:lumMod val="75000"/>
                  </a:schemeClr>
                </a:solidFill>
              </a:rPr>
              <a:t>,</a:t>
            </a:r>
            <a:r>
              <a:rPr lang="en-US" dirty="0">
                <a:solidFill>
                  <a:schemeClr val="bg2">
                    <a:lumMod val="75000"/>
                  </a:schemeClr>
                </a:solidFill>
              </a:rPr>
              <a:t> R. J. Carroll, Shane Pederson</a:t>
            </a:r>
            <a:endParaRPr lang="en-IN" dirty="0">
              <a:solidFill>
                <a:schemeClr val="bg2">
                  <a:lumMod val="75000"/>
                </a:schemeClr>
              </a:solidFill>
            </a:endParaRPr>
          </a:p>
        </p:txBody>
      </p:sp>
      <p:grpSp>
        <p:nvGrpSpPr>
          <p:cNvPr id="45" name="Group 44">
            <a:extLst>
              <a:ext uri="{FF2B5EF4-FFF2-40B4-BE49-F238E27FC236}">
                <a16:creationId xmlns:a16="http://schemas.microsoft.com/office/drawing/2014/main" id="{C0CBC270-ABF6-CE29-73AB-CC276F3ED2B4}"/>
              </a:ext>
            </a:extLst>
          </p:cNvPr>
          <p:cNvGrpSpPr/>
          <p:nvPr/>
        </p:nvGrpSpPr>
        <p:grpSpPr>
          <a:xfrm>
            <a:off x="16042540" y="7635706"/>
            <a:ext cx="990328" cy="978787"/>
            <a:chOff x="9279669" y="4435947"/>
            <a:chExt cx="990328" cy="990328"/>
          </a:xfrm>
        </p:grpSpPr>
        <p:sp>
          <p:nvSpPr>
            <p:cNvPr id="46" name="Rectangle 45">
              <a:extLst>
                <a:ext uri="{FF2B5EF4-FFF2-40B4-BE49-F238E27FC236}">
                  <a16:creationId xmlns:a16="http://schemas.microsoft.com/office/drawing/2014/main" id="{74C2A101-35FB-E303-1BCC-F5FAD14582B1}"/>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0D0AD1E-94A4-B304-256E-8E9E71E89DF6}"/>
                </a:ext>
              </a:extLst>
            </p:cNvPr>
            <p:cNvSpPr txBox="1"/>
            <p:nvPr/>
          </p:nvSpPr>
          <p:spPr>
            <a:xfrm>
              <a:off x="9340881" y="4627347"/>
              <a:ext cx="867904" cy="64633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I</a:t>
              </a:r>
            </a:p>
          </p:txBody>
        </p:sp>
      </p:grpSp>
      <p:sp>
        <p:nvSpPr>
          <p:cNvPr id="48" name="TextBox 47">
            <a:extLst>
              <a:ext uri="{FF2B5EF4-FFF2-40B4-BE49-F238E27FC236}">
                <a16:creationId xmlns:a16="http://schemas.microsoft.com/office/drawing/2014/main" id="{CF0C55FA-BE50-7EC2-BF20-EEA93AD4AAFB}"/>
              </a:ext>
            </a:extLst>
          </p:cNvPr>
          <p:cNvSpPr txBox="1"/>
          <p:nvPr/>
        </p:nvSpPr>
        <p:spPr>
          <a:xfrm>
            <a:off x="17277543" y="7464908"/>
            <a:ext cx="4309098" cy="3170099"/>
          </a:xfrm>
          <a:prstGeom prst="rect">
            <a:avLst/>
          </a:prstGeom>
          <a:noFill/>
        </p:spPr>
        <p:txBody>
          <a:bodyPr wrap="square">
            <a:spAutoFit/>
          </a:bodyPr>
          <a:lstStyle/>
          <a:p>
            <a:r>
              <a:rPr lang="en-US" sz="4000" b="1" dirty="0">
                <a:solidFill>
                  <a:schemeClr val="accent3">
                    <a:lumMod val="50000"/>
                  </a:schemeClr>
                </a:solidFill>
              </a:rPr>
              <a:t>Robust mislabel logistic regression without modeling mislabel probabilities.</a:t>
            </a:r>
            <a:endParaRPr lang="en-US" sz="3200" b="1" i="0" dirty="0">
              <a:solidFill>
                <a:schemeClr val="accent3">
                  <a:lumMod val="50000"/>
                </a:schemeClr>
              </a:solidFill>
              <a:effectLst/>
              <a:latin typeface="Arial" panose="020B0604020202020204" pitchFamily="34" charset="0"/>
            </a:endParaRPr>
          </a:p>
        </p:txBody>
      </p:sp>
      <p:sp>
        <p:nvSpPr>
          <p:cNvPr id="51" name="TextBox 50">
            <a:extLst>
              <a:ext uri="{FF2B5EF4-FFF2-40B4-BE49-F238E27FC236}">
                <a16:creationId xmlns:a16="http://schemas.microsoft.com/office/drawing/2014/main" id="{53FDB936-0045-298F-34F1-D6858B05CB48}"/>
              </a:ext>
            </a:extLst>
          </p:cNvPr>
          <p:cNvSpPr txBox="1"/>
          <p:nvPr/>
        </p:nvSpPr>
        <p:spPr>
          <a:xfrm>
            <a:off x="17277853" y="10635007"/>
            <a:ext cx="6335541" cy="2308324"/>
          </a:xfrm>
          <a:prstGeom prst="rect">
            <a:avLst/>
          </a:prstGeom>
          <a:noFill/>
        </p:spPr>
        <p:txBody>
          <a:bodyPr wrap="square">
            <a:spAutoFit/>
          </a:bodyPr>
          <a:lstStyle/>
          <a:p>
            <a:r>
              <a:rPr lang="en-IN" sz="3600" dirty="0">
                <a:solidFill>
                  <a:schemeClr val="bg2">
                    <a:lumMod val="75000"/>
                  </a:schemeClr>
                </a:solidFill>
              </a:rPr>
              <a:t>Massimiliano Russo, Luca Greco</a:t>
            </a:r>
            <a:r>
              <a:rPr lang="en-IN" sz="3600" b="1" dirty="0">
                <a:solidFill>
                  <a:schemeClr val="bg2">
                    <a:lumMod val="75000"/>
                  </a:schemeClr>
                </a:solidFill>
              </a:rPr>
              <a:t>, </a:t>
            </a:r>
          </a:p>
          <a:p>
            <a:r>
              <a:rPr lang="en-IN" b="1" dirty="0">
                <a:solidFill>
                  <a:schemeClr val="bg2">
                    <a:lumMod val="75000"/>
                  </a:schemeClr>
                </a:solidFill>
              </a:rPr>
              <a:t>And </a:t>
            </a:r>
            <a:r>
              <a:rPr lang="en-IN" sz="3600" b="1" dirty="0">
                <a:solidFill>
                  <a:schemeClr val="bg2">
                    <a:lumMod val="75000"/>
                  </a:schemeClr>
                </a:solidFill>
              </a:rPr>
              <a:t>Shinto </a:t>
            </a:r>
            <a:r>
              <a:rPr lang="en-IN" sz="3600" b="1" dirty="0" err="1">
                <a:solidFill>
                  <a:schemeClr val="bg2">
                    <a:lumMod val="75000"/>
                  </a:schemeClr>
                </a:solidFill>
              </a:rPr>
              <a:t>Eguchi</a:t>
            </a:r>
            <a:r>
              <a:rPr lang="en-IN" sz="3600" b="1" dirty="0">
                <a:solidFill>
                  <a:schemeClr val="bg2">
                    <a:lumMod val="75000"/>
                  </a:schemeClr>
                </a:solidFill>
              </a:rPr>
              <a:t>, Osamu Komori, Shinto </a:t>
            </a:r>
            <a:r>
              <a:rPr lang="en-IN" sz="3600" b="1" dirty="0" err="1">
                <a:solidFill>
                  <a:schemeClr val="bg2">
                    <a:lumMod val="75000"/>
                  </a:schemeClr>
                </a:solidFill>
              </a:rPr>
              <a:t>Eguchi</a:t>
            </a:r>
            <a:r>
              <a:rPr lang="en-IN" sz="3600" b="1" dirty="0">
                <a:solidFill>
                  <a:schemeClr val="bg2">
                    <a:lumMod val="75000"/>
                  </a:schemeClr>
                </a:solidFill>
              </a:rPr>
              <a:t>, Osamu Komori</a:t>
            </a:r>
            <a:endParaRPr lang="en-IN" dirty="0">
              <a:solidFill>
                <a:schemeClr val="bg2">
                  <a:lumMod val="75000"/>
                </a:schemeClr>
              </a:solidFill>
            </a:endParaRPr>
          </a:p>
        </p:txBody>
      </p:sp>
    </p:spTree>
    <p:extLst>
      <p:ext uri="{BB962C8B-B14F-4D97-AF65-F5344CB8AC3E}">
        <p14:creationId xmlns:p14="http://schemas.microsoft.com/office/powerpoint/2010/main" val="428485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714AAF-CD59-ECFE-C096-2AD8EE6606AE}"/>
              </a:ext>
            </a:extLst>
          </p:cNvPr>
          <p:cNvSpPr/>
          <p:nvPr/>
        </p:nvSpPr>
        <p:spPr>
          <a:xfrm>
            <a:off x="-1" y="-359228"/>
            <a:ext cx="24377651" cy="17844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A625B78-BF59-702A-F2AC-0C469EB859AE}"/>
              </a:ext>
            </a:extLst>
          </p:cNvPr>
          <p:cNvGrpSpPr/>
          <p:nvPr/>
        </p:nvGrpSpPr>
        <p:grpSpPr>
          <a:xfrm>
            <a:off x="475339" y="4285320"/>
            <a:ext cx="1144658" cy="1180978"/>
            <a:chOff x="9279669" y="4435947"/>
            <a:chExt cx="990328" cy="990328"/>
          </a:xfrm>
        </p:grpSpPr>
        <p:sp>
          <p:nvSpPr>
            <p:cNvPr id="13" name="Rectangle 12">
              <a:extLst>
                <a:ext uri="{FF2B5EF4-FFF2-40B4-BE49-F238E27FC236}">
                  <a16:creationId xmlns:a16="http://schemas.microsoft.com/office/drawing/2014/main" id="{573C6704-F54F-0BBC-B847-63CC71552FC1}"/>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BDB242A-D1E1-871E-0886-B1FF19398747}"/>
                </a:ext>
              </a:extLst>
            </p:cNvPr>
            <p:cNvSpPr txBox="1"/>
            <p:nvPr/>
          </p:nvSpPr>
          <p:spPr>
            <a:xfrm>
              <a:off x="9340881" y="4627347"/>
              <a:ext cx="867904" cy="54199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A</a:t>
              </a:r>
            </a:p>
          </p:txBody>
        </p:sp>
      </p:grpSp>
      <p:grpSp>
        <p:nvGrpSpPr>
          <p:cNvPr id="24" name="Group 23">
            <a:extLst>
              <a:ext uri="{FF2B5EF4-FFF2-40B4-BE49-F238E27FC236}">
                <a16:creationId xmlns:a16="http://schemas.microsoft.com/office/drawing/2014/main" id="{C4A6F29B-C36D-A5A4-F03B-CB43D6855576}"/>
              </a:ext>
            </a:extLst>
          </p:cNvPr>
          <p:cNvGrpSpPr/>
          <p:nvPr/>
        </p:nvGrpSpPr>
        <p:grpSpPr>
          <a:xfrm flipH="1">
            <a:off x="347720" y="1781891"/>
            <a:ext cx="14040083" cy="2289611"/>
            <a:chOff x="8466203" y="10004408"/>
            <a:chExt cx="14040083" cy="2289611"/>
          </a:xfrm>
        </p:grpSpPr>
        <p:sp>
          <p:nvSpPr>
            <p:cNvPr id="25" name="TextBox 24">
              <a:extLst>
                <a:ext uri="{FF2B5EF4-FFF2-40B4-BE49-F238E27FC236}">
                  <a16:creationId xmlns:a16="http://schemas.microsoft.com/office/drawing/2014/main" id="{832C9A33-E97B-8B2B-4712-772349E55FFF}"/>
                </a:ext>
              </a:extLst>
            </p:cNvPr>
            <p:cNvSpPr txBox="1"/>
            <p:nvPr/>
          </p:nvSpPr>
          <p:spPr>
            <a:xfrm>
              <a:off x="8466203" y="10724359"/>
              <a:ext cx="14040083" cy="1569660"/>
            </a:xfrm>
            <a:prstGeom prst="rect">
              <a:avLst/>
            </a:prstGeom>
            <a:noFill/>
            <a:ln>
              <a:noFill/>
            </a:ln>
          </p:spPr>
          <p:txBody>
            <a:bodyPr wrap="square" rtlCol="0">
              <a:spAutoFit/>
            </a:bodyPr>
            <a:lstStyle/>
            <a:p>
              <a:r>
                <a:rPr lang="en-US" sz="4800" b="1" i="0" dirty="0">
                  <a:solidFill>
                    <a:srgbClr val="333333"/>
                  </a:solidFill>
                  <a:effectLst/>
                  <a:latin typeface="Arial" panose="020B0604020202020204" pitchFamily="34" charset="0"/>
                </a:rPr>
                <a:t>An Adaptive Diversity-Based Ensemble Method for Binary Classification</a:t>
              </a:r>
            </a:p>
          </p:txBody>
        </p:sp>
        <p:sp>
          <p:nvSpPr>
            <p:cNvPr id="26" name="TextBox 25">
              <a:extLst>
                <a:ext uri="{FF2B5EF4-FFF2-40B4-BE49-F238E27FC236}">
                  <a16:creationId xmlns:a16="http://schemas.microsoft.com/office/drawing/2014/main" id="{79783D1E-91A6-988E-EFCA-2D9B0C5D8C38}"/>
                </a:ext>
              </a:extLst>
            </p:cNvPr>
            <p:cNvSpPr txBox="1"/>
            <p:nvPr/>
          </p:nvSpPr>
          <p:spPr>
            <a:xfrm>
              <a:off x="19957598" y="10004408"/>
              <a:ext cx="2483372"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Understanding….</a:t>
              </a:r>
            </a:p>
          </p:txBody>
        </p:sp>
      </p:grpSp>
      <p:sp>
        <p:nvSpPr>
          <p:cNvPr id="27" name="TextBox 26">
            <a:extLst>
              <a:ext uri="{FF2B5EF4-FFF2-40B4-BE49-F238E27FC236}">
                <a16:creationId xmlns:a16="http://schemas.microsoft.com/office/drawing/2014/main" id="{375F09BA-63F4-2035-140A-21363B4EFE53}"/>
              </a:ext>
            </a:extLst>
          </p:cNvPr>
          <p:cNvSpPr txBox="1"/>
          <p:nvPr/>
        </p:nvSpPr>
        <p:spPr>
          <a:xfrm>
            <a:off x="501945" y="768536"/>
            <a:ext cx="310533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LITERATURE SURVEY</a:t>
            </a:r>
          </a:p>
        </p:txBody>
      </p:sp>
      <p:pic>
        <p:nvPicPr>
          <p:cNvPr id="28" name="Picture 27">
            <a:extLst>
              <a:ext uri="{FF2B5EF4-FFF2-40B4-BE49-F238E27FC236}">
                <a16:creationId xmlns:a16="http://schemas.microsoft.com/office/drawing/2014/main" id="{E5B66D07-DF19-85E3-3FC2-3D9CF06C9BD0}"/>
              </a:ext>
            </a:extLst>
          </p:cNvPr>
          <p:cNvPicPr>
            <a:picLocks noChangeAspect="1"/>
          </p:cNvPicPr>
          <p:nvPr/>
        </p:nvPicPr>
        <p:blipFill>
          <a:blip r:embed="rId2"/>
          <a:stretch>
            <a:fillRect/>
          </a:stretch>
        </p:blipFill>
        <p:spPr>
          <a:xfrm>
            <a:off x="22711555" y="1764627"/>
            <a:ext cx="1318374" cy="1463167"/>
          </a:xfrm>
          <a:prstGeom prst="rect">
            <a:avLst/>
          </a:prstGeom>
        </p:spPr>
      </p:pic>
      <p:pic>
        <p:nvPicPr>
          <p:cNvPr id="29" name="Picture 28">
            <a:extLst>
              <a:ext uri="{FF2B5EF4-FFF2-40B4-BE49-F238E27FC236}">
                <a16:creationId xmlns:a16="http://schemas.microsoft.com/office/drawing/2014/main" id="{2907BFE2-9E0B-027E-06E9-69D931B5360A}"/>
              </a:ext>
            </a:extLst>
          </p:cNvPr>
          <p:cNvPicPr>
            <a:picLocks noChangeAspect="1"/>
          </p:cNvPicPr>
          <p:nvPr/>
        </p:nvPicPr>
        <p:blipFill>
          <a:blip r:embed="rId3"/>
          <a:stretch>
            <a:fillRect/>
          </a:stretch>
        </p:blipFill>
        <p:spPr>
          <a:xfrm>
            <a:off x="-1" y="12728362"/>
            <a:ext cx="987638" cy="987638"/>
          </a:xfrm>
          <a:prstGeom prst="rect">
            <a:avLst/>
          </a:prstGeom>
        </p:spPr>
      </p:pic>
      <p:sp>
        <p:nvSpPr>
          <p:cNvPr id="5" name="TextBox 4">
            <a:extLst>
              <a:ext uri="{FF2B5EF4-FFF2-40B4-BE49-F238E27FC236}">
                <a16:creationId xmlns:a16="http://schemas.microsoft.com/office/drawing/2014/main" id="{F6DEF86E-935C-66CD-AB99-26485E54E3F2}"/>
              </a:ext>
            </a:extLst>
          </p:cNvPr>
          <p:cNvSpPr txBox="1"/>
          <p:nvPr/>
        </p:nvSpPr>
        <p:spPr>
          <a:xfrm>
            <a:off x="2054613" y="6851059"/>
            <a:ext cx="21215934" cy="2862322"/>
          </a:xfrm>
          <a:prstGeom prst="rect">
            <a:avLst/>
          </a:prstGeom>
          <a:noFill/>
        </p:spPr>
        <p:txBody>
          <a:bodyPr wrap="square">
            <a:spAutoFit/>
          </a:bodyPr>
          <a:lstStyle/>
          <a:p>
            <a:pPr marL="571500" indent="-571500">
              <a:buFont typeface="Arial" panose="020B0604020202020204" pitchFamily="34" charset="0"/>
              <a:buChar char="•"/>
            </a:pPr>
            <a:r>
              <a:rPr lang="en-US" b="0" i="0" dirty="0">
                <a:solidFill>
                  <a:schemeClr val="accent4">
                    <a:lumMod val="50000"/>
                  </a:schemeClr>
                </a:solidFill>
                <a:effectLst/>
                <a:latin typeface="Georgia" panose="02040502050405020303" pitchFamily="18" charset="0"/>
              </a:rPr>
              <a:t>There ensemble learning techniques could be categorized into two types: </a:t>
            </a:r>
            <a:r>
              <a:rPr lang="en-US" b="0" i="1" dirty="0">
                <a:solidFill>
                  <a:schemeClr val="accent4">
                    <a:lumMod val="50000"/>
                  </a:schemeClr>
                </a:solidFill>
                <a:effectLst/>
                <a:latin typeface="Georgia" panose="02040502050405020303" pitchFamily="18" charset="0"/>
              </a:rPr>
              <a:t>Type I</a:t>
            </a:r>
            <a:r>
              <a:rPr lang="en-US" b="0" i="0" dirty="0">
                <a:solidFill>
                  <a:schemeClr val="accent4">
                    <a:lumMod val="50000"/>
                  </a:schemeClr>
                </a:solidFill>
                <a:effectLst/>
                <a:latin typeface="Georgia" panose="02040502050405020303" pitchFamily="18" charset="0"/>
              </a:rPr>
              <a:t> techniques focus on deriving new training sets from the initial training set to train multiple different single models. </a:t>
            </a:r>
            <a:r>
              <a:rPr lang="en-US" b="0" i="1" dirty="0">
                <a:solidFill>
                  <a:schemeClr val="accent4">
                    <a:lumMod val="50000"/>
                  </a:schemeClr>
                </a:solidFill>
                <a:effectLst/>
                <a:latin typeface="Georgia" panose="02040502050405020303" pitchFamily="18" charset="0"/>
              </a:rPr>
              <a:t>Type II</a:t>
            </a:r>
            <a:r>
              <a:rPr lang="en-US" b="0" i="0" dirty="0">
                <a:solidFill>
                  <a:schemeClr val="accent4">
                    <a:lumMod val="50000"/>
                  </a:schemeClr>
                </a:solidFill>
                <a:effectLst/>
                <a:latin typeface="Georgia" panose="02040502050405020303" pitchFamily="18" charset="0"/>
              </a:rPr>
              <a:t> techniques focus on finding ways to blend the individual models </a:t>
            </a:r>
            <a:r>
              <a:rPr lang="en-US" b="0" i="0" u="none" strike="noStrike" dirty="0">
                <a:solidFill>
                  <a:schemeClr val="accent4">
                    <a:lumMod val="50000"/>
                  </a:schemeClr>
                </a:solidFill>
                <a:effectLst/>
                <a:latin typeface="Georgia" panose="02040502050405020303" pitchFamily="18" charset="0"/>
              </a:rPr>
              <a:t>[1]</a:t>
            </a:r>
            <a:r>
              <a:rPr lang="en-US" b="0" i="0" dirty="0">
                <a:solidFill>
                  <a:schemeClr val="accent4">
                    <a:lumMod val="50000"/>
                  </a:schemeClr>
                </a:solidFill>
                <a:effectLst/>
                <a:latin typeface="Georgia" panose="02040502050405020303" pitchFamily="18" charset="0"/>
              </a:rPr>
              <a:t>. In this paper, we are interested in </a:t>
            </a:r>
            <a:r>
              <a:rPr lang="en-US" b="0" i="1" dirty="0">
                <a:solidFill>
                  <a:schemeClr val="accent4">
                    <a:lumMod val="50000"/>
                  </a:schemeClr>
                </a:solidFill>
                <a:effectLst/>
                <a:latin typeface="Georgia" panose="02040502050405020303" pitchFamily="18" charset="0"/>
              </a:rPr>
              <a:t>Type II</a:t>
            </a:r>
            <a:r>
              <a:rPr lang="en-US" b="0" i="0" dirty="0">
                <a:solidFill>
                  <a:schemeClr val="accent4">
                    <a:lumMod val="50000"/>
                  </a:schemeClr>
                </a:solidFill>
                <a:effectLst/>
                <a:latin typeface="Georgia" panose="02040502050405020303" pitchFamily="18" charset="0"/>
              </a:rPr>
              <a:t> techniques as method for improving predictive performance in binary classification problems</a:t>
            </a:r>
            <a:endParaRPr lang="en-IN" dirty="0">
              <a:solidFill>
                <a:schemeClr val="accent4">
                  <a:lumMod val="50000"/>
                </a:schemeClr>
              </a:solidFill>
            </a:endParaRPr>
          </a:p>
        </p:txBody>
      </p:sp>
      <p:sp>
        <p:nvSpPr>
          <p:cNvPr id="9" name="TextBox 8">
            <a:extLst>
              <a:ext uri="{FF2B5EF4-FFF2-40B4-BE49-F238E27FC236}">
                <a16:creationId xmlns:a16="http://schemas.microsoft.com/office/drawing/2014/main" id="{FBC4867C-F26B-844B-2110-D536999930BE}"/>
              </a:ext>
            </a:extLst>
          </p:cNvPr>
          <p:cNvSpPr txBox="1"/>
          <p:nvPr/>
        </p:nvSpPr>
        <p:spPr>
          <a:xfrm>
            <a:off x="2054613" y="4877844"/>
            <a:ext cx="20656942" cy="1754326"/>
          </a:xfrm>
          <a:prstGeom prst="rect">
            <a:avLst/>
          </a:prstGeom>
          <a:noFill/>
        </p:spPr>
        <p:txBody>
          <a:bodyPr wrap="square">
            <a:spAutoFit/>
          </a:bodyPr>
          <a:lstStyle/>
          <a:p>
            <a:pPr marL="571500" indent="-571500">
              <a:buFont typeface="Arial" panose="020B0604020202020204" pitchFamily="34" charset="0"/>
              <a:buChar char="•"/>
            </a:pPr>
            <a:r>
              <a:rPr lang="en-US" b="0" i="0" dirty="0">
                <a:solidFill>
                  <a:schemeClr val="accent4">
                    <a:lumMod val="50000"/>
                  </a:schemeClr>
                </a:solidFill>
                <a:effectLst/>
                <a:latin typeface="Arial" panose="020B0604020202020204" pitchFamily="34" charset="0"/>
              </a:rPr>
              <a:t>This paper proposes a novel ensemble method to improve the performance of binary classification. The proposed method is a non-linear combination of base models and an application of adaptive selection of the most suitable model for each data instance.</a:t>
            </a:r>
            <a:endParaRPr lang="en-IN" dirty="0">
              <a:solidFill>
                <a:schemeClr val="accent4">
                  <a:lumMod val="50000"/>
                </a:schemeClr>
              </a:solidFill>
            </a:endParaRPr>
          </a:p>
        </p:txBody>
      </p:sp>
      <p:sp>
        <p:nvSpPr>
          <p:cNvPr id="11" name="TextBox 10">
            <a:extLst>
              <a:ext uri="{FF2B5EF4-FFF2-40B4-BE49-F238E27FC236}">
                <a16:creationId xmlns:a16="http://schemas.microsoft.com/office/drawing/2014/main" id="{3FD2419E-144B-5C16-2A2D-5CAF52BEDE62}"/>
              </a:ext>
            </a:extLst>
          </p:cNvPr>
          <p:cNvSpPr txBox="1"/>
          <p:nvPr/>
        </p:nvSpPr>
        <p:spPr>
          <a:xfrm>
            <a:off x="2054613" y="9932270"/>
            <a:ext cx="20024339" cy="1754326"/>
          </a:xfrm>
          <a:prstGeom prst="rect">
            <a:avLst/>
          </a:prstGeom>
          <a:noFill/>
        </p:spPr>
        <p:txBody>
          <a:bodyPr wrap="square">
            <a:spAutoFit/>
          </a:bodyPr>
          <a:lstStyle/>
          <a:p>
            <a:pPr marL="571500" indent="-571500">
              <a:buFont typeface="Arial" panose="020B0604020202020204" pitchFamily="34" charset="0"/>
              <a:buChar char="•"/>
            </a:pPr>
            <a:r>
              <a:rPr lang="en-US" b="0" i="0" dirty="0">
                <a:solidFill>
                  <a:schemeClr val="accent4">
                    <a:lumMod val="50000"/>
                  </a:schemeClr>
                </a:solidFill>
                <a:effectLst/>
                <a:latin typeface="Georgia" panose="02040502050405020303" pitchFamily="18" charset="0"/>
              </a:rPr>
              <a:t>The objectives of this research are therefore to find an ensemble model that can: (</a:t>
            </a:r>
            <a:r>
              <a:rPr lang="en-US" b="0" i="0" dirty="0" err="1">
                <a:solidFill>
                  <a:schemeClr val="accent4">
                    <a:lumMod val="50000"/>
                  </a:schemeClr>
                </a:solidFill>
                <a:effectLst/>
                <a:latin typeface="Georgia" panose="02040502050405020303" pitchFamily="18" charset="0"/>
              </a:rPr>
              <a:t>i</a:t>
            </a:r>
            <a:r>
              <a:rPr lang="en-US" b="0" i="0" dirty="0">
                <a:solidFill>
                  <a:schemeClr val="accent4">
                    <a:lumMod val="50000"/>
                  </a:schemeClr>
                </a:solidFill>
                <a:effectLst/>
                <a:latin typeface="Georgia" panose="02040502050405020303" pitchFamily="18" charset="0"/>
              </a:rPr>
              <a:t>) select base models that are based on their pairwise diversities; (ii) recognize the best suitable base model for each data instance; and (iii) predict each unknown instance using a suitable base model.</a:t>
            </a:r>
            <a:endParaRPr lang="en-IN" dirty="0">
              <a:solidFill>
                <a:schemeClr val="accent4">
                  <a:lumMod val="50000"/>
                </a:schemeClr>
              </a:solidFill>
            </a:endParaRPr>
          </a:p>
        </p:txBody>
      </p:sp>
    </p:spTree>
    <p:extLst>
      <p:ext uri="{BB962C8B-B14F-4D97-AF65-F5344CB8AC3E}">
        <p14:creationId xmlns:p14="http://schemas.microsoft.com/office/powerpoint/2010/main" val="352260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AA88E5E-BD74-5B4B-AE9A-CD1ADE00E2AA}"/>
              </a:ext>
            </a:extLst>
          </p:cNvPr>
          <p:cNvSpPr/>
          <p:nvPr/>
        </p:nvSpPr>
        <p:spPr>
          <a:xfrm>
            <a:off x="-1" y="0"/>
            <a:ext cx="24377651" cy="146316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0BBAB3D-9F31-074B-B54F-CB8CF947A6AF}"/>
              </a:ext>
            </a:extLst>
          </p:cNvPr>
          <p:cNvSpPr/>
          <p:nvPr/>
        </p:nvSpPr>
        <p:spPr>
          <a:xfrm>
            <a:off x="-1" y="12725672"/>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C7CE8E9-587D-C641-BB59-4677031FF849}"/>
              </a:ext>
            </a:extLst>
          </p:cNvPr>
          <p:cNvSpPr txBox="1"/>
          <p:nvPr/>
        </p:nvSpPr>
        <p:spPr>
          <a:xfrm>
            <a:off x="501945" y="768536"/>
            <a:ext cx="3105337" cy="369332"/>
          </a:xfrm>
          <a:prstGeom prst="rect">
            <a:avLst/>
          </a:prstGeom>
          <a:noFill/>
        </p:spPr>
        <p:txBody>
          <a:bodyPr wrap="none" rtlCol="0">
            <a:spAutoFit/>
          </a:bodyPr>
          <a:lstStyle/>
          <a:p>
            <a:r>
              <a:rPr lang="en-US" sz="1800" spc="300" dirty="0">
                <a:latin typeface="Lato" panose="020F0502020204030203" pitchFamily="34" charset="0"/>
                <a:ea typeface="Lato" panose="020F0502020204030203" pitchFamily="34" charset="0"/>
                <a:cs typeface="Lato" panose="020F0502020204030203" pitchFamily="34" charset="0"/>
              </a:rPr>
              <a:t>LITERATURE SURVEY</a:t>
            </a:r>
          </a:p>
        </p:txBody>
      </p:sp>
      <p:pic>
        <p:nvPicPr>
          <p:cNvPr id="6" name="Picture 5">
            <a:extLst>
              <a:ext uri="{FF2B5EF4-FFF2-40B4-BE49-F238E27FC236}">
                <a16:creationId xmlns:a16="http://schemas.microsoft.com/office/drawing/2014/main" id="{B6DDCAEB-8904-ADCD-BE9F-936217B77C89}"/>
              </a:ext>
            </a:extLst>
          </p:cNvPr>
          <p:cNvPicPr>
            <a:picLocks noChangeAspect="1"/>
          </p:cNvPicPr>
          <p:nvPr/>
        </p:nvPicPr>
        <p:blipFill>
          <a:blip r:embed="rId3"/>
          <a:stretch>
            <a:fillRect/>
          </a:stretch>
        </p:blipFill>
        <p:spPr>
          <a:xfrm>
            <a:off x="22745034" y="1767942"/>
            <a:ext cx="1318374" cy="1463167"/>
          </a:xfrm>
          <a:prstGeom prst="rect">
            <a:avLst/>
          </a:prstGeom>
        </p:spPr>
      </p:pic>
      <p:grpSp>
        <p:nvGrpSpPr>
          <p:cNvPr id="7" name="Group 6">
            <a:extLst>
              <a:ext uri="{FF2B5EF4-FFF2-40B4-BE49-F238E27FC236}">
                <a16:creationId xmlns:a16="http://schemas.microsoft.com/office/drawing/2014/main" id="{59DE6340-868B-EDBF-F2D7-06D09D0AE256}"/>
              </a:ext>
            </a:extLst>
          </p:cNvPr>
          <p:cNvGrpSpPr/>
          <p:nvPr/>
        </p:nvGrpSpPr>
        <p:grpSpPr>
          <a:xfrm>
            <a:off x="909955" y="2399698"/>
            <a:ext cx="1144658" cy="1180978"/>
            <a:chOff x="9279669" y="4435947"/>
            <a:chExt cx="990328" cy="990328"/>
          </a:xfrm>
        </p:grpSpPr>
        <p:sp>
          <p:nvSpPr>
            <p:cNvPr id="8" name="Rectangle 7">
              <a:extLst>
                <a:ext uri="{FF2B5EF4-FFF2-40B4-BE49-F238E27FC236}">
                  <a16:creationId xmlns:a16="http://schemas.microsoft.com/office/drawing/2014/main" id="{EF1B0A1F-0012-B258-284C-0344BE47706D}"/>
                </a:ext>
              </a:extLst>
            </p:cNvPr>
            <p:cNvSpPr/>
            <p:nvPr/>
          </p:nvSpPr>
          <p:spPr>
            <a:xfrm>
              <a:off x="9279669" y="4435947"/>
              <a:ext cx="990328" cy="990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B6F168-1BD3-B07C-8E5D-7D4B37DE53EA}"/>
                </a:ext>
              </a:extLst>
            </p:cNvPr>
            <p:cNvSpPr txBox="1"/>
            <p:nvPr/>
          </p:nvSpPr>
          <p:spPr>
            <a:xfrm>
              <a:off x="9340881" y="4627347"/>
              <a:ext cx="867904" cy="541991"/>
            </a:xfrm>
            <a:prstGeom prst="rect">
              <a:avLst/>
            </a:prstGeom>
            <a:noFill/>
            <a:ln>
              <a:noFill/>
            </a:ln>
          </p:spPr>
          <p:txBody>
            <a:bodyPr wrap="square" rtlCol="0">
              <a:spAutoFit/>
            </a:bodyPr>
            <a:lstStyle/>
            <a:p>
              <a:pPr algn="ctr"/>
              <a:r>
                <a:rPr lang="en-US" b="1" dirty="0">
                  <a:solidFill>
                    <a:schemeClr val="bg1"/>
                  </a:solidFill>
                  <a:latin typeface="Arial" panose="020B0604020202020204" pitchFamily="34" charset="0"/>
                  <a:ea typeface="Roboto Medium" panose="02000000000000000000" pitchFamily="2" charset="0"/>
                  <a:cs typeface="Arial" panose="020B0604020202020204" pitchFamily="34" charset="0"/>
                </a:rPr>
                <a:t>B</a:t>
              </a:r>
            </a:p>
          </p:txBody>
        </p:sp>
      </p:grpSp>
      <p:sp>
        <p:nvSpPr>
          <p:cNvPr id="11" name="TextBox 10">
            <a:extLst>
              <a:ext uri="{FF2B5EF4-FFF2-40B4-BE49-F238E27FC236}">
                <a16:creationId xmlns:a16="http://schemas.microsoft.com/office/drawing/2014/main" id="{253627F9-1699-943B-C374-0FD6E5B1EC4A}"/>
              </a:ext>
            </a:extLst>
          </p:cNvPr>
          <p:cNvSpPr txBox="1"/>
          <p:nvPr/>
        </p:nvSpPr>
        <p:spPr>
          <a:xfrm>
            <a:off x="2323322" y="2667021"/>
            <a:ext cx="13408089" cy="830997"/>
          </a:xfrm>
          <a:prstGeom prst="rect">
            <a:avLst/>
          </a:prstGeom>
          <a:noFill/>
        </p:spPr>
        <p:txBody>
          <a:bodyPr wrap="square">
            <a:spAutoFit/>
          </a:bodyPr>
          <a:lstStyle/>
          <a:p>
            <a:r>
              <a:rPr lang="en-US" sz="4800" b="1" dirty="0" err="1">
                <a:solidFill>
                  <a:schemeClr val="tx2"/>
                </a:solidFill>
                <a:latin typeface="Arial" panose="020B0604020202020204" pitchFamily="34" charset="0"/>
                <a:ea typeface="Roboto Medium" panose="02000000000000000000" pitchFamily="2" charset="0"/>
                <a:cs typeface="Arial" panose="020B0604020202020204" pitchFamily="34" charset="0"/>
              </a:rPr>
              <a:t>XGBoost</a:t>
            </a:r>
            <a:r>
              <a:rPr lang="en-US" sz="4800" b="1" dirty="0">
                <a:solidFill>
                  <a:schemeClr val="tx2"/>
                </a:solidFill>
                <a:latin typeface="Arial" panose="020B0604020202020204" pitchFamily="34" charset="0"/>
                <a:ea typeface="Roboto Medium" panose="02000000000000000000" pitchFamily="2" charset="0"/>
                <a:cs typeface="Arial" panose="020B0604020202020204" pitchFamily="34" charset="0"/>
              </a:rPr>
              <a:t>: A Scalable Tree Boosting System</a:t>
            </a:r>
          </a:p>
        </p:txBody>
      </p:sp>
      <p:sp>
        <p:nvSpPr>
          <p:cNvPr id="13" name="TextBox 12">
            <a:extLst>
              <a:ext uri="{FF2B5EF4-FFF2-40B4-BE49-F238E27FC236}">
                <a16:creationId xmlns:a16="http://schemas.microsoft.com/office/drawing/2014/main" id="{B246AB8D-D496-D1D7-83A6-376CFD7991FA}"/>
              </a:ext>
            </a:extLst>
          </p:cNvPr>
          <p:cNvSpPr txBox="1"/>
          <p:nvPr/>
        </p:nvSpPr>
        <p:spPr>
          <a:xfrm>
            <a:off x="1871365" y="4226887"/>
            <a:ext cx="12185778" cy="8402300"/>
          </a:xfrm>
          <a:prstGeom prst="rect">
            <a:avLst/>
          </a:prstGeom>
          <a:noFill/>
        </p:spPr>
        <p:txBody>
          <a:bodyPr wrap="square">
            <a:spAutoFit/>
          </a:bodyPr>
          <a:lstStyle/>
          <a:p>
            <a:pPr marL="571500" indent="-571500">
              <a:buFont typeface="Arial" panose="020B0604020202020204" pitchFamily="34" charset="0"/>
              <a:buChar char="•"/>
            </a:pPr>
            <a:r>
              <a:rPr lang="en-US" dirty="0">
                <a:solidFill>
                  <a:schemeClr val="accent5">
                    <a:lumMod val="50000"/>
                  </a:schemeClr>
                </a:solidFill>
              </a:rPr>
              <a:t>A scalable tree boosting system is widely used by data scientists and provides state-of-the-art results on many problems. </a:t>
            </a:r>
          </a:p>
          <a:p>
            <a:endParaRPr lang="en-US" sz="2000" dirty="0">
              <a:solidFill>
                <a:schemeClr val="accent5">
                  <a:lumMod val="50000"/>
                </a:schemeClr>
              </a:solidFill>
            </a:endParaRPr>
          </a:p>
          <a:p>
            <a:pPr marL="571500" indent="-571500">
              <a:buFont typeface="Arial" panose="020B0604020202020204" pitchFamily="34" charset="0"/>
              <a:buChar char="•"/>
            </a:pPr>
            <a:r>
              <a:rPr lang="en-US" dirty="0">
                <a:solidFill>
                  <a:schemeClr val="accent5">
                    <a:lumMod val="50000"/>
                  </a:schemeClr>
                </a:solidFill>
              </a:rPr>
              <a:t>They have proposed that a novel sparsity aware algorithm for handling sparse data and a theoretically justified weighted quantile sketch for approximate learning. </a:t>
            </a:r>
          </a:p>
          <a:p>
            <a:endParaRPr lang="en-US" sz="1600" dirty="0">
              <a:solidFill>
                <a:schemeClr val="accent5">
                  <a:lumMod val="50000"/>
                </a:schemeClr>
              </a:solidFill>
            </a:endParaRPr>
          </a:p>
          <a:p>
            <a:pPr marL="571500" indent="-571500">
              <a:buFont typeface="Arial" panose="020B0604020202020204" pitchFamily="34" charset="0"/>
              <a:buChar char="•"/>
            </a:pPr>
            <a:r>
              <a:rPr lang="en-US" dirty="0">
                <a:solidFill>
                  <a:schemeClr val="accent5">
                    <a:lumMod val="50000"/>
                  </a:schemeClr>
                </a:solidFill>
              </a:rPr>
              <a:t>It shows that cache access patterns, data compression and </a:t>
            </a:r>
            <a:r>
              <a:rPr lang="en-US" dirty="0" err="1">
                <a:solidFill>
                  <a:schemeClr val="accent5">
                    <a:lumMod val="50000"/>
                  </a:schemeClr>
                </a:solidFill>
              </a:rPr>
              <a:t>sharding</a:t>
            </a:r>
            <a:r>
              <a:rPr lang="en-US" dirty="0">
                <a:solidFill>
                  <a:schemeClr val="accent5">
                    <a:lumMod val="50000"/>
                  </a:schemeClr>
                </a:solidFill>
              </a:rPr>
              <a:t> are essential elements for building a scalable end-to-end system for tree boosting. </a:t>
            </a:r>
          </a:p>
          <a:p>
            <a:endParaRPr lang="en-US" sz="1800" dirty="0">
              <a:solidFill>
                <a:schemeClr val="accent5">
                  <a:lumMod val="50000"/>
                </a:schemeClr>
              </a:solidFill>
            </a:endParaRPr>
          </a:p>
          <a:p>
            <a:pPr marL="571500" indent="-571500">
              <a:buFont typeface="Arial" panose="020B0604020202020204" pitchFamily="34" charset="0"/>
              <a:buChar char="•"/>
            </a:pPr>
            <a:r>
              <a:rPr lang="en-US" dirty="0">
                <a:solidFill>
                  <a:schemeClr val="accent5">
                    <a:lumMod val="50000"/>
                  </a:schemeClr>
                </a:solidFill>
              </a:rPr>
              <a:t>These can be applied to other machine learning systems as well. By combining these insights, </a:t>
            </a:r>
            <a:r>
              <a:rPr lang="en-US" dirty="0" err="1">
                <a:solidFill>
                  <a:schemeClr val="accent5">
                    <a:lumMod val="50000"/>
                  </a:schemeClr>
                </a:solidFill>
              </a:rPr>
              <a:t>XGBoost</a:t>
            </a:r>
            <a:r>
              <a:rPr lang="en-US" dirty="0">
                <a:solidFill>
                  <a:schemeClr val="accent5">
                    <a:lumMod val="50000"/>
                  </a:schemeClr>
                </a:solidFill>
              </a:rPr>
              <a:t> is able to solve real world scale problems using a minimal amount of resources.</a:t>
            </a:r>
            <a:endParaRPr lang="en-IN" dirty="0">
              <a:solidFill>
                <a:schemeClr val="accent5">
                  <a:lumMod val="50000"/>
                </a:schemeClr>
              </a:solidFill>
            </a:endParaRPr>
          </a:p>
        </p:txBody>
      </p:sp>
      <p:pic>
        <p:nvPicPr>
          <p:cNvPr id="17" name="Picture 16">
            <a:extLst>
              <a:ext uri="{FF2B5EF4-FFF2-40B4-BE49-F238E27FC236}">
                <a16:creationId xmlns:a16="http://schemas.microsoft.com/office/drawing/2014/main" id="{F2D22C7B-FE37-2854-C967-BFB9147BF535}"/>
              </a:ext>
            </a:extLst>
          </p:cNvPr>
          <p:cNvPicPr>
            <a:picLocks noChangeAspect="1"/>
          </p:cNvPicPr>
          <p:nvPr/>
        </p:nvPicPr>
        <p:blipFill>
          <a:blip r:embed="rId4"/>
          <a:stretch>
            <a:fillRect/>
          </a:stretch>
        </p:blipFill>
        <p:spPr>
          <a:xfrm>
            <a:off x="15354947" y="3274276"/>
            <a:ext cx="6699380" cy="4326687"/>
          </a:xfrm>
          <a:prstGeom prst="rect">
            <a:avLst/>
          </a:prstGeom>
        </p:spPr>
      </p:pic>
      <p:sp>
        <p:nvSpPr>
          <p:cNvPr id="19" name="TextBox 18">
            <a:extLst>
              <a:ext uri="{FF2B5EF4-FFF2-40B4-BE49-F238E27FC236}">
                <a16:creationId xmlns:a16="http://schemas.microsoft.com/office/drawing/2014/main" id="{C2FE1B35-3E13-E88A-ED17-756E3BA55A17}"/>
              </a:ext>
            </a:extLst>
          </p:cNvPr>
          <p:cNvSpPr txBox="1"/>
          <p:nvPr/>
        </p:nvSpPr>
        <p:spPr>
          <a:xfrm>
            <a:off x="15354947" y="7874039"/>
            <a:ext cx="7956013" cy="2308324"/>
          </a:xfrm>
          <a:prstGeom prst="rect">
            <a:avLst/>
          </a:prstGeom>
          <a:noFill/>
        </p:spPr>
        <p:txBody>
          <a:bodyPr wrap="square">
            <a:spAutoFit/>
          </a:bodyPr>
          <a:lstStyle/>
          <a:p>
            <a:r>
              <a:rPr lang="en-US" dirty="0">
                <a:solidFill>
                  <a:schemeClr val="accent4">
                    <a:lumMod val="50000"/>
                  </a:schemeClr>
                </a:solidFill>
              </a:rPr>
              <a:t>The sparsity aware algorithm is more than 50 times faster than the naive version that does not take sparsity into consideration. </a:t>
            </a:r>
            <a:endParaRPr lang="en-IN" dirty="0">
              <a:solidFill>
                <a:schemeClr val="accent4">
                  <a:lumMod val="50000"/>
                </a:schemeClr>
              </a:solidFill>
            </a:endParaRPr>
          </a:p>
        </p:txBody>
      </p:sp>
    </p:spTree>
    <p:extLst>
      <p:ext uri="{BB962C8B-B14F-4D97-AF65-F5344CB8AC3E}">
        <p14:creationId xmlns:p14="http://schemas.microsoft.com/office/powerpoint/2010/main" val="19222126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Custom 29">
      <a:dk1>
        <a:srgbClr val="999999"/>
      </a:dk1>
      <a:lt1>
        <a:srgbClr val="FFFFFF"/>
      </a:lt1>
      <a:dk2>
        <a:srgbClr val="364556"/>
      </a:dk2>
      <a:lt2>
        <a:srgbClr val="FFFFFF"/>
      </a:lt2>
      <a:accent1>
        <a:srgbClr val="7F5BA6"/>
      </a:accent1>
      <a:accent2>
        <a:srgbClr val="6C57A5"/>
      </a:accent2>
      <a:accent3>
        <a:srgbClr val="50419A"/>
      </a:accent3>
      <a:accent4>
        <a:srgbClr val="33338E"/>
      </a:accent4>
      <a:accent5>
        <a:srgbClr val="272973"/>
      </a:accent5>
      <a:accent6>
        <a:srgbClr val="23245F"/>
      </a:accent6>
      <a:hlink>
        <a:srgbClr val="E4D7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88753</TotalTime>
  <Words>2634</Words>
  <Application>Microsoft Office PowerPoint</Application>
  <PresentationFormat>Custom</PresentationFormat>
  <Paragraphs>189</Paragraphs>
  <Slides>20</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Calibri Light</vt:lpstr>
      <vt:lpstr>Georgia</vt:lpstr>
      <vt:lpstr>Lato</vt:lpstr>
      <vt:lpstr>Lato Light</vt:lpstr>
      <vt:lpstr>Montserrat Light</vt:lpstr>
      <vt:lpstr>Roboto Medium</vt:lpstr>
      <vt:lpstr>Trebuchet MS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Pranav Hegde</cp:lastModifiedBy>
  <cp:revision>15560</cp:revision>
  <dcterms:created xsi:type="dcterms:W3CDTF">2014-11-12T21:47:38Z</dcterms:created>
  <dcterms:modified xsi:type="dcterms:W3CDTF">2022-11-11T14:49:06Z</dcterms:modified>
  <cp:category/>
</cp:coreProperties>
</file>