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9" r:id="rId17"/>
    <p:sldId id="27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2/22/2024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2/22/2024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2/22/2024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2/22/2024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2/22/2024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2/22/2024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2/22/2024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2/22/2024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4000" dirty="0"/>
              <a:t>Exploratory Data Analysis ON </a:t>
            </a:r>
            <a:r>
              <a:rPr lang="en-US" sz="4000" dirty="0" err="1"/>
              <a:t>Ameo</a:t>
            </a:r>
            <a:r>
              <a:rPr lang="en-US" sz="4000" dirty="0"/>
              <a:t> Dataset</a:t>
            </a:r>
          </a:p>
        </p:txBody>
      </p:sp>
      <p:sp>
        <p:nvSpPr>
          <p:cNvPr id="7" name="Subtitle 6"/>
          <p:cNvSpPr>
            <a:spLocks noGrp="1"/>
          </p:cNvSpPr>
          <p:nvPr>
            <p:ph type="subTitle" idx="1"/>
          </p:nvPr>
        </p:nvSpPr>
        <p:spPr/>
        <p:txBody>
          <a:bodyPr/>
          <a:lstStyle/>
          <a:p>
            <a:r>
              <a:rPr lang="en-US" dirty="0" err="1"/>
              <a:t>Ch.Pranavi</a:t>
            </a:r>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864D4E0-6628-4C29-A4A8-3AE375552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52" y="2743200"/>
            <a:ext cx="11455153" cy="38795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3A2CE3-C47A-4185-B57B-BC7C35FD74C1}"/>
              </a:ext>
            </a:extLst>
          </p:cNvPr>
          <p:cNvSpPr txBox="1"/>
          <p:nvPr/>
        </p:nvSpPr>
        <p:spPr>
          <a:xfrm>
            <a:off x="479394" y="301841"/>
            <a:ext cx="10306975" cy="2616101"/>
          </a:xfrm>
          <a:prstGeom prst="rect">
            <a:avLst/>
          </a:prstGeom>
          <a:noFill/>
        </p:spPr>
        <p:txBody>
          <a:bodyPr wrap="square" rtlCol="0">
            <a:spAutoFit/>
          </a:bodyPr>
          <a:lstStyle/>
          <a:p>
            <a:pPr algn="l"/>
            <a:r>
              <a:rPr lang="en-US" sz="2000" b="1" i="0" u="sng" dirty="0">
                <a:solidFill>
                  <a:srgbClr val="92D050"/>
                </a:solidFill>
                <a:effectLst/>
              </a:rPr>
              <a:t>Period &amp; Salary:</a:t>
            </a:r>
          </a:p>
          <a:p>
            <a:pPr algn="l">
              <a:buFont typeface="Arial" panose="020B0604020202020204" pitchFamily="34" charset="0"/>
              <a:buChar char="•"/>
            </a:pPr>
            <a:r>
              <a:rPr lang="en-US" b="0" i="0" dirty="0">
                <a:solidFill>
                  <a:srgbClr val="212121"/>
                </a:solidFill>
                <a:effectLst/>
              </a:rPr>
              <a:t>Median salary of both males and females have increases slightly with exp for first five years</a:t>
            </a:r>
          </a:p>
          <a:p>
            <a:pPr algn="l">
              <a:buFont typeface="Arial" panose="020B0604020202020204" pitchFamily="34" charset="0"/>
              <a:buChar char="•"/>
            </a:pPr>
            <a:r>
              <a:rPr lang="en-US" b="0" i="0" dirty="0">
                <a:solidFill>
                  <a:srgbClr val="212121"/>
                </a:solidFill>
                <a:effectLst/>
              </a:rPr>
              <a:t>and Decreased suddenly on the 6th year and then same pattern for the following years.</a:t>
            </a:r>
          </a:p>
          <a:p>
            <a:pPr algn="l">
              <a:buFont typeface="Arial" panose="020B0604020202020204" pitchFamily="34" charset="0"/>
              <a:buChar char="•"/>
            </a:pPr>
            <a:r>
              <a:rPr lang="en-US" b="0" i="0" dirty="0">
                <a:solidFill>
                  <a:srgbClr val="212121"/>
                </a:solidFill>
                <a:effectLst/>
              </a:rPr>
              <a:t>We can see that men and women having same experience are paid nearly equally around 3.5-5 lakhs</a:t>
            </a:r>
          </a:p>
          <a:p>
            <a:pPr algn="l">
              <a:buFont typeface="Arial" panose="020B0604020202020204" pitchFamily="34" charset="0"/>
              <a:buChar char="•"/>
            </a:pPr>
            <a:r>
              <a:rPr lang="en-US" b="0" i="0" dirty="0">
                <a:solidFill>
                  <a:srgbClr val="212121"/>
                </a:solidFill>
                <a:effectLst/>
              </a:rPr>
              <a:t>we need to further see the distribution of experience with respect to Designation for both men and women</a:t>
            </a:r>
          </a:p>
          <a:p>
            <a:pPr algn="l">
              <a:buFont typeface="Arial" panose="020B0604020202020204" pitchFamily="34" charset="0"/>
              <a:buChar char="•"/>
            </a:pPr>
            <a:r>
              <a:rPr lang="en-US" dirty="0">
                <a:solidFill>
                  <a:srgbClr val="212121"/>
                </a:solidFill>
              </a:rPr>
              <a:t>T</a:t>
            </a:r>
            <a:r>
              <a:rPr lang="en-US" b="0" i="0" dirty="0">
                <a:solidFill>
                  <a:srgbClr val="212121"/>
                </a:solidFill>
                <a:effectLst/>
              </a:rPr>
              <a:t>o check whether women are being paid less in a role due to experience.</a:t>
            </a:r>
          </a:p>
          <a:p>
            <a:endParaRPr lang="en-IN" dirty="0"/>
          </a:p>
        </p:txBody>
      </p:sp>
    </p:spTree>
    <p:extLst>
      <p:ext uri="{BB962C8B-B14F-4D97-AF65-F5344CB8AC3E}">
        <p14:creationId xmlns:p14="http://schemas.microsoft.com/office/powerpoint/2010/main" val="53491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001CC12-2DE3-4EE0-9E6F-25EA7C0C9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498"/>
            <a:ext cx="4868108" cy="30169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15E097B-3F92-423E-8119-23378D5A5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10866"/>
            <a:ext cx="12192000" cy="28723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C3232D22-AD67-4154-969C-53367BDA5B74}"/>
              </a:ext>
            </a:extLst>
          </p:cNvPr>
          <p:cNvSpPr>
            <a:spLocks noChangeArrowheads="1"/>
          </p:cNvSpPr>
          <p:nvPr/>
        </p:nvSpPr>
        <p:spPr bwMode="auto">
          <a:xfrm>
            <a:off x="0" y="-274737"/>
            <a:ext cx="264816" cy="54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7FCA520-E771-49D5-8A29-472B3EBE6250}"/>
              </a:ext>
            </a:extLst>
          </p:cNvPr>
          <p:cNvSpPr txBox="1"/>
          <p:nvPr/>
        </p:nvSpPr>
        <p:spPr>
          <a:xfrm>
            <a:off x="4868108" y="274735"/>
            <a:ext cx="7090113" cy="2308324"/>
          </a:xfrm>
          <a:prstGeom prst="rect">
            <a:avLst/>
          </a:prstGeom>
          <a:noFill/>
        </p:spPr>
        <p:txBody>
          <a:bodyPr wrap="square" rtlCol="0">
            <a:spAutoFit/>
          </a:bodyPr>
          <a:lstStyle/>
          <a:p>
            <a:pPr algn="l">
              <a:buFont typeface="Arial" panose="020B0604020202020204" pitchFamily="34" charset="0"/>
              <a:buChar char="•"/>
            </a:pPr>
            <a:r>
              <a:rPr lang="en-US" b="0" i="0" dirty="0">
                <a:solidFill>
                  <a:srgbClr val="212121"/>
                </a:solidFill>
                <a:effectLst/>
              </a:rPr>
              <a:t>We can see how Similar both male and female distributions are for college GPA</a:t>
            </a:r>
          </a:p>
          <a:p>
            <a:pPr algn="l">
              <a:buFont typeface="Arial" panose="020B0604020202020204" pitchFamily="34" charset="0"/>
              <a:buChar char="•"/>
            </a:pPr>
            <a:r>
              <a:rPr lang="en-US" b="0" i="0" dirty="0">
                <a:solidFill>
                  <a:srgbClr val="212121"/>
                </a:solidFill>
                <a:effectLst/>
              </a:rPr>
              <a:t>IQR is narrow indication most number of students have similar </a:t>
            </a:r>
            <a:r>
              <a:rPr lang="en-US" b="0" i="0" dirty="0" err="1">
                <a:solidFill>
                  <a:srgbClr val="212121"/>
                </a:solidFill>
                <a:effectLst/>
              </a:rPr>
              <a:t>cgpa</a:t>
            </a:r>
            <a:r>
              <a:rPr lang="en-US" b="0" i="0" dirty="0">
                <a:solidFill>
                  <a:srgbClr val="212121"/>
                </a:solidFill>
                <a:effectLst/>
              </a:rPr>
              <a:t> in 70-75% region.</a:t>
            </a:r>
          </a:p>
          <a:p>
            <a:pPr algn="l">
              <a:buFont typeface="Arial" panose="020B0604020202020204" pitchFamily="34" charset="0"/>
              <a:buChar char="•"/>
            </a:pPr>
            <a:r>
              <a:rPr lang="en-US" b="0" i="0" dirty="0">
                <a:solidFill>
                  <a:srgbClr val="212121"/>
                </a:solidFill>
                <a:effectLst/>
              </a:rPr>
              <a:t>There are some students with CGPA &lt; 20 and CGPA&gt;90</a:t>
            </a:r>
          </a:p>
          <a:p>
            <a:pPr algn="l">
              <a:buFont typeface="Arial" panose="020B0604020202020204" pitchFamily="34" charset="0"/>
              <a:buChar char="•"/>
            </a:pPr>
            <a:r>
              <a:rPr lang="en-US" b="0" i="0" dirty="0">
                <a:solidFill>
                  <a:srgbClr val="212121"/>
                </a:solidFill>
                <a:effectLst/>
              </a:rPr>
              <a:t>We can see both distribution of college </a:t>
            </a:r>
            <a:r>
              <a:rPr lang="en-US" b="0" i="0" dirty="0" err="1">
                <a:solidFill>
                  <a:srgbClr val="212121"/>
                </a:solidFill>
                <a:effectLst/>
              </a:rPr>
              <a:t>gpa</a:t>
            </a:r>
            <a:r>
              <a:rPr lang="en-US" b="0" i="0" dirty="0">
                <a:solidFill>
                  <a:srgbClr val="212121"/>
                </a:solidFill>
                <a:effectLst/>
              </a:rPr>
              <a:t> vs male &amp; female are normally distributed with mean around 75%.</a:t>
            </a:r>
          </a:p>
          <a:p>
            <a:endParaRPr lang="en-IN" dirty="0"/>
          </a:p>
        </p:txBody>
      </p:sp>
      <p:sp>
        <p:nvSpPr>
          <p:cNvPr id="14" name="TextBox 13">
            <a:extLst>
              <a:ext uri="{FF2B5EF4-FFF2-40B4-BE49-F238E27FC236}">
                <a16:creationId xmlns:a16="http://schemas.microsoft.com/office/drawing/2014/main" id="{371E0050-F2D6-4EA3-BBE1-D4363ACE84E9}"/>
              </a:ext>
            </a:extLst>
          </p:cNvPr>
          <p:cNvSpPr txBox="1"/>
          <p:nvPr/>
        </p:nvSpPr>
        <p:spPr>
          <a:xfrm>
            <a:off x="577049" y="3082473"/>
            <a:ext cx="3950563" cy="369332"/>
          </a:xfrm>
          <a:prstGeom prst="rect">
            <a:avLst/>
          </a:prstGeom>
          <a:noFill/>
        </p:spPr>
        <p:txBody>
          <a:bodyPr wrap="square" rtlCol="0">
            <a:spAutoFit/>
          </a:bodyPr>
          <a:lstStyle/>
          <a:p>
            <a:r>
              <a:rPr lang="en-US" b="1" dirty="0"/>
              <a:t>Salary &amp; Specialization:</a:t>
            </a:r>
            <a:endParaRPr lang="en-IN" dirty="0"/>
          </a:p>
        </p:txBody>
      </p:sp>
    </p:spTree>
    <p:extLst>
      <p:ext uri="{BB962C8B-B14F-4D97-AF65-F5344CB8AC3E}">
        <p14:creationId xmlns:p14="http://schemas.microsoft.com/office/powerpoint/2010/main" val="267441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65A549D-C5F7-4376-A980-FE5E9EC90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 y="932157"/>
            <a:ext cx="11839575" cy="23969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25E8CC-6667-4768-A4E2-2BF3D753E03A}"/>
              </a:ext>
            </a:extLst>
          </p:cNvPr>
          <p:cNvSpPr txBox="1"/>
          <p:nvPr/>
        </p:nvSpPr>
        <p:spPr>
          <a:xfrm>
            <a:off x="301841" y="337351"/>
            <a:ext cx="8007658" cy="400110"/>
          </a:xfrm>
          <a:prstGeom prst="rect">
            <a:avLst/>
          </a:prstGeom>
          <a:noFill/>
        </p:spPr>
        <p:txBody>
          <a:bodyPr wrap="square" rtlCol="0">
            <a:spAutoFit/>
          </a:bodyPr>
          <a:lstStyle/>
          <a:p>
            <a:r>
              <a:rPr lang="en-US" sz="2000" b="1" dirty="0"/>
              <a:t>Salary &amp; Average Score:</a:t>
            </a:r>
            <a:endParaRPr lang="en-IN" dirty="0"/>
          </a:p>
        </p:txBody>
      </p:sp>
      <p:sp>
        <p:nvSpPr>
          <p:cNvPr id="3" name="TextBox 2">
            <a:extLst>
              <a:ext uri="{FF2B5EF4-FFF2-40B4-BE49-F238E27FC236}">
                <a16:creationId xmlns:a16="http://schemas.microsoft.com/office/drawing/2014/main" id="{DB02A624-2861-44DC-B412-0EC867235956}"/>
              </a:ext>
            </a:extLst>
          </p:cNvPr>
          <p:cNvSpPr txBox="1"/>
          <p:nvPr/>
        </p:nvSpPr>
        <p:spPr>
          <a:xfrm>
            <a:off x="6755907" y="337351"/>
            <a:ext cx="4669654" cy="400110"/>
          </a:xfrm>
          <a:prstGeom prst="rect">
            <a:avLst/>
          </a:prstGeom>
          <a:noFill/>
        </p:spPr>
        <p:txBody>
          <a:bodyPr wrap="square" rtlCol="0">
            <a:spAutoFit/>
          </a:bodyPr>
          <a:lstStyle/>
          <a:p>
            <a:r>
              <a:rPr lang="en-US" sz="2000" b="1" dirty="0"/>
              <a:t>Salary &amp; Academic Performance:</a:t>
            </a:r>
            <a:endParaRPr lang="en-IN" sz="2000" b="1" dirty="0"/>
          </a:p>
        </p:txBody>
      </p:sp>
      <p:pic>
        <p:nvPicPr>
          <p:cNvPr id="8196" name="Picture 4">
            <a:extLst>
              <a:ext uri="{FF2B5EF4-FFF2-40B4-BE49-F238E27FC236}">
                <a16:creationId xmlns:a16="http://schemas.microsoft.com/office/drawing/2014/main" id="{C030B32A-BD4B-450D-9AAB-E9EA00028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42" y="3959441"/>
            <a:ext cx="10028022" cy="2778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AC8AF6-071F-4BCD-B6A0-829B7F7B12CE}"/>
              </a:ext>
            </a:extLst>
          </p:cNvPr>
          <p:cNvSpPr txBox="1"/>
          <p:nvPr/>
        </p:nvSpPr>
        <p:spPr>
          <a:xfrm>
            <a:off x="301841" y="3457537"/>
            <a:ext cx="5024761" cy="400110"/>
          </a:xfrm>
          <a:prstGeom prst="rect">
            <a:avLst/>
          </a:prstGeom>
          <a:noFill/>
        </p:spPr>
        <p:txBody>
          <a:bodyPr wrap="square" rtlCol="0">
            <a:spAutoFit/>
          </a:bodyPr>
          <a:lstStyle/>
          <a:p>
            <a:r>
              <a:rPr lang="en-US" sz="2000" b="1" dirty="0"/>
              <a:t>College Tier &amp; Salary:</a:t>
            </a:r>
            <a:endParaRPr lang="en-IN" dirty="0"/>
          </a:p>
        </p:txBody>
      </p:sp>
    </p:spTree>
    <p:extLst>
      <p:ext uri="{BB962C8B-B14F-4D97-AF65-F5344CB8AC3E}">
        <p14:creationId xmlns:p14="http://schemas.microsoft.com/office/powerpoint/2010/main" val="428423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E332-8EBF-4006-9418-F1971839CF28}"/>
              </a:ext>
            </a:extLst>
          </p:cNvPr>
          <p:cNvSpPr>
            <a:spLocks noGrp="1"/>
          </p:cNvSpPr>
          <p:nvPr>
            <p:ph type="title"/>
          </p:nvPr>
        </p:nvSpPr>
        <p:spPr/>
        <p:txBody>
          <a:bodyPr/>
          <a:lstStyle/>
          <a:p>
            <a:r>
              <a:rPr lang="en-US" dirty="0"/>
              <a:t>Research Conclusions:</a:t>
            </a:r>
            <a:endParaRPr lang="en-IN" dirty="0"/>
          </a:p>
        </p:txBody>
      </p:sp>
      <p:sp>
        <p:nvSpPr>
          <p:cNvPr id="3" name="Content Placeholder 2">
            <a:extLst>
              <a:ext uri="{FF2B5EF4-FFF2-40B4-BE49-F238E27FC236}">
                <a16:creationId xmlns:a16="http://schemas.microsoft.com/office/drawing/2014/main" id="{2FE3BB2F-01A4-4475-96C0-0ADB80827AF3}"/>
              </a:ext>
            </a:extLst>
          </p:cNvPr>
          <p:cNvSpPr>
            <a:spLocks noGrp="1"/>
          </p:cNvSpPr>
          <p:nvPr>
            <p:ph idx="1"/>
          </p:nvPr>
        </p:nvSpPr>
        <p:spPr>
          <a:xfrm>
            <a:off x="1104900" y="1600200"/>
            <a:ext cx="9982200" cy="4960398"/>
          </a:xfrm>
        </p:spPr>
        <p:txBody>
          <a:bodyPr>
            <a:normAutofit fontScale="92500" lnSpcReduction="10000"/>
          </a:bodyPr>
          <a:lstStyle/>
          <a:p>
            <a:r>
              <a:rPr lang="en-IN" sz="1800" u="none" strike="noStrike" dirty="0">
                <a:effectLst/>
                <a:latin typeface="Arial" panose="020B0604020202020204" pitchFamily="34" charset="0"/>
                <a:ea typeface="Arial" panose="020B0604020202020204" pitchFamily="34" charset="0"/>
              </a:rPr>
              <a:t>Times of India article dated Jan 18, 2019 states that “</a:t>
            </a:r>
            <a:r>
              <a:rPr lang="en-IN" sz="1800" i="1" u="none" strike="noStrike" dirty="0">
                <a:effectLst/>
                <a:latin typeface="Arial" panose="020B0604020202020204" pitchFamily="34" charset="0"/>
                <a:ea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IN" sz="1800" u="none" strike="noStrike" dirty="0">
                <a:effectLst/>
                <a:latin typeface="Arial" panose="020B0604020202020204" pitchFamily="34" charset="0"/>
                <a:ea typeface="Arial" panose="020B0604020202020204" pitchFamily="34" charset="0"/>
              </a:rPr>
              <a:t>” Test this claim with the data given to you.</a:t>
            </a:r>
          </a:p>
          <a:p>
            <a:endParaRPr lang="en-US"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For Freshers, the salary is starting from 200k and male are earning more than female as a fresher.</a:t>
            </a:r>
          </a:p>
          <a:p>
            <a:endParaRPr lang="en-IN" dirty="0"/>
          </a:p>
        </p:txBody>
      </p:sp>
      <p:pic>
        <p:nvPicPr>
          <p:cNvPr id="1026" name="Picture 2">
            <a:extLst>
              <a:ext uri="{FF2B5EF4-FFF2-40B4-BE49-F238E27FC236}">
                <a16:creationId xmlns:a16="http://schemas.microsoft.com/office/drawing/2014/main" id="{882E7A30-0DAB-4B5F-91A8-9C5968391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378" y="2433591"/>
            <a:ext cx="8467725" cy="3293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8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758736-60EB-4CAD-9D42-65C9F968C8B2}"/>
              </a:ext>
            </a:extLst>
          </p:cNvPr>
          <p:cNvSpPr txBox="1"/>
          <p:nvPr/>
        </p:nvSpPr>
        <p:spPr>
          <a:xfrm>
            <a:off x="674703" y="541538"/>
            <a:ext cx="10901779" cy="1200329"/>
          </a:xfrm>
          <a:prstGeom prst="rect">
            <a:avLst/>
          </a:prstGeom>
          <a:noFill/>
        </p:spPr>
        <p:txBody>
          <a:bodyPr wrap="square" rtlCol="0">
            <a:spAutoFit/>
          </a:bodyPr>
          <a:lstStyle/>
          <a:p>
            <a:pPr marL="285750" indent="-285750">
              <a:buFont typeface="Wingdings" panose="05000000000000000000" pitchFamily="2" charset="2"/>
              <a:buChar char="§"/>
            </a:pPr>
            <a:r>
              <a:rPr lang="en-IN" sz="1800" u="none" strike="noStrike" dirty="0">
                <a:effectLst/>
                <a:latin typeface="Arial" panose="020B0604020202020204" pitchFamily="34" charset="0"/>
                <a:ea typeface="Arial" panose="020B0604020202020204" pitchFamily="34" charset="0"/>
              </a:rPr>
              <a:t>Is there a relationship between gender and specialization? (i.e. Does the preference of Specialisation depend on the Gender?)</a:t>
            </a:r>
          </a:p>
          <a:p>
            <a:pPr marL="285750" indent="-285750">
              <a:buFont typeface="Wingdings" panose="05000000000000000000" pitchFamily="2" charset="2"/>
              <a:buChar char="§"/>
            </a:pPr>
            <a:endParaRPr lang="en-IN" sz="1800" u="none" strike="noStrike"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33F6201D-7D76-45A1-8DB6-DC8012397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55" y="1660124"/>
            <a:ext cx="10669489" cy="4225771"/>
          </a:xfrm>
          <a:prstGeom prst="rect">
            <a:avLst/>
          </a:prstGeom>
        </p:spPr>
      </p:pic>
    </p:spTree>
    <p:extLst>
      <p:ext uri="{BB962C8B-B14F-4D97-AF65-F5344CB8AC3E}">
        <p14:creationId xmlns:p14="http://schemas.microsoft.com/office/powerpoint/2010/main" val="360825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EC6B-ECF6-4BBD-8A23-9E70BA61333F}"/>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7A5EC963-977D-43E2-A432-9EFCC587F598}"/>
              </a:ext>
            </a:extLst>
          </p:cNvPr>
          <p:cNvSpPr>
            <a:spLocks noGrp="1"/>
          </p:cNvSpPr>
          <p:nvPr>
            <p:ph idx="1"/>
          </p:nvPr>
        </p:nvSpPr>
        <p:spPr/>
        <p:txBody>
          <a:bodyPr/>
          <a:lstStyle/>
          <a:p>
            <a:r>
              <a:rPr lang="en-US" b="0" i="0" dirty="0">
                <a:solidFill>
                  <a:srgbClr val="212121"/>
                </a:solidFill>
                <a:effectLst/>
              </a:rPr>
              <a:t>Most of AMCAT Aspirants are male working in IT domain with an experience of around 5years with degree in </a:t>
            </a:r>
            <a:r>
              <a:rPr lang="en-US" b="0" i="0" dirty="0" err="1">
                <a:solidFill>
                  <a:srgbClr val="212121"/>
                </a:solidFill>
                <a:effectLst/>
              </a:rPr>
              <a:t>B.tech</a:t>
            </a:r>
            <a:r>
              <a:rPr lang="en-US" b="0" i="0" dirty="0">
                <a:solidFill>
                  <a:srgbClr val="212121"/>
                </a:solidFill>
                <a:effectLst/>
              </a:rPr>
              <a:t> and specialization in Computer Science Information Technology from tier-2 college in </a:t>
            </a:r>
            <a:r>
              <a:rPr lang="en-US" dirty="0">
                <a:solidFill>
                  <a:srgbClr val="212121"/>
                </a:solidFill>
              </a:rPr>
              <a:t>U</a:t>
            </a:r>
            <a:r>
              <a:rPr lang="en-US" b="0" i="0" dirty="0">
                <a:solidFill>
                  <a:srgbClr val="212121"/>
                </a:solidFill>
                <a:effectLst/>
              </a:rPr>
              <a:t>ttar </a:t>
            </a:r>
            <a:r>
              <a:rPr lang="en-US" dirty="0">
                <a:solidFill>
                  <a:srgbClr val="212121"/>
                </a:solidFill>
              </a:rPr>
              <a:t>P</a:t>
            </a:r>
            <a:r>
              <a:rPr lang="en-US" b="0" i="0" dirty="0">
                <a:solidFill>
                  <a:srgbClr val="212121"/>
                </a:solidFill>
                <a:effectLst/>
              </a:rPr>
              <a:t>radesh with an average salary around 300k.</a:t>
            </a:r>
          </a:p>
          <a:p>
            <a:pPr algn="l"/>
            <a:r>
              <a:rPr lang="en-US" b="0" i="0" dirty="0" err="1">
                <a:solidFill>
                  <a:srgbClr val="212121"/>
                </a:solidFill>
                <a:effectLst/>
              </a:rPr>
              <a:t>Highpaying</a:t>
            </a:r>
            <a:r>
              <a:rPr lang="en-US" b="0" i="0" dirty="0">
                <a:solidFill>
                  <a:srgbClr val="212121"/>
                </a:solidFill>
                <a:effectLst/>
              </a:rPr>
              <a:t> jobs taken up by </a:t>
            </a:r>
            <a:r>
              <a:rPr lang="en-US" b="0" i="0" dirty="0" err="1">
                <a:solidFill>
                  <a:srgbClr val="212121"/>
                </a:solidFill>
                <a:effectLst/>
              </a:rPr>
              <a:t>amcat</a:t>
            </a:r>
            <a:r>
              <a:rPr lang="en-US" b="0" i="0" dirty="0">
                <a:solidFill>
                  <a:srgbClr val="212121"/>
                </a:solidFill>
                <a:effectLst/>
              </a:rPr>
              <a:t> aspirants are mostly from 'IT' Domain.</a:t>
            </a:r>
          </a:p>
          <a:p>
            <a:pPr algn="l"/>
            <a:r>
              <a:rPr lang="en-US" b="0" i="0" dirty="0">
                <a:solidFill>
                  <a:srgbClr val="212121"/>
                </a:solidFill>
                <a:effectLst/>
              </a:rPr>
              <a:t>Software Engineer and Software Developer are the most aimed profession for </a:t>
            </a:r>
            <a:r>
              <a:rPr lang="en-US" dirty="0">
                <a:solidFill>
                  <a:srgbClr val="212121"/>
                </a:solidFill>
              </a:rPr>
              <a:t>AMCAT </a:t>
            </a:r>
            <a:r>
              <a:rPr lang="en-US" b="0" i="0" dirty="0">
                <a:solidFill>
                  <a:srgbClr val="212121"/>
                </a:solidFill>
                <a:effectLst/>
              </a:rPr>
              <a:t>aspirants</a:t>
            </a:r>
            <a:r>
              <a:rPr lang="en-US" dirty="0">
                <a:solidFill>
                  <a:srgbClr val="212121"/>
                </a:solidFill>
              </a:rPr>
              <a:t>.</a:t>
            </a:r>
            <a:endParaRPr lang="en-US" b="0" i="0" dirty="0">
              <a:solidFill>
                <a:srgbClr val="212121"/>
              </a:solidFill>
              <a:effectLst/>
            </a:endParaRPr>
          </a:p>
        </p:txBody>
      </p:sp>
    </p:spTree>
    <p:extLst>
      <p:ext uri="{BB962C8B-B14F-4D97-AF65-F5344CB8AC3E}">
        <p14:creationId xmlns:p14="http://schemas.microsoft.com/office/powerpoint/2010/main" val="393341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74FA-B404-4A68-9673-84EDCAAA9D47}"/>
              </a:ext>
            </a:extLst>
          </p:cNvPr>
          <p:cNvSpPr>
            <a:spLocks noGrp="1"/>
          </p:cNvSpPr>
          <p:nvPr>
            <p:ph type="title"/>
          </p:nvPr>
        </p:nvSpPr>
        <p:spPr/>
        <p:txBody>
          <a:bodyPr/>
          <a:lstStyle/>
          <a:p>
            <a:r>
              <a:rPr lang="en-US" dirty="0"/>
              <a:t>Objective of the Project:</a:t>
            </a:r>
            <a:endParaRPr lang="en-IN" dirty="0"/>
          </a:p>
        </p:txBody>
      </p:sp>
      <p:sp>
        <p:nvSpPr>
          <p:cNvPr id="3" name="Content Placeholder 2">
            <a:extLst>
              <a:ext uri="{FF2B5EF4-FFF2-40B4-BE49-F238E27FC236}">
                <a16:creationId xmlns:a16="http://schemas.microsoft.com/office/drawing/2014/main" id="{92EBCBF2-4C15-42A0-B81B-5B3FE2B5CBB2}"/>
              </a:ext>
            </a:extLst>
          </p:cNvPr>
          <p:cNvSpPr>
            <a:spLocks noGrp="1"/>
          </p:cNvSpPr>
          <p:nvPr>
            <p:ph idx="1"/>
          </p:nvPr>
        </p:nvSpPr>
        <p:spPr>
          <a:xfrm>
            <a:off x="1104900" y="1600199"/>
            <a:ext cx="9982200" cy="4773967"/>
          </a:xfrm>
        </p:spPr>
        <p:txBody>
          <a:bodyPr>
            <a:normAutofit fontScale="92500" lnSpcReduction="10000"/>
          </a:bodyPr>
          <a:lstStyle/>
          <a:p>
            <a:r>
              <a:rPr lang="en-US" dirty="0"/>
              <a:t>The main objective of the project is to perform exploratory data analysis and gain insights from the AMEO dataset.</a:t>
            </a:r>
          </a:p>
          <a:p>
            <a:r>
              <a:rPr lang="en-IN" dirty="0"/>
              <a:t>In this we have so many independent features and the target column </a:t>
            </a:r>
            <a:r>
              <a:rPr lang="en-IN" b="1" dirty="0"/>
              <a:t>Salary</a:t>
            </a:r>
            <a:r>
              <a:rPr lang="en-IN" dirty="0"/>
              <a:t>, we should </a:t>
            </a:r>
            <a:r>
              <a:rPr lang="en-IN" dirty="0" err="1"/>
              <a:t>analyze</a:t>
            </a:r>
            <a:r>
              <a:rPr lang="en-IN" dirty="0"/>
              <a:t> the relationship between those columns and the salary column.</a:t>
            </a:r>
            <a:endParaRPr lang="en-IN" b="1" dirty="0"/>
          </a:p>
          <a:p>
            <a:r>
              <a:rPr lang="en-IN" dirty="0"/>
              <a:t>We should find the underlying trends and patterns associated with the data.</a:t>
            </a:r>
          </a:p>
          <a:p>
            <a:pPr marL="0" indent="0">
              <a:buNone/>
            </a:pPr>
            <a:r>
              <a:rPr lang="en-IN" b="1" u="sng" dirty="0">
                <a:solidFill>
                  <a:srgbClr val="92D050"/>
                </a:solidFill>
              </a:rPr>
              <a:t>DATASET DESCRIPTION:</a:t>
            </a:r>
          </a:p>
          <a:p>
            <a:r>
              <a:rPr lang="en-IN" sz="2200" dirty="0">
                <a:effectLst/>
                <a:ea typeface="Arial" panose="020B0604020202020204" pitchFamily="34"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a:t>
            </a:r>
            <a:r>
              <a:rPr lang="en-IN" sz="2200" b="1" dirty="0">
                <a:effectLst/>
                <a:ea typeface="Arial" panose="020B0604020202020204" pitchFamily="34" charset="0"/>
              </a:rPr>
              <a:t>three different areas – cognitive skills, technical skills and personality skills</a:t>
            </a:r>
            <a:r>
              <a:rPr lang="en-IN" sz="2200" dirty="0">
                <a:effectLst/>
                <a:ea typeface="Arial" panose="020B0604020202020204" pitchFamily="34" charset="0"/>
              </a:rPr>
              <a:t>. The dataset also contains demographic features. The dataset  contains  around  </a:t>
            </a:r>
            <a:r>
              <a:rPr lang="en-IN" sz="2200" b="1" dirty="0">
                <a:effectLst/>
                <a:ea typeface="Arial" panose="020B0604020202020204" pitchFamily="34" charset="0"/>
              </a:rPr>
              <a:t>40 independent variables and 4000 data points</a:t>
            </a:r>
            <a:r>
              <a:rPr lang="en-IN" sz="2200" dirty="0">
                <a:effectLst/>
                <a:ea typeface="Arial" panose="020B0604020202020204" pitchFamily="34" charset="0"/>
              </a:rPr>
              <a:t>. The independent variables are both continuous and categorical in nature. The dataset contains a unique identifier for each candidate</a:t>
            </a:r>
            <a:endParaRPr lang="en-IN" sz="22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2324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AA4C-A420-46D4-91D6-3209ACAFF4D1}"/>
              </a:ext>
            </a:extLst>
          </p:cNvPr>
          <p:cNvSpPr>
            <a:spLocks noGrp="1"/>
          </p:cNvSpPr>
          <p:nvPr>
            <p:ph type="title"/>
          </p:nvPr>
        </p:nvSpPr>
        <p:spPr/>
        <p:txBody>
          <a:bodyPr/>
          <a:lstStyle/>
          <a:p>
            <a:r>
              <a:rPr lang="en-US" dirty="0"/>
              <a:t>EXPLORATORY DATA ANALYSIS(EDA) PROCESS:</a:t>
            </a:r>
            <a:endParaRPr lang="en-IN" dirty="0"/>
          </a:p>
        </p:txBody>
      </p:sp>
      <p:pic>
        <p:nvPicPr>
          <p:cNvPr id="5" name="Content Placeholder 4">
            <a:extLst>
              <a:ext uri="{FF2B5EF4-FFF2-40B4-BE49-F238E27FC236}">
                <a16:creationId xmlns:a16="http://schemas.microsoft.com/office/drawing/2014/main" id="{571565E3-6DC0-45C5-8E4F-064CF7D2CC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491" y="1455938"/>
            <a:ext cx="8526509" cy="4296792"/>
          </a:xfrm>
        </p:spPr>
      </p:pic>
      <p:sp>
        <p:nvSpPr>
          <p:cNvPr id="6" name="TextBox 5">
            <a:extLst>
              <a:ext uri="{FF2B5EF4-FFF2-40B4-BE49-F238E27FC236}">
                <a16:creationId xmlns:a16="http://schemas.microsoft.com/office/drawing/2014/main" id="{1FC0EB8A-25FC-4A42-AF34-02776EDF3265}"/>
              </a:ext>
            </a:extLst>
          </p:cNvPr>
          <p:cNvSpPr txBox="1"/>
          <p:nvPr/>
        </p:nvSpPr>
        <p:spPr>
          <a:xfrm>
            <a:off x="1331650" y="5752730"/>
            <a:ext cx="9339309" cy="369332"/>
          </a:xfrm>
          <a:prstGeom prst="rect">
            <a:avLst/>
          </a:prstGeom>
          <a:noFill/>
        </p:spPr>
        <p:txBody>
          <a:bodyPr wrap="square" rtlCol="0">
            <a:spAutoFit/>
          </a:bodyPr>
          <a:lstStyle/>
          <a:p>
            <a:r>
              <a:rPr lang="en-US" dirty="0"/>
              <a:t>These are the general steps what we need to follow while doing the EDA analysis.</a:t>
            </a:r>
            <a:endParaRPr lang="en-IN" dirty="0"/>
          </a:p>
        </p:txBody>
      </p:sp>
    </p:spTree>
    <p:extLst>
      <p:ext uri="{BB962C8B-B14F-4D97-AF65-F5344CB8AC3E}">
        <p14:creationId xmlns:p14="http://schemas.microsoft.com/office/powerpoint/2010/main" val="247320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19D8-8680-497C-84E1-B57FD3FEAF9C}"/>
              </a:ext>
            </a:extLst>
          </p:cNvPr>
          <p:cNvSpPr>
            <a:spLocks noGrp="1"/>
          </p:cNvSpPr>
          <p:nvPr>
            <p:ph type="title"/>
          </p:nvPr>
        </p:nvSpPr>
        <p:spPr/>
        <p:txBody>
          <a:bodyPr/>
          <a:lstStyle/>
          <a:p>
            <a:r>
              <a:rPr lang="en-US" dirty="0"/>
              <a:t>Data Cleaning and Preprocessing:</a:t>
            </a:r>
            <a:endParaRPr lang="en-IN" dirty="0"/>
          </a:p>
        </p:txBody>
      </p:sp>
      <p:sp>
        <p:nvSpPr>
          <p:cNvPr id="3" name="Content Placeholder 2">
            <a:extLst>
              <a:ext uri="{FF2B5EF4-FFF2-40B4-BE49-F238E27FC236}">
                <a16:creationId xmlns:a16="http://schemas.microsoft.com/office/drawing/2014/main" id="{90910FA1-8E51-47A0-95EE-6DD513BA69B9}"/>
              </a:ext>
            </a:extLst>
          </p:cNvPr>
          <p:cNvSpPr>
            <a:spLocks noGrp="1"/>
          </p:cNvSpPr>
          <p:nvPr>
            <p:ph idx="1"/>
          </p:nvPr>
        </p:nvSpPr>
        <p:spPr>
          <a:xfrm>
            <a:off x="1089696" y="1502545"/>
            <a:ext cx="9982200" cy="4572000"/>
          </a:xfrm>
        </p:spPr>
        <p:txBody>
          <a:bodyPr/>
          <a:lstStyle/>
          <a:p>
            <a:pPr algn="l"/>
            <a:r>
              <a:rPr lang="en-US" b="0" i="0" dirty="0">
                <a:solidFill>
                  <a:srgbClr val="212121"/>
                </a:solidFill>
                <a:effectLst/>
              </a:rPr>
              <a:t>We can see the DOJ,DOL,DOB are given in timestamp format.</a:t>
            </a:r>
          </a:p>
          <a:p>
            <a:pPr marL="0" indent="0" algn="l">
              <a:buNone/>
            </a:pPr>
            <a:r>
              <a:rPr lang="en-US" b="0" i="0" dirty="0">
                <a:solidFill>
                  <a:srgbClr val="212121"/>
                </a:solidFill>
                <a:effectLst/>
              </a:rPr>
              <a:t>     So we converted DOJ,DOL,DOB to datetime format and we have ‘present’ value in DOL so we converted in to present date.</a:t>
            </a:r>
          </a:p>
          <a:p>
            <a:pPr algn="l"/>
            <a:r>
              <a:rPr lang="en-US" b="1" u="sng" dirty="0">
                <a:solidFill>
                  <a:srgbClr val="92D050"/>
                </a:solidFill>
              </a:rPr>
              <a:t>Missing Values:</a:t>
            </a:r>
            <a:endParaRPr lang="en-US" b="1" i="0" u="sng" dirty="0">
              <a:solidFill>
                <a:srgbClr val="92D050"/>
              </a:solidFill>
              <a:effectLst/>
            </a:endParaRPr>
          </a:p>
          <a:p>
            <a:pPr algn="l">
              <a:buFont typeface="Wingdings" panose="05000000000000000000" pitchFamily="2" charset="2"/>
              <a:buChar char="Ø"/>
            </a:pPr>
            <a:r>
              <a:rPr lang="en-US" b="0" i="0" dirty="0">
                <a:solidFill>
                  <a:srgbClr val="212121"/>
                </a:solidFill>
                <a:effectLst/>
              </a:rPr>
              <a:t>Job city column contains -1 values which are </a:t>
            </a:r>
            <a:r>
              <a:rPr lang="en-US" b="0" i="0" dirty="0" err="1">
                <a:solidFill>
                  <a:srgbClr val="212121"/>
                </a:solidFill>
                <a:effectLst/>
              </a:rPr>
              <a:t>NaN</a:t>
            </a:r>
            <a:r>
              <a:rPr lang="en-US" b="0" i="0" dirty="0">
                <a:solidFill>
                  <a:srgbClr val="212121"/>
                </a:solidFill>
                <a:effectLst/>
              </a:rPr>
              <a:t> equivalents.10 board column contain 0 value which is missing value.12 board column contain 0 value which is missing value. Graduation year column contain 0 which is a missing value. Domain column contain -1 which is a missing value.</a:t>
            </a:r>
          </a:p>
          <a:p>
            <a:pPr marL="0" indent="0" algn="l">
              <a:buNone/>
            </a:pPr>
            <a:r>
              <a:rPr lang="en-US" dirty="0">
                <a:solidFill>
                  <a:srgbClr val="212121"/>
                </a:solidFill>
              </a:rPr>
              <a:t>       We have used the </a:t>
            </a:r>
            <a:r>
              <a:rPr lang="en-US" b="1" dirty="0">
                <a:solidFill>
                  <a:srgbClr val="212121"/>
                </a:solidFill>
              </a:rPr>
              <a:t>mode</a:t>
            </a:r>
            <a:r>
              <a:rPr lang="en-US" dirty="0">
                <a:solidFill>
                  <a:srgbClr val="212121"/>
                </a:solidFill>
              </a:rPr>
              <a:t> for imputing missing values in Job city,10 board,12 board. As we have outliers in Domain column we have used </a:t>
            </a:r>
            <a:r>
              <a:rPr lang="en-US" b="1" dirty="0">
                <a:solidFill>
                  <a:srgbClr val="212121"/>
                </a:solidFill>
              </a:rPr>
              <a:t>median </a:t>
            </a:r>
            <a:r>
              <a:rPr lang="en-US" dirty="0">
                <a:solidFill>
                  <a:srgbClr val="212121"/>
                </a:solidFill>
              </a:rPr>
              <a:t>for imputation of missing values.</a:t>
            </a:r>
            <a:endParaRPr lang="en-US" b="0" i="0" dirty="0">
              <a:solidFill>
                <a:srgbClr val="212121"/>
              </a:solidFill>
              <a:effectLst/>
            </a:endParaRPr>
          </a:p>
          <a:p>
            <a:endParaRPr lang="en-IN" dirty="0"/>
          </a:p>
        </p:txBody>
      </p:sp>
    </p:spTree>
    <p:extLst>
      <p:ext uri="{BB962C8B-B14F-4D97-AF65-F5344CB8AC3E}">
        <p14:creationId xmlns:p14="http://schemas.microsoft.com/office/powerpoint/2010/main" val="362081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F75D-9A29-4D41-93DE-23E4D598C909}"/>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EDA0AB29-C83C-4F0C-99BE-75B4CD07EC33}"/>
              </a:ext>
            </a:extLst>
          </p:cNvPr>
          <p:cNvSpPr>
            <a:spLocks noGrp="1"/>
          </p:cNvSpPr>
          <p:nvPr>
            <p:ph idx="1"/>
          </p:nvPr>
        </p:nvSpPr>
        <p:spPr/>
        <p:txBody>
          <a:bodyPr/>
          <a:lstStyle/>
          <a:p>
            <a:pPr marL="285750" indent="-285750">
              <a:buFont typeface="Wingdings" panose="05000000000000000000" pitchFamily="2" charset="2"/>
              <a:buChar char="§"/>
            </a:pPr>
            <a:r>
              <a:rPr lang="en-US" sz="2000" dirty="0"/>
              <a:t>We have replaced the -1 in Job city with unknown and find the mode using each column and we got Bengaluru as mode we replaced unknown with Bengaluru.</a:t>
            </a:r>
          </a:p>
          <a:p>
            <a:pPr marL="285750" indent="-285750">
              <a:buFont typeface="Wingdings" panose="05000000000000000000" pitchFamily="2" charset="2"/>
              <a:buChar char="§"/>
            </a:pPr>
            <a:r>
              <a:rPr lang="en-US" sz="2000" dirty="0"/>
              <a:t>We have modified the columns like Specialization with the short forms of the branches,10</a:t>
            </a:r>
            <a:r>
              <a:rPr lang="en-US" sz="2000" baseline="30000" dirty="0"/>
              <a:t>th</a:t>
            </a:r>
            <a:r>
              <a:rPr lang="en-US" sz="2000" dirty="0"/>
              <a:t> board &amp;12</a:t>
            </a:r>
            <a:r>
              <a:rPr lang="en-US" sz="2000" baseline="30000" dirty="0"/>
              <a:t>th</a:t>
            </a:r>
            <a:r>
              <a:rPr lang="en-US" sz="2000" dirty="0"/>
              <a:t> board with State ,CBSE , ICSE.</a:t>
            </a:r>
          </a:p>
          <a:p>
            <a:r>
              <a:rPr lang="en-IN" dirty="0"/>
              <a:t>We have created a Period column by subtracting the Date of Leaving(DOL) from Date of Joining(DOJ) to know how many years the person worked with organization.</a:t>
            </a:r>
          </a:p>
          <a:p>
            <a:r>
              <a:rPr lang="en-US" b="0" i="0" dirty="0">
                <a:solidFill>
                  <a:srgbClr val="212121"/>
                </a:solidFill>
                <a:effectLst/>
              </a:rPr>
              <a:t>Designation Column has 'get' value which is a not a desired value. We need to clean this and can be imputed with mode of the column.</a:t>
            </a:r>
            <a:r>
              <a:rPr lang="en-US" b="0" i="0" dirty="0">
                <a:solidFill>
                  <a:srgbClr val="212121"/>
                </a:solidFill>
                <a:effectLst/>
                <a:latin typeface="Roboto" panose="02000000000000000000" pitchFamily="2" charset="0"/>
              </a:rPr>
              <a:t> </a:t>
            </a:r>
            <a:r>
              <a:rPr lang="en-US" b="0" i="0" dirty="0">
                <a:solidFill>
                  <a:srgbClr val="212121"/>
                </a:solidFill>
                <a:effectLst/>
              </a:rPr>
              <a:t>we can see that most of people whose designation is unknown are from mechanical domain(70%) and ECE(30%).So we imputed the get designation with there domain Respectively.</a:t>
            </a:r>
          </a:p>
          <a:p>
            <a:endParaRPr lang="en-US" b="0" i="0" dirty="0">
              <a:solidFill>
                <a:srgbClr val="212121"/>
              </a:solidFill>
              <a:effectLst/>
            </a:endParaRPr>
          </a:p>
          <a:p>
            <a:endParaRPr lang="en-IN" dirty="0"/>
          </a:p>
        </p:txBody>
      </p:sp>
    </p:spTree>
    <p:extLst>
      <p:ext uri="{BB962C8B-B14F-4D97-AF65-F5344CB8AC3E}">
        <p14:creationId xmlns:p14="http://schemas.microsoft.com/office/powerpoint/2010/main" val="239515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1ABF-59CF-45B3-A9E9-4C4608917D53}"/>
              </a:ext>
            </a:extLst>
          </p:cNvPr>
          <p:cNvSpPr>
            <a:spLocks noGrp="1"/>
          </p:cNvSpPr>
          <p:nvPr>
            <p:ph type="title"/>
          </p:nvPr>
        </p:nvSpPr>
        <p:spPr/>
        <p:txBody>
          <a:bodyPr/>
          <a:lstStyle/>
          <a:p>
            <a:r>
              <a:rPr lang="en-US" dirty="0"/>
              <a:t>Univariate and Bivariate Analysis:</a:t>
            </a:r>
            <a:endParaRPr lang="en-IN" dirty="0"/>
          </a:p>
        </p:txBody>
      </p:sp>
      <p:sp>
        <p:nvSpPr>
          <p:cNvPr id="3" name="Content Placeholder 2">
            <a:extLst>
              <a:ext uri="{FF2B5EF4-FFF2-40B4-BE49-F238E27FC236}">
                <a16:creationId xmlns:a16="http://schemas.microsoft.com/office/drawing/2014/main" id="{14F84D49-2436-411F-8AF8-12C03042734E}"/>
              </a:ext>
            </a:extLst>
          </p:cNvPr>
          <p:cNvSpPr>
            <a:spLocks noGrp="1"/>
          </p:cNvSpPr>
          <p:nvPr>
            <p:ph idx="1"/>
          </p:nvPr>
        </p:nvSpPr>
        <p:spPr>
          <a:xfrm>
            <a:off x="1104900" y="1447060"/>
            <a:ext cx="9982200" cy="4725140"/>
          </a:xfrm>
        </p:spPr>
        <p:txBody>
          <a:bodyPr/>
          <a:lstStyle/>
          <a:p>
            <a:pPr marL="0" indent="0">
              <a:buNone/>
            </a:pPr>
            <a:r>
              <a:rPr lang="en-US" b="1" dirty="0"/>
              <a:t>Specialization:</a:t>
            </a:r>
          </a:p>
          <a:p>
            <a:r>
              <a:rPr lang="en-US" dirty="0"/>
              <a:t>We have grouped the data by using Specialization and we have find that most people are from CS background and these are average salaries by groups:</a:t>
            </a:r>
          </a:p>
          <a:p>
            <a:endParaRPr lang="en-IN" dirty="0"/>
          </a:p>
        </p:txBody>
      </p:sp>
      <p:graphicFrame>
        <p:nvGraphicFramePr>
          <p:cNvPr id="5" name="Table 5">
            <a:extLst>
              <a:ext uri="{FF2B5EF4-FFF2-40B4-BE49-F238E27FC236}">
                <a16:creationId xmlns:a16="http://schemas.microsoft.com/office/drawing/2014/main" id="{46E7218A-23C8-4415-88DB-2D80A002E1FC}"/>
              </a:ext>
            </a:extLst>
          </p:cNvPr>
          <p:cNvGraphicFramePr>
            <a:graphicFrameLocks noGrp="1"/>
          </p:cNvGraphicFramePr>
          <p:nvPr>
            <p:extLst>
              <p:ext uri="{D42A27DB-BD31-4B8C-83A1-F6EECF244321}">
                <p14:modId xmlns:p14="http://schemas.microsoft.com/office/powerpoint/2010/main" val="4047986197"/>
              </p:ext>
            </p:extLst>
          </p:nvPr>
        </p:nvGraphicFramePr>
        <p:xfrm>
          <a:off x="1104900" y="2766283"/>
          <a:ext cx="5304778" cy="2560320"/>
        </p:xfrm>
        <a:graphic>
          <a:graphicData uri="http://schemas.openxmlformats.org/drawingml/2006/table">
            <a:tbl>
              <a:tblPr firstRow="1" bandRow="1">
                <a:tableStyleId>{5C22544A-7EE6-4342-B048-85BDC9FD1C3A}</a:tableStyleId>
              </a:tblPr>
              <a:tblGrid>
                <a:gridCol w="2652389">
                  <a:extLst>
                    <a:ext uri="{9D8B030D-6E8A-4147-A177-3AD203B41FA5}">
                      <a16:colId xmlns:a16="http://schemas.microsoft.com/office/drawing/2014/main" val="2555919209"/>
                    </a:ext>
                  </a:extLst>
                </a:gridCol>
                <a:gridCol w="2652389">
                  <a:extLst>
                    <a:ext uri="{9D8B030D-6E8A-4147-A177-3AD203B41FA5}">
                      <a16:colId xmlns:a16="http://schemas.microsoft.com/office/drawing/2014/main" val="4126198423"/>
                    </a:ext>
                  </a:extLst>
                </a:gridCol>
              </a:tblGrid>
              <a:tr h="350034">
                <a:tc>
                  <a:txBody>
                    <a:bodyPr/>
                    <a:lstStyle/>
                    <a:p>
                      <a:r>
                        <a:rPr lang="en-US" dirty="0"/>
                        <a:t>    Specialization</a:t>
                      </a:r>
                      <a:endParaRPr lang="en-IN" dirty="0"/>
                    </a:p>
                  </a:txBody>
                  <a:tcPr/>
                </a:tc>
                <a:tc>
                  <a:txBody>
                    <a:bodyPr/>
                    <a:lstStyle/>
                    <a:p>
                      <a:r>
                        <a:rPr lang="en-US" dirty="0"/>
                        <a:t>       Salary</a:t>
                      </a:r>
                      <a:endParaRPr lang="en-IN" dirty="0"/>
                    </a:p>
                  </a:txBody>
                  <a:tcPr/>
                </a:tc>
                <a:extLst>
                  <a:ext uri="{0D108BD9-81ED-4DB2-BD59-A6C34878D82A}">
                    <a16:rowId xmlns:a16="http://schemas.microsoft.com/office/drawing/2014/main" val="1629832429"/>
                  </a:ext>
                </a:extLst>
              </a:tr>
              <a:tr h="350034">
                <a:tc>
                  <a:txBody>
                    <a:bodyPr/>
                    <a:lstStyle/>
                    <a:p>
                      <a:r>
                        <a:rPr lang="en-US" dirty="0"/>
                        <a:t>         CE</a:t>
                      </a:r>
                      <a:endParaRPr lang="en-IN" dirty="0"/>
                    </a:p>
                  </a:txBody>
                  <a:tcPr/>
                </a:tc>
                <a:tc>
                  <a:txBody>
                    <a:bodyPr/>
                    <a:lstStyle/>
                    <a:p>
                      <a:r>
                        <a:rPr lang="en-US" dirty="0"/>
                        <a:t>      </a:t>
                      </a:r>
                      <a:r>
                        <a:rPr lang="en-IN" dirty="0"/>
                        <a:t>381206.896552</a:t>
                      </a:r>
                    </a:p>
                  </a:txBody>
                  <a:tcPr/>
                </a:tc>
                <a:extLst>
                  <a:ext uri="{0D108BD9-81ED-4DB2-BD59-A6C34878D82A}">
                    <a16:rowId xmlns:a16="http://schemas.microsoft.com/office/drawing/2014/main" val="119829714"/>
                  </a:ext>
                </a:extLst>
              </a:tr>
              <a:tr h="350034">
                <a:tc>
                  <a:txBody>
                    <a:bodyPr/>
                    <a:lstStyle/>
                    <a:p>
                      <a:r>
                        <a:rPr lang="en-US" dirty="0"/>
                        <a:t>         CS</a:t>
                      </a:r>
                      <a:endParaRPr lang="en-IN" dirty="0"/>
                    </a:p>
                  </a:txBody>
                  <a:tcPr/>
                </a:tc>
                <a:tc>
                  <a:txBody>
                    <a:bodyPr/>
                    <a:lstStyle/>
                    <a:p>
                      <a:r>
                        <a:rPr lang="en-US" dirty="0"/>
                        <a:t>      </a:t>
                      </a:r>
                      <a:r>
                        <a:rPr lang="en-IN" dirty="0"/>
                        <a:t>313245.958934</a:t>
                      </a:r>
                    </a:p>
                  </a:txBody>
                  <a:tcPr/>
                </a:tc>
                <a:extLst>
                  <a:ext uri="{0D108BD9-81ED-4DB2-BD59-A6C34878D82A}">
                    <a16:rowId xmlns:a16="http://schemas.microsoft.com/office/drawing/2014/main" val="3055196798"/>
                  </a:ext>
                </a:extLst>
              </a:tr>
              <a:tr h="350034">
                <a:tc>
                  <a:txBody>
                    <a:bodyPr/>
                    <a:lstStyle/>
                    <a:p>
                      <a:r>
                        <a:rPr lang="en-US" dirty="0"/>
                        <a:t>         EC </a:t>
                      </a:r>
                      <a:endParaRPr lang="en-IN" dirty="0"/>
                    </a:p>
                  </a:txBody>
                  <a:tcPr/>
                </a:tc>
                <a:tc>
                  <a:txBody>
                    <a:bodyPr/>
                    <a:lstStyle/>
                    <a:p>
                      <a:r>
                        <a:rPr lang="en-US" dirty="0"/>
                        <a:t>      </a:t>
                      </a:r>
                      <a:r>
                        <a:rPr lang="en-IN" dirty="0"/>
                        <a:t>301467.020470</a:t>
                      </a:r>
                    </a:p>
                  </a:txBody>
                  <a:tcPr/>
                </a:tc>
                <a:extLst>
                  <a:ext uri="{0D108BD9-81ED-4DB2-BD59-A6C34878D82A}">
                    <a16:rowId xmlns:a16="http://schemas.microsoft.com/office/drawing/2014/main" val="787650992"/>
                  </a:ext>
                </a:extLst>
              </a:tr>
              <a:tr h="350034">
                <a:tc>
                  <a:txBody>
                    <a:bodyPr/>
                    <a:lstStyle/>
                    <a:p>
                      <a:r>
                        <a:rPr lang="en-US" dirty="0"/>
                        <a:t>         EL</a:t>
                      </a:r>
                      <a:endParaRPr lang="en-IN" dirty="0"/>
                    </a:p>
                  </a:txBody>
                  <a:tcPr/>
                </a:tc>
                <a:tc>
                  <a:txBody>
                    <a:bodyPr/>
                    <a:lstStyle/>
                    <a:p>
                      <a:r>
                        <a:rPr lang="en-US" dirty="0"/>
                        <a:t>      </a:t>
                      </a:r>
                      <a:r>
                        <a:rPr lang="en-IN" dirty="0"/>
                        <a:t>294705.882353</a:t>
                      </a:r>
                    </a:p>
                  </a:txBody>
                  <a:tcPr/>
                </a:tc>
                <a:extLst>
                  <a:ext uri="{0D108BD9-81ED-4DB2-BD59-A6C34878D82A}">
                    <a16:rowId xmlns:a16="http://schemas.microsoft.com/office/drawing/2014/main" val="3013525644"/>
                  </a:ext>
                </a:extLst>
              </a:tr>
              <a:tr h="350034">
                <a:tc>
                  <a:txBody>
                    <a:bodyPr/>
                    <a:lstStyle/>
                    <a:p>
                      <a:r>
                        <a:rPr lang="en-US" dirty="0"/>
                        <a:t>         ME</a:t>
                      </a:r>
                      <a:endParaRPr lang="en-IN" dirty="0"/>
                    </a:p>
                  </a:txBody>
                  <a:tcPr/>
                </a:tc>
                <a:tc>
                  <a:txBody>
                    <a:bodyPr/>
                    <a:lstStyle/>
                    <a:p>
                      <a:r>
                        <a:rPr lang="en-US" dirty="0"/>
                        <a:t>      </a:t>
                      </a:r>
                      <a:r>
                        <a:rPr lang="en-IN" dirty="0"/>
                        <a:t>310836.363636</a:t>
                      </a:r>
                    </a:p>
                  </a:txBody>
                  <a:tcPr/>
                </a:tc>
                <a:extLst>
                  <a:ext uri="{0D108BD9-81ED-4DB2-BD59-A6C34878D82A}">
                    <a16:rowId xmlns:a16="http://schemas.microsoft.com/office/drawing/2014/main" val="482234995"/>
                  </a:ext>
                </a:extLst>
              </a:tr>
              <a:tr h="350034">
                <a:tc>
                  <a:txBody>
                    <a:bodyPr/>
                    <a:lstStyle/>
                    <a:p>
                      <a:r>
                        <a:rPr lang="en-US" dirty="0"/>
                        <a:t>         other</a:t>
                      </a:r>
                      <a:endParaRPr lang="en-IN" dirty="0"/>
                    </a:p>
                  </a:txBody>
                  <a:tcPr/>
                </a:tc>
                <a:tc>
                  <a:txBody>
                    <a:bodyPr/>
                    <a:lstStyle/>
                    <a:p>
                      <a:r>
                        <a:rPr lang="en-US" dirty="0"/>
                        <a:t>      </a:t>
                      </a:r>
                      <a:r>
                        <a:rPr lang="en-IN" dirty="0"/>
                        <a:t>317946.428571</a:t>
                      </a:r>
                    </a:p>
                  </a:txBody>
                  <a:tcPr/>
                </a:tc>
                <a:extLst>
                  <a:ext uri="{0D108BD9-81ED-4DB2-BD59-A6C34878D82A}">
                    <a16:rowId xmlns:a16="http://schemas.microsoft.com/office/drawing/2014/main" val="3429481440"/>
                  </a:ext>
                </a:extLst>
              </a:tr>
            </a:tbl>
          </a:graphicData>
        </a:graphic>
      </p:graphicFrame>
      <p:pic>
        <p:nvPicPr>
          <p:cNvPr id="1026" name="Picture 2">
            <a:extLst>
              <a:ext uri="{FF2B5EF4-FFF2-40B4-BE49-F238E27FC236}">
                <a16:creationId xmlns:a16="http://schemas.microsoft.com/office/drawing/2014/main" id="{946C35F2-8BB7-4065-B84E-0774FD69D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151" y="2766283"/>
            <a:ext cx="4347431" cy="2373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15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158EB5E4-D1D6-4684-916B-60609AF9C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37" y="1479094"/>
            <a:ext cx="5069150" cy="22584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791E8D6-8565-44FC-8A21-91B07A8E7D77}"/>
              </a:ext>
            </a:extLst>
          </p:cNvPr>
          <p:cNvSpPr txBox="1"/>
          <p:nvPr/>
        </p:nvSpPr>
        <p:spPr>
          <a:xfrm>
            <a:off x="807868" y="186431"/>
            <a:ext cx="4412202" cy="1292662"/>
          </a:xfrm>
          <a:prstGeom prst="rect">
            <a:avLst/>
          </a:prstGeom>
          <a:noFill/>
        </p:spPr>
        <p:txBody>
          <a:bodyPr wrap="square" rtlCol="0">
            <a:spAutoFit/>
          </a:bodyPr>
          <a:lstStyle/>
          <a:p>
            <a:r>
              <a:rPr lang="en-US" sz="2000" b="1" dirty="0"/>
              <a:t>Degree:</a:t>
            </a:r>
          </a:p>
          <a:p>
            <a:endParaRPr lang="en-US" b="1" dirty="0"/>
          </a:p>
          <a:p>
            <a:r>
              <a:rPr lang="en-IN" sz="2000" dirty="0"/>
              <a:t>Most of the Students are from </a:t>
            </a:r>
            <a:r>
              <a:rPr lang="en-IN" sz="2000" dirty="0" err="1"/>
              <a:t>B.Tech</a:t>
            </a:r>
            <a:r>
              <a:rPr lang="en-IN" sz="2000" dirty="0"/>
              <a:t> background.</a:t>
            </a:r>
          </a:p>
        </p:txBody>
      </p:sp>
      <p:sp>
        <p:nvSpPr>
          <p:cNvPr id="4" name="TextBox 3">
            <a:extLst>
              <a:ext uri="{FF2B5EF4-FFF2-40B4-BE49-F238E27FC236}">
                <a16:creationId xmlns:a16="http://schemas.microsoft.com/office/drawing/2014/main" id="{6F96A183-B2E0-4A27-8F08-945BB3079D03}"/>
              </a:ext>
            </a:extLst>
          </p:cNvPr>
          <p:cNvSpPr txBox="1"/>
          <p:nvPr/>
        </p:nvSpPr>
        <p:spPr>
          <a:xfrm>
            <a:off x="6418554" y="310718"/>
            <a:ext cx="4965577" cy="1292662"/>
          </a:xfrm>
          <a:prstGeom prst="rect">
            <a:avLst/>
          </a:prstGeom>
          <a:noFill/>
        </p:spPr>
        <p:txBody>
          <a:bodyPr wrap="square" rtlCol="0">
            <a:spAutoFit/>
          </a:bodyPr>
          <a:lstStyle/>
          <a:p>
            <a:r>
              <a:rPr lang="en-US" sz="2000" b="1" dirty="0"/>
              <a:t>College State:</a:t>
            </a:r>
          </a:p>
          <a:p>
            <a:endParaRPr lang="en-US" sz="2000" b="1" dirty="0"/>
          </a:p>
          <a:p>
            <a:r>
              <a:rPr lang="en-US" sz="2000" dirty="0"/>
              <a:t>Most of the Students from Uttar Pradesh.</a:t>
            </a:r>
          </a:p>
          <a:p>
            <a:endParaRPr lang="en-IN" dirty="0"/>
          </a:p>
        </p:txBody>
      </p:sp>
      <p:pic>
        <p:nvPicPr>
          <p:cNvPr id="3078" name="Picture 6">
            <a:extLst>
              <a:ext uri="{FF2B5EF4-FFF2-40B4-BE49-F238E27FC236}">
                <a16:creationId xmlns:a16="http://schemas.microsoft.com/office/drawing/2014/main" id="{5189CAAB-4684-4361-90AA-1D09445D92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7018" y="1479093"/>
            <a:ext cx="6314982" cy="21772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66238AC-6C1B-44D8-B968-C97769706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75" y="4287915"/>
            <a:ext cx="6214367" cy="23836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455021-576F-47A8-B921-FA7CCE4D81C3}"/>
              </a:ext>
            </a:extLst>
          </p:cNvPr>
          <p:cNvSpPr txBox="1"/>
          <p:nvPr/>
        </p:nvSpPr>
        <p:spPr>
          <a:xfrm>
            <a:off x="408374" y="3737500"/>
            <a:ext cx="4063013" cy="400110"/>
          </a:xfrm>
          <a:prstGeom prst="rect">
            <a:avLst/>
          </a:prstGeom>
          <a:noFill/>
        </p:spPr>
        <p:txBody>
          <a:bodyPr wrap="square" rtlCol="0">
            <a:spAutoFit/>
          </a:bodyPr>
          <a:lstStyle/>
          <a:p>
            <a:r>
              <a:rPr lang="en-US" sz="2000" b="1" dirty="0"/>
              <a:t>     Designation:</a:t>
            </a:r>
            <a:endParaRPr lang="en-IN" dirty="0"/>
          </a:p>
        </p:txBody>
      </p:sp>
      <p:pic>
        <p:nvPicPr>
          <p:cNvPr id="3082" name="Picture 10">
            <a:extLst>
              <a:ext uri="{FF2B5EF4-FFF2-40B4-BE49-F238E27FC236}">
                <a16:creationId xmlns:a16="http://schemas.microsoft.com/office/drawing/2014/main" id="{EEAE8CA5-43CE-4C89-9F4A-F7568458EF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870" y="4287914"/>
            <a:ext cx="4429956" cy="2177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B0310E-D67F-4266-95A3-E9D1423A4948}"/>
              </a:ext>
            </a:extLst>
          </p:cNvPr>
          <p:cNvSpPr txBox="1"/>
          <p:nvPr/>
        </p:nvSpPr>
        <p:spPr>
          <a:xfrm>
            <a:off x="6622742" y="3806648"/>
            <a:ext cx="3142695" cy="400110"/>
          </a:xfrm>
          <a:prstGeom prst="rect">
            <a:avLst/>
          </a:prstGeom>
          <a:noFill/>
        </p:spPr>
        <p:txBody>
          <a:bodyPr wrap="square" rtlCol="0">
            <a:spAutoFit/>
          </a:bodyPr>
          <a:lstStyle/>
          <a:p>
            <a:r>
              <a:rPr lang="en-US" sz="2000" b="1" dirty="0"/>
              <a:t>Gender:</a:t>
            </a:r>
            <a:endParaRPr lang="en-IN" dirty="0"/>
          </a:p>
        </p:txBody>
      </p:sp>
    </p:spTree>
    <p:extLst>
      <p:ext uri="{BB962C8B-B14F-4D97-AF65-F5344CB8AC3E}">
        <p14:creationId xmlns:p14="http://schemas.microsoft.com/office/powerpoint/2010/main" val="199048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10391D-11F1-45A9-9A58-479888C61676}"/>
              </a:ext>
            </a:extLst>
          </p:cNvPr>
          <p:cNvSpPr txBox="1"/>
          <p:nvPr/>
        </p:nvSpPr>
        <p:spPr>
          <a:xfrm>
            <a:off x="553375" y="3519997"/>
            <a:ext cx="5669872" cy="400110"/>
          </a:xfrm>
          <a:prstGeom prst="rect">
            <a:avLst/>
          </a:prstGeom>
          <a:noFill/>
        </p:spPr>
        <p:txBody>
          <a:bodyPr wrap="square" rtlCol="0">
            <a:spAutoFit/>
          </a:bodyPr>
          <a:lstStyle/>
          <a:p>
            <a:r>
              <a:rPr lang="en-US" sz="2000" b="1" dirty="0"/>
              <a:t>Salary:</a:t>
            </a:r>
            <a:endParaRPr lang="en-IN" sz="2000" b="1" dirty="0"/>
          </a:p>
        </p:txBody>
      </p:sp>
      <p:pic>
        <p:nvPicPr>
          <p:cNvPr id="4102" name="Picture 6">
            <a:extLst>
              <a:ext uri="{FF2B5EF4-FFF2-40B4-BE49-F238E27FC236}">
                <a16:creationId xmlns:a16="http://schemas.microsoft.com/office/drawing/2014/main" id="{868F01B8-F02C-4F40-95D6-FD6E83806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895" y="692457"/>
            <a:ext cx="5887005" cy="27365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FCDFB1-89C8-41ED-AF60-4C7FBBA8326E}"/>
              </a:ext>
            </a:extLst>
          </p:cNvPr>
          <p:cNvSpPr txBox="1"/>
          <p:nvPr/>
        </p:nvSpPr>
        <p:spPr>
          <a:xfrm>
            <a:off x="6223247" y="301841"/>
            <a:ext cx="3586578" cy="400110"/>
          </a:xfrm>
          <a:prstGeom prst="rect">
            <a:avLst/>
          </a:prstGeom>
          <a:noFill/>
        </p:spPr>
        <p:txBody>
          <a:bodyPr wrap="square" rtlCol="0">
            <a:spAutoFit/>
          </a:bodyPr>
          <a:lstStyle/>
          <a:p>
            <a:r>
              <a:rPr lang="en-US" sz="2000" b="1" dirty="0"/>
              <a:t>10</a:t>
            </a:r>
            <a:r>
              <a:rPr lang="en-US" sz="2000" b="1" baseline="30000" dirty="0"/>
              <a:t>th</a:t>
            </a:r>
            <a:r>
              <a:rPr lang="en-US" sz="2000" b="1" dirty="0"/>
              <a:t> Percentage:</a:t>
            </a:r>
            <a:endParaRPr lang="en-IN" sz="2000" b="1" dirty="0"/>
          </a:p>
        </p:txBody>
      </p:sp>
      <p:pic>
        <p:nvPicPr>
          <p:cNvPr id="4104" name="Picture 8">
            <a:extLst>
              <a:ext uri="{FF2B5EF4-FFF2-40B4-BE49-F238E27FC236}">
                <a16:creationId xmlns:a16="http://schemas.microsoft.com/office/drawing/2014/main" id="{4B4EF7F6-3C66-4E9F-90D9-0D6C2A394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30" y="692457"/>
            <a:ext cx="5371546" cy="26455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6ECA2B-5B93-4EB7-BEBB-A7F64C2FAA1E}"/>
              </a:ext>
            </a:extLst>
          </p:cNvPr>
          <p:cNvSpPr txBox="1"/>
          <p:nvPr/>
        </p:nvSpPr>
        <p:spPr>
          <a:xfrm>
            <a:off x="355107" y="301841"/>
            <a:ext cx="4314547" cy="400110"/>
          </a:xfrm>
          <a:prstGeom prst="rect">
            <a:avLst/>
          </a:prstGeom>
          <a:noFill/>
        </p:spPr>
        <p:txBody>
          <a:bodyPr wrap="square" rtlCol="0">
            <a:spAutoFit/>
          </a:bodyPr>
          <a:lstStyle/>
          <a:p>
            <a:r>
              <a:rPr lang="en-US" sz="2000" b="1" dirty="0"/>
              <a:t>12</a:t>
            </a:r>
            <a:r>
              <a:rPr lang="en-US" sz="2000" b="1" baseline="30000" dirty="0"/>
              <a:t>th</a:t>
            </a:r>
            <a:r>
              <a:rPr lang="en-US" sz="2000" b="1" dirty="0"/>
              <a:t> Percentage:</a:t>
            </a:r>
            <a:endParaRPr lang="en-IN" sz="2000" b="1" dirty="0"/>
          </a:p>
        </p:txBody>
      </p:sp>
      <p:pic>
        <p:nvPicPr>
          <p:cNvPr id="4106" name="Picture 10">
            <a:extLst>
              <a:ext uri="{FF2B5EF4-FFF2-40B4-BE49-F238E27FC236}">
                <a16:creationId xmlns:a16="http://schemas.microsoft.com/office/drawing/2014/main" id="{BA30C89B-D8D4-477E-9ADC-125EEA2C5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155" y="3920106"/>
            <a:ext cx="9161755" cy="293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72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89EB4D-CC36-482A-8E2F-147BA42F9C7B}"/>
              </a:ext>
            </a:extLst>
          </p:cNvPr>
          <p:cNvSpPr txBox="1"/>
          <p:nvPr/>
        </p:nvSpPr>
        <p:spPr>
          <a:xfrm>
            <a:off x="230819" y="230819"/>
            <a:ext cx="4847208" cy="400110"/>
          </a:xfrm>
          <a:prstGeom prst="rect">
            <a:avLst/>
          </a:prstGeom>
          <a:noFill/>
        </p:spPr>
        <p:txBody>
          <a:bodyPr wrap="square" rtlCol="0">
            <a:spAutoFit/>
          </a:bodyPr>
          <a:lstStyle/>
          <a:p>
            <a:r>
              <a:rPr lang="en-US" sz="2000" b="1" dirty="0"/>
              <a:t>Gender &amp; Salary:</a:t>
            </a:r>
            <a:endParaRPr lang="en-IN" dirty="0"/>
          </a:p>
        </p:txBody>
      </p:sp>
      <p:pic>
        <p:nvPicPr>
          <p:cNvPr id="5126" name="Picture 6">
            <a:extLst>
              <a:ext uri="{FF2B5EF4-FFF2-40B4-BE49-F238E27FC236}">
                <a16:creationId xmlns:a16="http://schemas.microsoft.com/office/drawing/2014/main" id="{749F88BE-12AE-45AF-870C-CEA7C2198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25" y="3429000"/>
            <a:ext cx="8566150" cy="319818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4640560-D309-46A2-BC5B-AB39E4B9E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45725"/>
            <a:ext cx="4927107" cy="1979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CE7949-49FC-466D-9287-094D4DD9AEF9}"/>
              </a:ext>
            </a:extLst>
          </p:cNvPr>
          <p:cNvSpPr txBox="1"/>
          <p:nvPr/>
        </p:nvSpPr>
        <p:spPr>
          <a:xfrm>
            <a:off x="3533313" y="3000652"/>
            <a:ext cx="5974671" cy="400110"/>
          </a:xfrm>
          <a:prstGeom prst="rect">
            <a:avLst/>
          </a:prstGeom>
          <a:noFill/>
        </p:spPr>
        <p:txBody>
          <a:bodyPr wrap="square" rtlCol="0">
            <a:spAutoFit/>
          </a:bodyPr>
          <a:lstStyle/>
          <a:p>
            <a:r>
              <a:rPr lang="en-US" sz="2000" b="1" dirty="0"/>
              <a:t>Designation &amp; Salary:</a:t>
            </a:r>
            <a:endParaRPr lang="en-IN" dirty="0"/>
          </a:p>
        </p:txBody>
      </p:sp>
      <p:pic>
        <p:nvPicPr>
          <p:cNvPr id="5130" name="Picture 10">
            <a:extLst>
              <a:ext uri="{FF2B5EF4-FFF2-40B4-BE49-F238E27FC236}">
                <a16:creationId xmlns:a16="http://schemas.microsoft.com/office/drawing/2014/main" id="{B6E60BD2-EE82-4A3C-AB56-9A2B1A2420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5389" y="549490"/>
            <a:ext cx="4003831" cy="27352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037934-1C66-45CB-9849-73E5740CD67F}"/>
              </a:ext>
            </a:extLst>
          </p:cNvPr>
          <p:cNvSpPr txBox="1"/>
          <p:nvPr/>
        </p:nvSpPr>
        <p:spPr>
          <a:xfrm>
            <a:off x="6347534" y="230819"/>
            <a:ext cx="2920753" cy="400110"/>
          </a:xfrm>
          <a:prstGeom prst="rect">
            <a:avLst/>
          </a:prstGeom>
          <a:noFill/>
        </p:spPr>
        <p:txBody>
          <a:bodyPr wrap="square" rtlCol="0">
            <a:spAutoFit/>
          </a:bodyPr>
          <a:lstStyle/>
          <a:p>
            <a:r>
              <a:rPr lang="en-US" sz="2000" b="1" dirty="0"/>
              <a:t>Period &amp; Gender:</a:t>
            </a:r>
            <a:endParaRPr lang="en-IN" dirty="0"/>
          </a:p>
        </p:txBody>
      </p:sp>
    </p:spTree>
    <p:extLst>
      <p:ext uri="{BB962C8B-B14F-4D97-AF65-F5344CB8AC3E}">
        <p14:creationId xmlns:p14="http://schemas.microsoft.com/office/powerpoint/2010/main" val="307915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180</TotalTime>
  <Words>998</Words>
  <Application>Microsoft Office PowerPoint</Application>
  <PresentationFormat>Widescreen</PresentationFormat>
  <Paragraphs>84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Euphemia</vt:lpstr>
      <vt:lpstr>Plantagenet Cherokee</vt:lpstr>
      <vt:lpstr>Roboto</vt:lpstr>
      <vt:lpstr>Wingdings</vt:lpstr>
      <vt:lpstr>Academic Literature 16x9</vt:lpstr>
      <vt:lpstr>Exploratory Data Analysis ON Ameo Dataset</vt:lpstr>
      <vt:lpstr>Objective of the Project:</vt:lpstr>
      <vt:lpstr>EXPLORATORY DATA ANALYSIS(EDA) PROCESS:</vt:lpstr>
      <vt:lpstr>Data Cleaning and Preprocessing:</vt:lpstr>
      <vt:lpstr>Feature Engineering:</vt:lpstr>
      <vt:lpstr>Univariate and Bivariate Analysis:</vt:lpstr>
      <vt:lpstr>PowerPoint Presentation</vt:lpstr>
      <vt:lpstr>PowerPoint Presentation</vt:lpstr>
      <vt:lpstr>PowerPoint Presentation</vt:lpstr>
      <vt:lpstr>PowerPoint Presentation</vt:lpstr>
      <vt:lpstr>PowerPoint Presentation</vt:lpstr>
      <vt:lpstr>PowerPoint Presentation</vt:lpstr>
      <vt:lpstr>Research Conclusions:</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Ameo Dataset</dc:title>
  <dc:creator>CHENNAREDDY PRANAVI REDDY</dc:creator>
  <cp:lastModifiedBy>CHENNAREDDY PRANAVI REDDY</cp:lastModifiedBy>
  <cp:revision>5</cp:revision>
  <dcterms:created xsi:type="dcterms:W3CDTF">2024-02-22T10:03:22Z</dcterms:created>
  <dcterms:modified xsi:type="dcterms:W3CDTF">2024-02-22T13:49:38Z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