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arlow" panose="00000500000000000000" pitchFamily="2" charset="0"/>
      <p:regular r:id="rId16"/>
    </p:embeddedFont>
    <p:embeddedFont>
      <p:font typeface="Barlow Bold" panose="020B0604020202020204" charset="0"/>
      <p:regular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dp.springer.com/authorize/casa?redirect_uri=https://link.springer.com/article/10.1007/s00285-008-0216-9&amp;casa_token=PdMSlBIYE_AAAAAA:jDLk5ranV33iYBqR01xfI6QksEyTfG5CzT9_hLcIxMYDa1wedsn3iJBxY49xJiBTXVQN53YuuyC4gO7UYw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30454" y="4092388"/>
            <a:ext cx="1229854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4D4D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SIMULATION OF  TUMOR GROWTH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AutoShape 30"/>
          <p:cNvSpPr/>
          <p:nvPr/>
        </p:nvSpPr>
        <p:spPr>
          <a:xfrm>
            <a:off x="8911345" y="5417633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1"/>
          <p:cNvSpPr txBox="1"/>
          <p:nvPr/>
        </p:nvSpPr>
        <p:spPr>
          <a:xfrm>
            <a:off x="4904816" y="6236394"/>
            <a:ext cx="7160776" cy="3192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CB.AI.U4AIM24007- Arnita N</a:t>
            </a:r>
          </a:p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CB.AI.U4AIM24021- Thanmai Sai K </a:t>
            </a:r>
          </a:p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CB.AI.U4AIM24035- Sai Pranavi R </a:t>
            </a:r>
          </a:p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CB.AI.U4AIM24040- Shreenidhi G</a:t>
            </a:r>
          </a:p>
          <a:p>
            <a:pPr algn="ctr">
              <a:lnSpc>
                <a:spcPts val="6580"/>
              </a:lnSpc>
            </a:pPr>
            <a:endParaRPr lang="en-US" sz="3400">
              <a:solidFill>
                <a:srgbClr val="2E2E2E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88458" y="5448755"/>
            <a:ext cx="3221355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Team members: </a:t>
            </a:r>
          </a:p>
        </p:txBody>
      </p:sp>
      <p:sp>
        <p:nvSpPr>
          <p:cNvPr id="33" name="Freeform 33"/>
          <p:cNvSpPr/>
          <p:nvPr/>
        </p:nvSpPr>
        <p:spPr>
          <a:xfrm>
            <a:off x="451343" y="448857"/>
            <a:ext cx="4895584" cy="1087908"/>
          </a:xfrm>
          <a:custGeom>
            <a:avLst/>
            <a:gdLst/>
            <a:ahLst/>
            <a:cxnLst/>
            <a:rect l="l" t="t" r="r" b="b"/>
            <a:pathLst>
              <a:path w="4895584" h="1087908">
                <a:moveTo>
                  <a:pt x="0" y="0"/>
                </a:moveTo>
                <a:lnTo>
                  <a:pt x="4895585" y="0"/>
                </a:lnTo>
                <a:lnTo>
                  <a:pt x="4895585" y="1087908"/>
                </a:lnTo>
                <a:lnTo>
                  <a:pt x="0" y="108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083171" y="2295759"/>
            <a:ext cx="16586968" cy="1054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 Molecular biology and basic cellular physiology(24AIM112)&amp; Ethics, innovative research, businesses &amp; IPR(24AIM115) 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6761619" y="731202"/>
            <a:ext cx="497681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26384"/>
            <a:ext cx="1641626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7871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3404" y="608330"/>
            <a:ext cx="7865507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ETHICAL CONSIDERATIONS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404" y="1659087"/>
            <a:ext cx="16333699" cy="8487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5"/>
              </a:lnSpc>
            </a:pPr>
            <a:r>
              <a:rPr lang="en-US" sz="3382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1. Informed Consent</a:t>
            </a:r>
          </a:p>
          <a:p>
            <a:pPr marL="730207" lvl="1" indent="-365104" algn="l">
              <a:lnSpc>
                <a:spcPts val="6155"/>
              </a:lnSpc>
              <a:buFont typeface="Arial"/>
              <a:buChar char="•"/>
            </a:pPr>
            <a:r>
              <a:rPr lang="en-US" sz="338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"Applied laboratory scientists have a moral and ethical obligation to respect and honor the person from whom biospecimens were derived."</a:t>
            </a:r>
          </a:p>
          <a:p>
            <a:pPr algn="l">
              <a:lnSpc>
                <a:spcPts val="6155"/>
              </a:lnSpc>
            </a:pPr>
            <a:r>
              <a:rPr lang="en-US" sz="3382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2. Privacy and Confidentiality</a:t>
            </a:r>
          </a:p>
          <a:p>
            <a:pPr marL="730207" lvl="1" indent="-365104" algn="l">
              <a:lnSpc>
                <a:spcPts val="6155"/>
              </a:lnSpc>
              <a:buFont typeface="Arial"/>
              <a:buChar char="•"/>
            </a:pPr>
            <a:r>
              <a:rPr lang="en-US" sz="338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"Human tissue removed during the course of clinical procedures without explicit research consent... is ethically defensible and associated with minimal risk."</a:t>
            </a:r>
          </a:p>
          <a:p>
            <a:pPr algn="l">
              <a:lnSpc>
                <a:spcPts val="6155"/>
              </a:lnSpc>
            </a:pPr>
            <a:r>
              <a:rPr lang="en-US" sz="3382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3. Balancing Research Advancement with Ethical Standards</a:t>
            </a:r>
          </a:p>
          <a:p>
            <a:pPr marL="730207" lvl="1" indent="-365104" algn="l">
              <a:lnSpc>
                <a:spcPts val="6155"/>
              </a:lnSpc>
              <a:buFont typeface="Arial"/>
              <a:buChar char="•"/>
            </a:pPr>
            <a:r>
              <a:rPr lang="en-US" sz="338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"The intent of the proposal... was to respect participant autonomy, but it raised the possibility of serious unintended consequences."</a:t>
            </a:r>
          </a:p>
          <a:p>
            <a:pPr algn="l">
              <a:lnSpc>
                <a:spcPts val="5813"/>
              </a:lnSpc>
            </a:pPr>
            <a:endParaRPr lang="en-US" sz="3382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6155"/>
              </a:lnSpc>
            </a:pPr>
            <a:endParaRPr lang="en-US" sz="3382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259300" y="274009"/>
            <a:ext cx="497681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931074" y="-1719906"/>
            <a:ext cx="2197306" cy="3086100"/>
            <a:chOff x="0" y="0"/>
            <a:chExt cx="57871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7871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13218" y="490854"/>
            <a:ext cx="428268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8134" y="338454"/>
            <a:ext cx="14475993" cy="8534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5"/>
              </a:lnSpc>
            </a:pPr>
            <a:r>
              <a:rPr lang="en-US" sz="3382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Right to Bodily Ownership</a:t>
            </a:r>
          </a:p>
          <a:p>
            <a:pPr marL="730207" lvl="1" indent="-365104" algn="l">
              <a:lnSpc>
                <a:spcPts val="6155"/>
              </a:lnSpc>
              <a:buFont typeface="Arial"/>
              <a:buChar char="•"/>
            </a:pPr>
            <a:r>
              <a:rPr lang="en-US" sz="3382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"One generally owns one’s own physical body and parts of one’s physical body. Unless consent is given, others cannot claim ownership over them."</a:t>
            </a:r>
          </a:p>
          <a:p>
            <a:pPr algn="l">
              <a:lnSpc>
                <a:spcPts val="6155"/>
              </a:lnSpc>
            </a:pPr>
            <a:r>
              <a:rPr lang="en-US" sz="3382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Ethical Exclusion in Patents</a:t>
            </a:r>
          </a:p>
          <a:p>
            <a:pPr marL="730207" lvl="1" indent="-365104" algn="l">
              <a:lnSpc>
                <a:spcPts val="6155"/>
              </a:lnSpc>
              <a:buFont typeface="Arial"/>
              <a:buChar char="•"/>
            </a:pPr>
            <a:r>
              <a:rPr lang="en-US" sz="3382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"The European Patent Convention states that inventions must not threaten ordre public or morality, linking legal protection to ethical considerations."</a:t>
            </a:r>
          </a:p>
          <a:p>
            <a:pPr algn="l">
              <a:lnSpc>
                <a:spcPts val="6155"/>
              </a:lnSpc>
            </a:pPr>
            <a:r>
              <a:rPr lang="en-US" sz="3382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IPR and Scientific Advancement</a:t>
            </a:r>
          </a:p>
          <a:p>
            <a:pPr marL="730207" lvl="1" indent="-365104" algn="l">
              <a:lnSpc>
                <a:spcPts val="6155"/>
              </a:lnSpc>
              <a:buFont typeface="Arial"/>
              <a:buChar char="•"/>
            </a:pPr>
            <a:r>
              <a:rPr lang="en-US" sz="3382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"Patent monopolies on naturally occurring biological entities can hinder research, restricting access to essential diagnostic tools and potential medical breakthroughs."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5504" y="669988"/>
            <a:ext cx="16516719" cy="334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•Focuses on cancer immunotherapy using tumor-associated T-cell peptide epitopes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Peptides can be used for: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Cancer vaccines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T-cell stimulation and transfer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Monoclonal antibody development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Targets tumor-associated peptides bound to MHC molecules.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6030" y="4815840"/>
            <a:ext cx="16375669" cy="444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 Peptides: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LLLPLLPPLSPSLG (A*02)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NYIPVKNGKQF (A*24)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FYINGQYQF (A*24)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YVLPKLYVKL (A*02)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in various cancers such as lung, breast, pancreatic, and glioblastoma</a:t>
            </a:r>
          </a:p>
          <a:p>
            <a:pPr algn="ctr">
              <a:lnSpc>
                <a:spcPts val="5040"/>
              </a:lnSpc>
            </a:pPr>
            <a:endParaRPr lang="en-US" sz="3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4147" y="-2775511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3650" y="485371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614362"/>
            <a:ext cx="3302198" cy="75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766274"/>
            <a:ext cx="298490" cy="457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2578" spc="1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idp.springer.com/authorize/casa?redirect_uri=https://link.springer.com/article/10.1007/s00285-008-0216-9&amp;casa_token=PdMSlBIYE_AAAAAA:jDLk5ranV33iYBqR01xfI6QksEyTfG5CzT9_hLcIxMYDa1wedsn3iJBxY49xJiBTXVQN53YuuyC4gO7UYw"/>
              </a:rPr>
              <a:t>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97471" y="5690287"/>
            <a:ext cx="5685357" cy="1453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72"/>
              </a:lnSpc>
              <a:spcBef>
                <a:spcPct val="0"/>
              </a:spcBef>
            </a:pPr>
            <a:r>
              <a:rPr lang="en-US" sz="8551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THANK YOU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07888" y="162289"/>
            <a:ext cx="12473001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 for Treating Cancer with Activated T Cells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Immatics Biotechnologies GmbH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55470" y="2191430"/>
            <a:ext cx="15354457" cy="3553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sz="29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•Patent Number: US 10,335,471 B2</a:t>
            </a:r>
          </a:p>
          <a:p>
            <a:pPr algn="l">
              <a:lnSpc>
                <a:spcPts val="4080"/>
              </a:lnSpc>
            </a:pPr>
            <a:r>
              <a:rPr lang="en-US" sz="29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Date of Patent: July 2, 2019</a:t>
            </a:r>
          </a:p>
          <a:p>
            <a:pPr algn="l">
              <a:lnSpc>
                <a:spcPts val="4080"/>
              </a:lnSpc>
            </a:pPr>
            <a:r>
              <a:rPr lang="en-US" sz="29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Assignee: Immatics Biotechnologies GmbH</a:t>
            </a:r>
          </a:p>
          <a:p>
            <a:pPr algn="l">
              <a:lnSpc>
                <a:spcPts val="4080"/>
              </a:lnSpc>
            </a:pPr>
            <a:r>
              <a:rPr lang="en-US" sz="29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Inventors: Andrea Mahr, Toni Weinschenk, Oliver Schoor, Jens Fritsche, Harpreet Singh</a:t>
            </a:r>
          </a:p>
          <a:p>
            <a:pPr algn="l">
              <a:lnSpc>
                <a:spcPts val="4080"/>
              </a:lnSpc>
            </a:pPr>
            <a:r>
              <a:rPr lang="en-US" sz="29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Field: Cancer Immunotherapy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endParaRPr lang="en-US" sz="291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438487" y="544519"/>
            <a:ext cx="1641626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981460" y="-1677994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7871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793960" y="2126077"/>
            <a:ext cx="7286153" cy="3816122"/>
          </a:xfrm>
          <a:custGeom>
            <a:avLst/>
            <a:gdLst/>
            <a:ahLst/>
            <a:cxnLst/>
            <a:rect l="l" t="t" r="r" b="b"/>
            <a:pathLst>
              <a:path w="7286153" h="3816122">
                <a:moveTo>
                  <a:pt x="0" y="0"/>
                </a:moveTo>
                <a:lnTo>
                  <a:pt x="7286153" y="0"/>
                </a:lnTo>
                <a:lnTo>
                  <a:pt x="7286153" y="3816123"/>
                </a:lnTo>
                <a:lnTo>
                  <a:pt x="0" y="3816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9199" y="923925"/>
            <a:ext cx="5380673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1">
                <a:solidFill>
                  <a:srgbClr val="504C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1039" y="2418749"/>
            <a:ext cx="10977666" cy="461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0535" lvl="1" indent="-350267" algn="l">
              <a:lnSpc>
                <a:spcPts val="6197"/>
              </a:lnSpc>
              <a:buFont typeface="Arial"/>
              <a:buChar char="•"/>
            </a:pPr>
            <a:r>
              <a:rPr lang="en-US" sz="324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Tumor growth is influenced by </a:t>
            </a:r>
            <a:r>
              <a:rPr lang="en-US" sz="3244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mechanofeedback</a:t>
            </a:r>
            <a:r>
              <a:rPr lang="en-US" sz="324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US" sz="3244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oxygen availability, </a:t>
            </a:r>
            <a:r>
              <a:rPr lang="en-US" sz="324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and</a:t>
            </a:r>
            <a:r>
              <a:rPr lang="en-US" sz="3244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 necrosis</a:t>
            </a:r>
            <a:r>
              <a:rPr lang="en-US" sz="324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700535" lvl="1" indent="-350267" algn="l">
              <a:lnSpc>
                <a:spcPts val="6197"/>
              </a:lnSpc>
              <a:buFont typeface="Arial"/>
              <a:buChar char="•"/>
            </a:pPr>
            <a:r>
              <a:rPr lang="en-US" sz="324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Computational simulations help in understanding tumor progression and treatment strategies.</a:t>
            </a:r>
          </a:p>
          <a:p>
            <a:pPr marL="700535" lvl="1" indent="-350267" algn="l">
              <a:lnSpc>
                <a:spcPts val="6197"/>
              </a:lnSpc>
              <a:buFont typeface="Arial"/>
              <a:buChar char="•"/>
            </a:pPr>
            <a:r>
              <a:rPr lang="en-US" sz="324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This project models tumor behavior using </a:t>
            </a:r>
            <a:r>
              <a:rPr lang="en-US" sz="3244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Python-based simulations</a:t>
            </a:r>
            <a:r>
              <a:rPr lang="en-US" sz="324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259300" y="490854"/>
            <a:ext cx="510064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51277" y="683577"/>
            <a:ext cx="6487954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1">
                <a:solidFill>
                  <a:srgbClr val="504C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4412" y="1682521"/>
            <a:ext cx="8129588" cy="68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1"/>
              </a:lnSpc>
              <a:spcBef>
                <a:spcPct val="0"/>
              </a:spcBef>
            </a:pPr>
            <a:r>
              <a:rPr lang="en-US" sz="4036">
                <a:solidFill>
                  <a:srgbClr val="504C4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036" b="1">
                <a:solidFill>
                  <a:srgbClr val="504C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questions we want to tackle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54" y="2784613"/>
            <a:ext cx="13949601" cy="4361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919" lvl="1" indent="-353460" algn="l">
              <a:lnSpc>
                <a:spcPts val="6286"/>
              </a:lnSpc>
              <a:buFont typeface="Arial"/>
              <a:buChar char="•"/>
            </a:pPr>
            <a:r>
              <a:rPr lang="en-US" sz="327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How does oxygen affect tumor growth and necrosis?</a:t>
            </a:r>
          </a:p>
          <a:p>
            <a:pPr marL="706919" lvl="1" indent="-353460" algn="l">
              <a:lnSpc>
                <a:spcPts val="6286"/>
              </a:lnSpc>
              <a:buFont typeface="Arial"/>
              <a:buChar char="•"/>
            </a:pPr>
            <a:r>
              <a:rPr lang="en-US" sz="327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What role does mechanofeedback play?</a:t>
            </a:r>
          </a:p>
          <a:p>
            <a:pPr marL="706919" lvl="1" indent="-353460" algn="l">
              <a:lnSpc>
                <a:spcPts val="6286"/>
              </a:lnSpc>
              <a:buFont typeface="Arial"/>
              <a:buChar char="•"/>
            </a:pPr>
            <a:r>
              <a:rPr lang="en-US" sz="327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How do benign and malignant tumors differ?</a:t>
            </a:r>
          </a:p>
          <a:p>
            <a:pPr marL="706919" lvl="1" indent="-353460" algn="l">
              <a:lnSpc>
                <a:spcPts val="6286"/>
              </a:lnSpc>
              <a:buFont typeface="Arial"/>
              <a:buChar char="•"/>
            </a:pPr>
            <a:r>
              <a:rPr lang="en-US" sz="327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How do normal and tumor cells respond to oxygen and mechanical forces?</a:t>
            </a:r>
          </a:p>
          <a:p>
            <a:pPr algn="l">
              <a:lnSpc>
                <a:spcPts val="4584"/>
              </a:lnSpc>
            </a:pPr>
            <a:endParaRPr lang="en-US" sz="3274">
              <a:solidFill>
                <a:srgbClr val="504C44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584"/>
              </a:lnSpc>
            </a:pPr>
            <a:r>
              <a:rPr lang="en-US" sz="3274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By simulating these factors, we gain insights into tumor behavior.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854555" y="-1649730"/>
            <a:ext cx="2197306" cy="3086100"/>
            <a:chOff x="0" y="0"/>
            <a:chExt cx="578714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7871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252454" y="490854"/>
            <a:ext cx="523756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26451" y="-1543050"/>
            <a:ext cx="2197306" cy="3086100"/>
            <a:chOff x="0" y="0"/>
            <a:chExt cx="57871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7871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03487" y="1030605"/>
            <a:ext cx="3581638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1">
                <a:solidFill>
                  <a:srgbClr val="504C4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239948"/>
            <a:ext cx="14758863" cy="539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6181" lvl="1" indent="-338090" algn="l">
              <a:lnSpc>
                <a:spcPts val="5136"/>
              </a:lnSpc>
              <a:buFont typeface="Arial"/>
              <a:buChar char="•"/>
            </a:pPr>
            <a:r>
              <a:rPr lang="en-US" sz="3131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Simulate tumor growth in Python</a:t>
            </a:r>
            <a:r>
              <a:rPr lang="en-US" sz="3131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, considering oxygen, mechanofeedback, and necrosis.</a:t>
            </a:r>
          </a:p>
          <a:p>
            <a:pPr marL="676181" lvl="1" indent="-338090" algn="l">
              <a:lnSpc>
                <a:spcPts val="6764"/>
              </a:lnSpc>
              <a:buFont typeface="Arial"/>
              <a:buChar char="•"/>
            </a:pPr>
            <a:r>
              <a:rPr lang="en-US" sz="3131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Compare </a:t>
            </a:r>
            <a:r>
              <a:rPr lang="en-US" sz="3131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benign and malignant tumors</a:t>
            </a:r>
            <a:r>
              <a:rPr lang="en-US" sz="3131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 based on growth and invasion.</a:t>
            </a:r>
          </a:p>
          <a:p>
            <a:pPr marL="676181" lvl="1" indent="-338090" algn="l">
              <a:lnSpc>
                <a:spcPts val="6764"/>
              </a:lnSpc>
              <a:buFont typeface="Arial"/>
              <a:buChar char="•"/>
            </a:pPr>
            <a:r>
              <a:rPr lang="en-US" sz="3131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Study </a:t>
            </a:r>
            <a:r>
              <a:rPr lang="en-US" sz="3131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normal vs. tumor cells</a:t>
            </a:r>
            <a:r>
              <a:rPr lang="en-US" sz="3131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 in response to oxygen and mechanical stress.</a:t>
            </a:r>
          </a:p>
          <a:p>
            <a:pPr marL="676181" lvl="1" indent="-338090" algn="l">
              <a:lnSpc>
                <a:spcPts val="6764"/>
              </a:lnSpc>
              <a:buFont typeface="Arial"/>
              <a:buChar char="•"/>
            </a:pPr>
            <a:r>
              <a:rPr lang="en-US" sz="3131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Visualize tumor progression</a:t>
            </a:r>
            <a:r>
              <a:rPr lang="en-US" sz="3131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 to enhance understanding.</a:t>
            </a:r>
          </a:p>
          <a:p>
            <a:pPr marL="676181" lvl="1" indent="-338090" algn="l">
              <a:lnSpc>
                <a:spcPts val="6764"/>
              </a:lnSpc>
              <a:buFont typeface="Arial"/>
              <a:buChar char="•"/>
            </a:pPr>
            <a:r>
              <a:rPr lang="en-US" sz="3131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Address</a:t>
            </a:r>
            <a:r>
              <a:rPr lang="en-US" sz="3131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 biological and ethical aspects</a:t>
            </a:r>
            <a:r>
              <a:rPr lang="en-US" sz="3131">
                <a:solidFill>
                  <a:srgbClr val="504C44"/>
                </a:solidFill>
                <a:latin typeface="Barlow"/>
                <a:ea typeface="Barlow"/>
                <a:cs typeface="Barlow"/>
                <a:sym typeface="Barlow"/>
              </a:rPr>
              <a:t> of cancer research</a:t>
            </a:r>
          </a:p>
          <a:p>
            <a:pPr algn="l">
              <a:lnSpc>
                <a:spcPts val="6332"/>
              </a:lnSpc>
            </a:pPr>
            <a:endParaRPr lang="en-US" sz="3131">
              <a:solidFill>
                <a:srgbClr val="504C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259300" y="490854"/>
            <a:ext cx="536377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8978" y="1768295"/>
            <a:ext cx="17020282" cy="560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9"/>
              </a:lnSpc>
            </a:pPr>
            <a:r>
              <a:rPr lang="en-US" sz="4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Computational Aspects of Tumor Growth Simulation in Python</a:t>
            </a:r>
          </a:p>
          <a:p>
            <a:pPr marL="777240" lvl="1" indent="-388620" algn="l">
              <a:lnSpc>
                <a:spcPts val="73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Mathematical Modeling</a:t>
            </a:r>
          </a:p>
          <a:p>
            <a:pPr marL="777240" lvl="1" indent="-388620" algn="l">
              <a:lnSpc>
                <a:spcPts val="73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Python Libraries</a:t>
            </a:r>
          </a:p>
          <a:p>
            <a:pPr marL="777240" lvl="1" indent="-388620" algn="l">
              <a:lnSpc>
                <a:spcPts val="73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Simulation Techniques</a:t>
            </a:r>
          </a:p>
          <a:p>
            <a:pPr marL="777240" lvl="1" indent="-388620" algn="l">
              <a:lnSpc>
                <a:spcPts val="73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2472264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709019" y="-1543050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7871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263467" y="490854"/>
            <a:ext cx="528042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8300" y="-154305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040355" y="1808348"/>
            <a:ext cx="15997529" cy="680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1"/>
              </a:lnSpc>
            </a:pPr>
            <a:r>
              <a:rPr lang="en-US" sz="3928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Normal Cells:</a:t>
            </a:r>
          </a:p>
          <a:p>
            <a:pPr marL="690698" lvl="1" indent="-345349" algn="l">
              <a:lnSpc>
                <a:spcPts val="5726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Strict regulation of the Cell Cycle.</a:t>
            </a:r>
          </a:p>
          <a:p>
            <a:pPr marL="690698" lvl="1" indent="-345349" algn="l">
              <a:lnSpc>
                <a:spcPts val="5726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Limited proliferation and Apoptosis when damaged.</a:t>
            </a:r>
          </a:p>
          <a:p>
            <a:pPr marL="690698" lvl="1" indent="-345349" algn="l">
              <a:lnSpc>
                <a:spcPts val="5726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Responsive to external signals(growth factors, oxygen).</a:t>
            </a:r>
          </a:p>
          <a:p>
            <a:pPr algn="l">
              <a:lnSpc>
                <a:spcPts val="7021"/>
              </a:lnSpc>
            </a:pPr>
            <a:r>
              <a:rPr lang="en-US" sz="3922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Tumor Cells:</a:t>
            </a:r>
          </a:p>
          <a:p>
            <a:pPr marL="690698" lvl="1" indent="-345349" algn="l">
              <a:lnSpc>
                <a:spcPts val="5726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Uncontrolled division, bypassing checkpoints.</a:t>
            </a:r>
          </a:p>
          <a:p>
            <a:pPr marL="690698" lvl="1" indent="-345349" algn="l">
              <a:lnSpc>
                <a:spcPts val="5726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Resistance to Apoptosis.</a:t>
            </a:r>
          </a:p>
          <a:p>
            <a:pPr marL="690698" lvl="1" indent="-345349" algn="l">
              <a:lnSpc>
                <a:spcPts val="5726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Altered Metabolism(Warbug Effect) and immune evasion.</a:t>
            </a:r>
          </a:p>
          <a:p>
            <a:pPr marL="690698" lvl="1" indent="-345349" algn="l">
              <a:lnSpc>
                <a:spcPts val="5726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Angiogenesis.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1348600" y="3836896"/>
            <a:ext cx="6444347" cy="3488003"/>
          </a:xfrm>
          <a:custGeom>
            <a:avLst/>
            <a:gdLst/>
            <a:ahLst/>
            <a:cxnLst/>
            <a:rect l="l" t="t" r="r" b="b"/>
            <a:pathLst>
              <a:path w="6444347" h="3488003">
                <a:moveTo>
                  <a:pt x="0" y="0"/>
                </a:moveTo>
                <a:lnTo>
                  <a:pt x="6444347" y="0"/>
                </a:lnTo>
                <a:lnTo>
                  <a:pt x="6444347" y="3488003"/>
                </a:lnTo>
                <a:lnTo>
                  <a:pt x="0" y="3488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69238" y="683577"/>
            <a:ext cx="8570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NORMAL VS TUMOR CELLS: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240786" y="490854"/>
            <a:ext cx="547092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038" y="634365"/>
            <a:ext cx="1070827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Oxygen-Based Cycle in Tumor Growth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874150" y="-1543050"/>
            <a:ext cx="2337212" cy="3086100"/>
            <a:chOff x="0" y="0"/>
            <a:chExt cx="615562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193243" y="1877194"/>
            <a:ext cx="6431738" cy="6431738"/>
          </a:xfrm>
          <a:custGeom>
            <a:avLst/>
            <a:gdLst/>
            <a:ahLst/>
            <a:cxnLst/>
            <a:rect l="l" t="t" r="r" b="b"/>
            <a:pathLst>
              <a:path w="6431738" h="6431738">
                <a:moveTo>
                  <a:pt x="0" y="0"/>
                </a:moveTo>
                <a:lnTo>
                  <a:pt x="6431739" y="0"/>
                </a:lnTo>
                <a:lnTo>
                  <a:pt x="6431739" y="6431739"/>
                </a:lnTo>
                <a:lnTo>
                  <a:pt x="0" y="6431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8335" y="1579697"/>
            <a:ext cx="362235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Oxygen Supply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4059" y="2327092"/>
            <a:ext cx="425184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Hypoxia Effects: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4141" y="3212850"/>
            <a:ext cx="557593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Slows Down Cell Growth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4141" y="3886130"/>
            <a:ext cx="492311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Triggers Angiogenesis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4059" y="4789583"/>
            <a:ext cx="12073671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Angiogenesis (Formation of New Blood Vessels)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4059" y="6657361"/>
            <a:ext cx="3993237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Why It Happens?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4059" y="7423806"/>
            <a:ext cx="478024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Happens Next?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287577" y="490854"/>
            <a:ext cx="489347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6825" y="5274347"/>
            <a:ext cx="17505444" cy="3871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59"/>
              </a:lnSpc>
              <a:spcBef>
                <a:spcPct val="0"/>
              </a:spcBef>
            </a:pPr>
            <a:r>
              <a:rPr lang="en-US" sz="43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Mechanofeedback (Sensing Pressure)</a:t>
            </a:r>
          </a:p>
          <a:p>
            <a:pPr algn="just">
              <a:lnSpc>
                <a:spcPts val="3913"/>
              </a:lnSpc>
              <a:spcBef>
                <a:spcPct val="0"/>
              </a:spcBef>
            </a:pPr>
            <a:endParaRPr lang="en-US" sz="4399" b="1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689937" lvl="1" indent="-344968" algn="just">
              <a:lnSpc>
                <a:spcPts val="3323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Normal Mechanofeedback</a:t>
            </a:r>
          </a:p>
          <a:p>
            <a:pPr algn="just">
              <a:lnSpc>
                <a:spcPts val="3323"/>
              </a:lnSpc>
            </a:pPr>
            <a:endParaRPr lang="en-US" sz="3195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689937" lvl="1" indent="-344968" algn="just">
              <a:lnSpc>
                <a:spcPts val="3323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 Cells Ignore Pressure</a:t>
            </a:r>
          </a:p>
          <a:p>
            <a:pPr algn="just">
              <a:lnSpc>
                <a:spcPts val="3323"/>
              </a:lnSpc>
            </a:pPr>
            <a:endParaRPr lang="en-US" sz="3195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689937" lvl="1" indent="-344968" algn="just">
              <a:lnSpc>
                <a:spcPts val="3323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How It Affects Growth</a:t>
            </a:r>
          </a:p>
          <a:p>
            <a:pPr algn="l">
              <a:lnSpc>
                <a:spcPts val="3913"/>
              </a:lnSpc>
            </a:pPr>
            <a:endParaRPr lang="en-US" sz="3195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23616" y="-1543050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7871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042514" y="2345200"/>
            <a:ext cx="5506540" cy="5596600"/>
          </a:xfrm>
          <a:custGeom>
            <a:avLst/>
            <a:gdLst/>
            <a:ahLst/>
            <a:cxnLst/>
            <a:rect l="l" t="t" r="r" b="b"/>
            <a:pathLst>
              <a:path w="5506540" h="5596600">
                <a:moveTo>
                  <a:pt x="0" y="0"/>
                </a:moveTo>
                <a:lnTo>
                  <a:pt x="5506540" y="0"/>
                </a:lnTo>
                <a:lnTo>
                  <a:pt x="5506540" y="5596600"/>
                </a:lnTo>
                <a:lnTo>
                  <a:pt x="0" y="559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16825" y="1152525"/>
            <a:ext cx="11090905" cy="384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1"/>
              </a:lnSpc>
            </a:pPr>
            <a:r>
              <a:rPr lang="en-US" sz="4456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Necrosis (Cell Death Due to Lack of Oxygen</a:t>
            </a:r>
            <a:r>
              <a:rPr lang="en-US" sz="445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</a:p>
          <a:p>
            <a:pPr algn="just">
              <a:lnSpc>
                <a:spcPts val="3285"/>
              </a:lnSpc>
            </a:pPr>
            <a:endParaRPr lang="en-US" sz="445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19760" lvl="1" indent="-359880" algn="just">
              <a:lnSpc>
                <a:spcPts val="5467"/>
              </a:lnSpc>
              <a:buFont typeface="Arial"/>
              <a:buChar char="•"/>
            </a:pPr>
            <a:r>
              <a:rPr lang="en-US" sz="3333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What Is Necrosis?</a:t>
            </a:r>
          </a:p>
          <a:p>
            <a:pPr algn="just">
              <a:lnSpc>
                <a:spcPts val="6451"/>
              </a:lnSpc>
            </a:pPr>
            <a:r>
              <a:rPr lang="en-US" sz="3933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Impact on Tumor Growth:</a:t>
            </a:r>
          </a:p>
          <a:p>
            <a:pPr marL="716549" lvl="1" indent="-358274" algn="just">
              <a:lnSpc>
                <a:spcPts val="6405"/>
              </a:lnSpc>
              <a:buFont typeface="Arial"/>
              <a:buChar char="•"/>
            </a:pPr>
            <a:r>
              <a:rPr lang="en-US" sz="33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Space for New Growth</a:t>
            </a:r>
          </a:p>
          <a:p>
            <a:pPr marL="716549" lvl="1" indent="-358274" algn="just">
              <a:lnSpc>
                <a:spcPts val="6405"/>
              </a:lnSpc>
              <a:buFont typeface="Arial"/>
              <a:buChar char="•"/>
            </a:pPr>
            <a:r>
              <a:rPr lang="en-US" sz="33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Aggressive Behaviors.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169481" y="490854"/>
            <a:ext cx="532448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72677" cy="4909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741021" y="2277569"/>
          <a:ext cx="16596197" cy="6383485"/>
        </p:xfrm>
        <a:graphic>
          <a:graphicData uri="http://schemas.openxmlformats.org/drawingml/2006/table">
            <a:tbl>
              <a:tblPr/>
              <a:tblGrid>
                <a:gridCol w="5083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7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1990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Name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Year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Methodology/link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832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Multiscale modelling and nonlinear simulation of vascular tumour growth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2009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Develops a multiscale mathematical model that integrates tumor invasion and tumor-induced angiogenesis. by using ghost-cell/level-set method  to solve the nonlinear systems.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832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Immortal Life of the Common Rule: Ethics, Consent, and the Future of Cancer Research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2017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https://www.ncbi.nlm.nih.gov/pmc/articles/PMC5791844/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832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The Ethics of Patenting the BRCA Genes for Breast Cancer Research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2017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https://link.springer.com/article/10.1007/s10790-017-9592-y</a:t>
                      </a:r>
                      <a:endParaRPr lang="en-US" sz="1100"/>
                    </a:p>
                  </a:txBody>
                  <a:tcPr marL="142875" marR="142875" marT="142875" marB="1428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660960" y="506730"/>
            <a:ext cx="6981111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>
                <a:solidFill>
                  <a:srgbClr val="504C44"/>
                </a:solidFill>
                <a:latin typeface="Barlow Bold"/>
                <a:ea typeface="Barlow Bold"/>
                <a:cs typeface="Barlow Bold"/>
                <a:sym typeface="Barlow Bold"/>
              </a:rPr>
              <a:t>LITERATURE REVIEW: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931074" y="-1633220"/>
            <a:ext cx="2197306" cy="3086100"/>
            <a:chOff x="0" y="0"/>
            <a:chExt cx="578714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7871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254538" y="490854"/>
            <a:ext cx="545902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Custom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Canva Sans Bold</vt:lpstr>
      <vt:lpstr>Arial</vt:lpstr>
      <vt:lpstr>Barlow</vt:lpstr>
      <vt:lpstr>Barlow Bold</vt:lpstr>
      <vt:lpstr>Calibri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cp:lastModifiedBy>KUNA THANMAI SAI - [CB.AI.U4AIM24021]</cp:lastModifiedBy>
  <cp:revision>1</cp:revision>
  <dcterms:created xsi:type="dcterms:W3CDTF">2006-08-16T00:00:00Z</dcterms:created>
  <dcterms:modified xsi:type="dcterms:W3CDTF">2025-02-06T12:46:27Z</dcterms:modified>
  <dc:identifier>DAGeIKVJARE</dc:identifier>
</cp:coreProperties>
</file>