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8288000" cy="10287000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Bold" panose="00000800000000000000" charset="0"/>
      <p:regular r:id="rId17"/>
    </p:embeddedFont>
    <p:embeddedFont>
      <p:font typeface="Barlow Semi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 THANMAI SAI - [CB.AI.U4AIM24021]" userId="363539dc-02af-49c0-bead-40561b1e72ce" providerId="ADAL" clId="{AAF6A2F6-396C-4853-A4E0-893FB3A0B82A}"/>
    <pc:docChg chg="undo custSel delSld modSld">
      <pc:chgData name="KUNA THANMAI SAI - [CB.AI.U4AIM24021]" userId="363539dc-02af-49c0-bead-40561b1e72ce" providerId="ADAL" clId="{AAF6A2F6-396C-4853-A4E0-893FB3A0B82A}" dt="2025-03-14T04:06:00.943" v="29" actId="14100"/>
      <pc:docMkLst>
        <pc:docMk/>
      </pc:docMkLst>
      <pc:sldChg chg="del">
        <pc:chgData name="KUNA THANMAI SAI - [CB.AI.U4AIM24021]" userId="363539dc-02af-49c0-bead-40561b1e72ce" providerId="ADAL" clId="{AAF6A2F6-396C-4853-A4E0-893FB3A0B82A}" dt="2025-03-14T04:02:41.577" v="0" actId="47"/>
        <pc:sldMkLst>
          <pc:docMk/>
          <pc:sldMk cId="0" sldId="256"/>
        </pc:sldMkLst>
      </pc:sldChg>
      <pc:sldChg chg="del">
        <pc:chgData name="KUNA THANMAI SAI - [CB.AI.U4AIM24021]" userId="363539dc-02af-49c0-bead-40561b1e72ce" providerId="ADAL" clId="{AAF6A2F6-396C-4853-A4E0-893FB3A0B82A}" dt="2025-03-14T04:02:42.217" v="1" actId="47"/>
        <pc:sldMkLst>
          <pc:docMk/>
          <pc:sldMk cId="0" sldId="257"/>
        </pc:sldMkLst>
      </pc:sldChg>
      <pc:sldChg chg="del">
        <pc:chgData name="KUNA THANMAI SAI - [CB.AI.U4AIM24021]" userId="363539dc-02af-49c0-bead-40561b1e72ce" providerId="ADAL" clId="{AAF6A2F6-396C-4853-A4E0-893FB3A0B82A}" dt="2025-03-14T04:02:42.696" v="2" actId="47"/>
        <pc:sldMkLst>
          <pc:docMk/>
          <pc:sldMk cId="0" sldId="258"/>
        </pc:sldMkLst>
      </pc:sldChg>
      <pc:sldChg chg="del">
        <pc:chgData name="KUNA THANMAI SAI - [CB.AI.U4AIM24021]" userId="363539dc-02af-49c0-bead-40561b1e72ce" providerId="ADAL" clId="{AAF6A2F6-396C-4853-A4E0-893FB3A0B82A}" dt="2025-03-14T04:02:43.031" v="3" actId="47"/>
        <pc:sldMkLst>
          <pc:docMk/>
          <pc:sldMk cId="0" sldId="259"/>
        </pc:sldMkLst>
      </pc:sldChg>
      <pc:sldChg chg="del">
        <pc:chgData name="KUNA THANMAI SAI - [CB.AI.U4AIM24021]" userId="363539dc-02af-49c0-bead-40561b1e72ce" providerId="ADAL" clId="{AAF6A2F6-396C-4853-A4E0-893FB3A0B82A}" dt="2025-03-14T04:02:43.585" v="4" actId="47"/>
        <pc:sldMkLst>
          <pc:docMk/>
          <pc:sldMk cId="0" sldId="260"/>
        </pc:sldMkLst>
      </pc:sldChg>
      <pc:sldChg chg="del">
        <pc:chgData name="KUNA THANMAI SAI - [CB.AI.U4AIM24021]" userId="363539dc-02af-49c0-bead-40561b1e72ce" providerId="ADAL" clId="{AAF6A2F6-396C-4853-A4E0-893FB3A0B82A}" dt="2025-03-14T04:02:43.917" v="5" actId="47"/>
        <pc:sldMkLst>
          <pc:docMk/>
          <pc:sldMk cId="0" sldId="261"/>
        </pc:sldMkLst>
      </pc:sldChg>
      <pc:sldChg chg="del">
        <pc:chgData name="KUNA THANMAI SAI - [CB.AI.U4AIM24021]" userId="363539dc-02af-49c0-bead-40561b1e72ce" providerId="ADAL" clId="{AAF6A2F6-396C-4853-A4E0-893FB3A0B82A}" dt="2025-03-14T04:02:44.178" v="6" actId="47"/>
        <pc:sldMkLst>
          <pc:docMk/>
          <pc:sldMk cId="0" sldId="262"/>
        </pc:sldMkLst>
      </pc:sldChg>
      <pc:sldChg chg="del">
        <pc:chgData name="KUNA THANMAI SAI - [CB.AI.U4AIM24021]" userId="363539dc-02af-49c0-bead-40561b1e72ce" providerId="ADAL" clId="{AAF6A2F6-396C-4853-A4E0-893FB3A0B82A}" dt="2025-03-14T04:02:44.415" v="7" actId="47"/>
        <pc:sldMkLst>
          <pc:docMk/>
          <pc:sldMk cId="0" sldId="263"/>
        </pc:sldMkLst>
      </pc:sldChg>
      <pc:sldChg chg="del">
        <pc:chgData name="KUNA THANMAI SAI - [CB.AI.U4AIM24021]" userId="363539dc-02af-49c0-bead-40561b1e72ce" providerId="ADAL" clId="{AAF6A2F6-396C-4853-A4E0-893FB3A0B82A}" dt="2025-03-14T04:02:44.717" v="8" actId="47"/>
        <pc:sldMkLst>
          <pc:docMk/>
          <pc:sldMk cId="0" sldId="264"/>
        </pc:sldMkLst>
      </pc:sldChg>
      <pc:sldChg chg="del">
        <pc:chgData name="KUNA THANMAI SAI - [CB.AI.U4AIM24021]" userId="363539dc-02af-49c0-bead-40561b1e72ce" providerId="ADAL" clId="{AAF6A2F6-396C-4853-A4E0-893FB3A0B82A}" dt="2025-03-14T04:02:45.098" v="9" actId="47"/>
        <pc:sldMkLst>
          <pc:docMk/>
          <pc:sldMk cId="0" sldId="265"/>
        </pc:sldMkLst>
      </pc:sldChg>
      <pc:sldChg chg="del">
        <pc:chgData name="KUNA THANMAI SAI - [CB.AI.U4AIM24021]" userId="363539dc-02af-49c0-bead-40561b1e72ce" providerId="ADAL" clId="{AAF6A2F6-396C-4853-A4E0-893FB3A0B82A}" dt="2025-03-14T04:02:45.349" v="10" actId="47"/>
        <pc:sldMkLst>
          <pc:docMk/>
          <pc:sldMk cId="0" sldId="266"/>
        </pc:sldMkLst>
      </pc:sldChg>
      <pc:sldChg chg="del">
        <pc:chgData name="KUNA THANMAI SAI - [CB.AI.U4AIM24021]" userId="363539dc-02af-49c0-bead-40561b1e72ce" providerId="ADAL" clId="{AAF6A2F6-396C-4853-A4E0-893FB3A0B82A}" dt="2025-03-14T04:02:45.637" v="11" actId="47"/>
        <pc:sldMkLst>
          <pc:docMk/>
          <pc:sldMk cId="0" sldId="267"/>
        </pc:sldMkLst>
      </pc:sldChg>
      <pc:sldChg chg="del">
        <pc:chgData name="KUNA THANMAI SAI - [CB.AI.U4AIM24021]" userId="363539dc-02af-49c0-bead-40561b1e72ce" providerId="ADAL" clId="{AAF6A2F6-396C-4853-A4E0-893FB3A0B82A}" dt="2025-03-14T04:02:45.970" v="12" actId="47"/>
        <pc:sldMkLst>
          <pc:docMk/>
          <pc:sldMk cId="0" sldId="268"/>
        </pc:sldMkLst>
      </pc:sldChg>
      <pc:sldChg chg="del">
        <pc:chgData name="KUNA THANMAI SAI - [CB.AI.U4AIM24021]" userId="363539dc-02af-49c0-bead-40561b1e72ce" providerId="ADAL" clId="{AAF6A2F6-396C-4853-A4E0-893FB3A0B82A}" dt="2025-03-14T04:02:46.601" v="13" actId="47"/>
        <pc:sldMkLst>
          <pc:docMk/>
          <pc:sldMk cId="0" sldId="269"/>
        </pc:sldMkLst>
      </pc:sldChg>
      <pc:sldChg chg="modSp mod">
        <pc:chgData name="KUNA THANMAI SAI - [CB.AI.U4AIM24021]" userId="363539dc-02af-49c0-bead-40561b1e72ce" providerId="ADAL" clId="{AAF6A2F6-396C-4853-A4E0-893FB3A0B82A}" dt="2025-03-14T04:06:00.943" v="29" actId="14100"/>
        <pc:sldMkLst>
          <pc:docMk/>
          <pc:sldMk cId="0" sldId="270"/>
        </pc:sldMkLst>
        <pc:spChg chg="mod">
          <ac:chgData name="KUNA THANMAI SAI - [CB.AI.U4AIM24021]" userId="363539dc-02af-49c0-bead-40561b1e72ce" providerId="ADAL" clId="{AAF6A2F6-396C-4853-A4E0-893FB3A0B82A}" dt="2025-03-14T04:06:00.943" v="29" actId="14100"/>
          <ac:spMkLst>
            <pc:docMk/>
            <pc:sldMk cId="0" sldId="270"/>
            <ac:spMk id="36" creationId="{00000000-0000-0000-0000-000000000000}"/>
          </ac:spMkLst>
        </pc:spChg>
        <pc:grpChg chg="mod">
          <ac:chgData name="KUNA THANMAI SAI - [CB.AI.U4AIM24021]" userId="363539dc-02af-49c0-bead-40561b1e72ce" providerId="ADAL" clId="{AAF6A2F6-396C-4853-A4E0-893FB3A0B82A}" dt="2025-03-14T04:05:17.165" v="24" actId="14100"/>
          <ac:grpSpMkLst>
            <pc:docMk/>
            <pc:sldMk cId="0" sldId="270"/>
            <ac:grpSpMk id="15" creationId="{00000000-0000-0000-0000-000000000000}"/>
          </ac:grpSpMkLst>
        </pc:grpChg>
        <pc:grpChg chg="mod">
          <ac:chgData name="KUNA THANMAI SAI - [CB.AI.U4AIM24021]" userId="363539dc-02af-49c0-bead-40561b1e72ce" providerId="ADAL" clId="{AAF6A2F6-396C-4853-A4E0-893FB3A0B82A}" dt="2025-03-14T04:05:18.418" v="25" actId="1036"/>
          <ac:grpSpMkLst>
            <pc:docMk/>
            <pc:sldMk cId="0" sldId="270"/>
            <ac:grpSpMk id="21" creationId="{00000000-0000-0000-0000-000000000000}"/>
          </ac:grpSpMkLst>
        </pc:grpChg>
      </pc:sldChg>
      <pc:sldChg chg="modSp mod">
        <pc:chgData name="KUNA THANMAI SAI - [CB.AI.U4AIM24021]" userId="363539dc-02af-49c0-bead-40561b1e72ce" providerId="ADAL" clId="{AAF6A2F6-396C-4853-A4E0-893FB3A0B82A}" dt="2025-03-14T04:04:14.346" v="20" actId="20577"/>
        <pc:sldMkLst>
          <pc:docMk/>
          <pc:sldMk cId="0" sldId="271"/>
        </pc:sldMkLst>
        <pc:spChg chg="mod">
          <ac:chgData name="KUNA THANMAI SAI - [CB.AI.U4AIM24021]" userId="363539dc-02af-49c0-bead-40561b1e72ce" providerId="ADAL" clId="{AAF6A2F6-396C-4853-A4E0-893FB3A0B82A}" dt="2025-03-14T04:03:36.286" v="18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3:17.653" v="17" actId="6549"/>
          <ac:spMkLst>
            <pc:docMk/>
            <pc:sldMk cId="0" sldId="271"/>
            <ac:spMk id="11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3:39.960" v="19" actId="14100"/>
          <ac:spMkLst>
            <pc:docMk/>
            <pc:sldMk cId="0" sldId="271"/>
            <ac:spMk id="14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4:14.346" v="20" actId="20577"/>
          <ac:spMkLst>
            <pc:docMk/>
            <pc:sldMk cId="0" sldId="271"/>
            <ac:spMk id="15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31.644" v="26" actId="14100"/>
        <pc:sldMkLst>
          <pc:docMk/>
          <pc:sldMk cId="0" sldId="276"/>
        </pc:sldMkLst>
        <pc:spChg chg="mod">
          <ac:chgData name="KUNA THANMAI SAI - [CB.AI.U4AIM24021]" userId="363539dc-02af-49c0-bead-40561b1e72ce" providerId="ADAL" clId="{AAF6A2F6-396C-4853-A4E0-893FB3A0B82A}" dt="2025-03-14T04:05:31.644" v="26" actId="14100"/>
          <ac:spMkLst>
            <pc:docMk/>
            <pc:sldMk cId="0" sldId="276"/>
            <ac:spMk id="17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4:54.954" v="23" actId="404"/>
        <pc:sldMkLst>
          <pc:docMk/>
          <pc:sldMk cId="0" sldId="277"/>
        </pc:sldMkLst>
        <pc:spChg chg="mod">
          <ac:chgData name="KUNA THANMAI SAI - [CB.AI.U4AIM24021]" userId="363539dc-02af-49c0-bead-40561b1e72ce" providerId="ADAL" clId="{AAF6A2F6-396C-4853-A4E0-893FB3A0B82A}" dt="2025-03-14T04:04:54.954" v="23" actId="404"/>
          <ac:spMkLst>
            <pc:docMk/>
            <pc:sldMk cId="0" sldId="277"/>
            <ac:spMk id="15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42.108" v="27" actId="14100"/>
        <pc:sldMkLst>
          <pc:docMk/>
          <pc:sldMk cId="0" sldId="278"/>
        </pc:sldMkLst>
        <pc:spChg chg="mod">
          <ac:chgData name="KUNA THANMAI SAI - [CB.AI.U4AIM24021]" userId="363539dc-02af-49c0-bead-40561b1e72ce" providerId="ADAL" clId="{AAF6A2F6-396C-4853-A4E0-893FB3A0B82A}" dt="2025-03-14T04:05:42.108" v="27" actId="14100"/>
          <ac:spMkLst>
            <pc:docMk/>
            <pc:sldMk cId="0" sldId="278"/>
            <ac:spMk id="10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47.398" v="28" actId="14100"/>
        <pc:sldMkLst>
          <pc:docMk/>
          <pc:sldMk cId="0" sldId="279"/>
        </pc:sldMkLst>
        <pc:spChg chg="mod">
          <ac:chgData name="KUNA THANMAI SAI - [CB.AI.U4AIM24021]" userId="363539dc-02af-49c0-bead-40561b1e72ce" providerId="ADAL" clId="{AAF6A2F6-396C-4853-A4E0-893FB3A0B82A}" dt="2025-03-14T04:05:47.398" v="28" actId="14100"/>
          <ac:spMkLst>
            <pc:docMk/>
            <pc:sldMk cId="0" sldId="279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dp.springer.com/authorize/casa?redirect_uri=https://link.springer.com/article/10.1007/s00285-008-0216-9&amp;casa_token=PdMSlBIYE_AAAAAA:jDLk5ranV33iYBqR01xfI6QksEyTfG5CzT9_hLcIxMYDa1wedsn3iJBxY49xJiBTXVQN53YuuyC4gO7UY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7246" cy="198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7325" y="3450168"/>
            <a:ext cx="14313350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4D4D4D"/>
                </a:solidFill>
                <a:latin typeface="Barlow Bold"/>
                <a:ea typeface="Barlow Bold"/>
                <a:cs typeface="Barlow Bold"/>
                <a:sym typeface="Barlow Bold"/>
              </a:rPr>
              <a:t>OXYGEN-BASED TUMOUR GROWTH MODEL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7246" cy="2622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7246" cy="1326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7246" cy="1502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905926" y="-1211789"/>
            <a:ext cx="2220273" cy="2463007"/>
            <a:chOff x="0" y="0"/>
            <a:chExt cx="509055" cy="6486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7246" cy="2204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956739" y="73620"/>
            <a:ext cx="331261" cy="3012480"/>
            <a:chOff x="0" y="0"/>
            <a:chExt cx="87246" cy="79341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7246" cy="841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87246" cy="22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87246" cy="909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87246" cy="3778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36976" y="5567044"/>
            <a:ext cx="3124319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TEAM MEMBERS: </a:t>
            </a:r>
          </a:p>
        </p:txBody>
      </p:sp>
      <p:sp>
        <p:nvSpPr>
          <p:cNvPr id="34" name="Freeform 34"/>
          <p:cNvSpPr/>
          <p:nvPr/>
        </p:nvSpPr>
        <p:spPr>
          <a:xfrm>
            <a:off x="451343" y="448857"/>
            <a:ext cx="4895584" cy="1087908"/>
          </a:xfrm>
          <a:custGeom>
            <a:avLst/>
            <a:gdLst/>
            <a:ahLst/>
            <a:cxnLst/>
            <a:rect l="l" t="t" r="r" b="b"/>
            <a:pathLst>
              <a:path w="4895584" h="1087908">
                <a:moveTo>
                  <a:pt x="0" y="0"/>
                </a:moveTo>
                <a:lnTo>
                  <a:pt x="4895585" y="0"/>
                </a:lnTo>
                <a:lnTo>
                  <a:pt x="4895585" y="1087908"/>
                </a:lnTo>
                <a:lnTo>
                  <a:pt x="0" y="10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978639" y="2046744"/>
            <a:ext cx="15927288" cy="94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 Molecular biology and basic cellular physiology(24AIM112)&amp; Ethics, innovative research, businesses &amp; IPR(24AIM115) 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236573" y="481329"/>
            <a:ext cx="600084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354739" y="5414644"/>
            <a:ext cx="7578523" cy="3836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CB.AI.U4AIM24007- ARNITA  N                             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CB.AI.U4AIM24021- THANMAI SAI  K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CB.AI.U4AIM24035- SAI PRANAVI  R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CB.AI.U4AIM24040- SHREENIDHI  G</a:t>
            </a:r>
          </a:p>
          <a:p>
            <a:pPr algn="l">
              <a:lnSpc>
                <a:spcPts val="6167"/>
              </a:lnSpc>
            </a:pPr>
            <a:endParaRPr lang="en-US" sz="3316" spc="13">
              <a:solidFill>
                <a:srgbClr val="3D3D3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2208" y="1057641"/>
            <a:ext cx="10821670" cy="776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Points: Spatial Tumor-Host Interaction Model (Hinow et al., Math Biosci Eng. 2009)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Mathematical Model of Tumor Growth: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Uses reaction-diffusion equations to model oxygen-dependent tumor expansion.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Oxygen &amp; Hypoxia Influence: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Shows how low oxygen (hypoxia) slows tumor growth and triggers angiogenesis.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Tumor-Host Interaction: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Models the balance between tumor proliferation and oxygen supply in the microenvironment.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Extension to Chemotherapy: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Explores how oxygen availability affects treatment response, linking tumor growth to drug diffusion.</a:t>
            </a:r>
          </a:p>
          <a:p>
            <a:pPr algn="l">
              <a:lnSpc>
                <a:spcPts val="5303"/>
              </a:lnSpc>
              <a:spcBef>
                <a:spcPct val="0"/>
              </a:spcBef>
            </a:pPr>
            <a:endParaRPr lang="en-US" sz="2599" u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003796" y="1191668"/>
            <a:ext cx="6284204" cy="8294074"/>
          </a:xfrm>
          <a:custGeom>
            <a:avLst/>
            <a:gdLst/>
            <a:ahLst/>
            <a:cxnLst/>
            <a:rect l="l" t="t" r="r" b="b"/>
            <a:pathLst>
              <a:path w="6284204" h="8294074">
                <a:moveTo>
                  <a:pt x="0" y="0"/>
                </a:moveTo>
                <a:lnTo>
                  <a:pt x="6284204" y="0"/>
                </a:lnTo>
                <a:lnTo>
                  <a:pt x="6284204" y="8294074"/>
                </a:lnTo>
                <a:lnTo>
                  <a:pt x="0" y="829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5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323415" y="264484"/>
            <a:ext cx="507385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24822" y="177809"/>
            <a:ext cx="303835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CASE STUDY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4147" y="-2775511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3650" y="485371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766274"/>
            <a:ext cx="240387" cy="45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578" spc="14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  <a:hlinkClick r:id="rId2" tooltip="https://idp.springer.com/authorize/casa?redirect_uri=https://link.springer.com/article/10.1007/s00285-008-0216-9&amp;casa_token=PdMSlBIYE_AAAAAA:jDLk5ranV33iYBqR01xfI6QksEyTfG5CzT9_hLcIxMYDa1wedsn3iJBxY49xJiBTXVQN53YuuyC4gO7UYw"/>
              </a:rPr>
              <a:t>1.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77837" y="3148747"/>
            <a:ext cx="9540716" cy="245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0"/>
              </a:lnSpc>
              <a:spcBef>
                <a:spcPct val="0"/>
              </a:spcBef>
            </a:pPr>
            <a:r>
              <a:rPr lang="en-US" sz="1435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4147" y="-2775511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3650" y="485371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32235" y="4498916"/>
            <a:ext cx="9525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132235" y="3820101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44553" y="347162"/>
            <a:ext cx="4337047" cy="767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6213" y="1301567"/>
            <a:ext cx="17121787" cy="376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Develop a Python-based model to visualize tumor growth dynamically.</a:t>
            </a:r>
          </a:p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between the features in the data.</a:t>
            </a:r>
          </a:p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Research Paper: “</a:t>
            </a:r>
            <a:r>
              <a:rPr lang="en-US" sz="33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Oxygen-Driven </a:t>
            </a:r>
            <a:r>
              <a:rPr lang="en-US" sz="3399" b="1" dirty="0" err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Tumour</a:t>
            </a:r>
            <a:r>
              <a:rPr lang="en-US" sz="33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Growth Model: A Pathology-Relevant Mathematical Approach </a:t>
            </a: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“.</a:t>
            </a:r>
          </a:p>
          <a:p>
            <a:pPr algn="l">
              <a:lnSpc>
                <a:spcPts val="6017"/>
              </a:lnSpc>
            </a:pPr>
            <a:endParaRPr lang="en-US" sz="3399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39238" y="4953317"/>
            <a:ext cx="9525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44552" y="4685348"/>
            <a:ext cx="7442195" cy="767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BIOLOGICAL FOUNDATION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621972"/>
            <a:ext cx="14228815" cy="372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6"/>
              </a:lnSpc>
            </a:pPr>
            <a:r>
              <a:rPr lang="en-US" sz="3206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Tumor Cells: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Uncontrolled division, bypassing checkpoints.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Resistance to Apoptosis.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Altered Metabolism and immune evasion.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Angiogenesis.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905927" y="-1211789"/>
            <a:ext cx="1932818" cy="2463007"/>
            <a:chOff x="0" y="0"/>
            <a:chExt cx="509055" cy="6486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099524" y="404812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4926" y="276286"/>
            <a:ext cx="17588386" cy="381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Role of Oxygen in Tumour Growth: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High Oxygen → </a:t>
            </a:r>
            <a:r>
              <a:rPr lang="en-US" sz="3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Proliferation.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Low Oxygen (Hypoxia) → </a:t>
            </a:r>
            <a:r>
              <a:rPr lang="en-US" sz="3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Quiescence.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Severe Oxygen Deprivation → Necrosis - The premature death of cells due to lack of oxygen or nutrients.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590351"/>
            <a:ext cx="5853247" cy="748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RESEARCH PAPER: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636770"/>
            <a:ext cx="17074380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paper presents the Oxygen-Driven Model (ODM), a mathematical model aimed at understanding tumor growth, hypoxia, and necrosis based on oxygen diffusion.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model was tested using 38 xenografted cell lines and 5 patient-derived xenograft-like models.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Tumors were classified into two groups based on oxygen uptake and proliferation rate: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Group 1: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Slow-growing, poorly oxygenated tumors.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Group 2: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Tumors with similar oxygen supply but varying intrinsic growth rates.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653180" y="-879018"/>
            <a:ext cx="1932818" cy="2463007"/>
            <a:chOff x="0" y="0"/>
            <a:chExt cx="509055" cy="6486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32128" y="563879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68361" y="1534703"/>
          <a:ext cx="16230600" cy="7217595"/>
        </p:xfrm>
        <a:graphic>
          <a:graphicData uri="http://schemas.openxmlformats.org/drawingml/2006/table">
            <a:tbl>
              <a:tblPr/>
              <a:tblGrid>
                <a:gridCol w="140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41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SI.NO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Software/Tool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Issue Encountered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873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PhysiCell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Lack of proper guidance on usage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19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VCell (Virtual Cell)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Installation and execution issues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05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CompuCell3D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latest Version not supported by Laptops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005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MATLAB(simulink)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 Proper libraries for cell simualation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6529286" y="-1099516"/>
            <a:ext cx="1932818" cy="2463007"/>
            <a:chOff x="0" y="0"/>
            <a:chExt cx="509055" cy="6486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932128" y="563879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236370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29836" y="-1792287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137228" y="3189716"/>
            <a:ext cx="11301259" cy="2740555"/>
          </a:xfrm>
          <a:custGeom>
            <a:avLst/>
            <a:gdLst/>
            <a:ahLst/>
            <a:cxnLst/>
            <a:rect l="l" t="t" r="r" b="b"/>
            <a:pathLst>
              <a:path w="11301259" h="2740555">
                <a:moveTo>
                  <a:pt x="0" y="0"/>
                </a:moveTo>
                <a:lnTo>
                  <a:pt x="11301259" y="0"/>
                </a:lnTo>
                <a:lnTo>
                  <a:pt x="11301259" y="2740556"/>
                </a:lnTo>
                <a:lnTo>
                  <a:pt x="0" y="27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42095" y="264484"/>
            <a:ext cx="532090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80050" y="40328"/>
            <a:ext cx="2974896" cy="77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MODELLING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50001" y="9742905"/>
            <a:ext cx="3897392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doi:10.1371/journal.pcbi.1004550.t003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8499" y="6249518"/>
            <a:ext cx="17061239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dataset captures tumor specific growth and oxygen dependency across multiple cancer types.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901" y="687387"/>
            <a:ext cx="2383750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6993" y="2415969"/>
            <a:ext cx="4366379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4" lvl="1" indent="-313052" algn="ctr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 Coefficent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6993" y="6807049"/>
            <a:ext cx="3069312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Parameters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7997" y="7596990"/>
            <a:ext cx="5715358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k_p (mmHg) 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Proliferation rate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7997" y="8955330"/>
            <a:ext cx="4445913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 (cm³) → 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 volume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7997" y="8287870"/>
            <a:ext cx="5844654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ctr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k_r (cm⁻¹ s) →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oxygen uptake rate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46901" y="1372663"/>
            <a:ext cx="16182935" cy="986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is a way of measuring the relationship between two factors (also called features or variables). It tells us how changes in one factor are linked to changes in another.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88684" y="4493319"/>
            <a:ext cx="2666286" cy="53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Data Set Used: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830468" y="-1543050"/>
            <a:ext cx="2197306" cy="3086100"/>
            <a:chOff x="0" y="0"/>
            <a:chExt cx="578714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891327" y="3387862"/>
            <a:ext cx="6367973" cy="6249892"/>
          </a:xfrm>
          <a:custGeom>
            <a:avLst/>
            <a:gdLst/>
            <a:ahLst/>
            <a:cxnLst/>
            <a:rect l="l" t="t" r="r" b="b"/>
            <a:pathLst>
              <a:path w="6367973" h="6249892">
                <a:moveTo>
                  <a:pt x="0" y="0"/>
                </a:moveTo>
                <a:lnTo>
                  <a:pt x="6367973" y="0"/>
                </a:lnTo>
                <a:lnTo>
                  <a:pt x="6367973" y="6249892"/>
                </a:lnTo>
                <a:lnTo>
                  <a:pt x="0" y="6249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60003" y="4611443"/>
            <a:ext cx="8264686" cy="5509791"/>
          </a:xfrm>
          <a:custGeom>
            <a:avLst/>
            <a:gdLst/>
            <a:ahLst/>
            <a:cxnLst/>
            <a:rect l="l" t="t" r="r" b="b"/>
            <a:pathLst>
              <a:path w="8264686" h="5509791">
                <a:moveTo>
                  <a:pt x="0" y="0"/>
                </a:moveTo>
                <a:lnTo>
                  <a:pt x="8264686" y="0"/>
                </a:lnTo>
                <a:lnTo>
                  <a:pt x="8264686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3773" y="1028700"/>
            <a:ext cx="10054841" cy="3242183"/>
          </a:xfrm>
          <a:custGeom>
            <a:avLst/>
            <a:gdLst/>
            <a:ahLst/>
            <a:cxnLst/>
            <a:rect l="l" t="t" r="r" b="b"/>
            <a:pathLst>
              <a:path w="10054841" h="3242183">
                <a:moveTo>
                  <a:pt x="0" y="0"/>
                </a:moveTo>
                <a:lnTo>
                  <a:pt x="10054841" y="0"/>
                </a:lnTo>
                <a:lnTo>
                  <a:pt x="10054841" y="3242183"/>
                </a:lnTo>
                <a:lnTo>
                  <a:pt x="0" y="324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475" r="-1007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259300" y="403542"/>
            <a:ext cx="449937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85974" y="54609"/>
            <a:ext cx="2141679" cy="65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OUTPUTS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3773" y="423545"/>
            <a:ext cx="3153608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Correlation Matrix: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135472" y="6016417"/>
            <a:ext cx="1028700" cy="5454415"/>
            <a:chOff x="0" y="0"/>
            <a:chExt cx="270933" cy="143655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78455" y="-3771457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508449" y="578624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361830" y="316230"/>
            <a:ext cx="377702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ETHICS AND IPR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1095" y="1404858"/>
            <a:ext cx="1969889" cy="65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Patent 1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2499" y="3694368"/>
            <a:ext cx="18288000" cy="162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6887"/>
              </a:lnSpc>
              <a:buFont typeface="Arial"/>
              <a:buChar char="•"/>
            </a:pPr>
            <a:r>
              <a:rPr lang="en-US" sz="27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AI-Powered Detection –</a:t>
            </a: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Uses deep learning (Back Propagation Network) to analyze cancer test results.</a:t>
            </a:r>
          </a:p>
          <a:p>
            <a:pPr marL="604518" lvl="1" indent="-302259" algn="l">
              <a:lnSpc>
                <a:spcPts val="6887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7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Patient Data Collection –</a:t>
            </a: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Collects data from the two patients and processes data 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2499" y="5437064"/>
            <a:ext cx="10812354" cy="1661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ctr">
              <a:lnSpc>
                <a:spcPts val="699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Cancer Stage Detection: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Compares new results with past cases.</a:t>
            </a:r>
          </a:p>
          <a:p>
            <a:pPr marL="604518" lvl="1" indent="-302259" algn="ctr">
              <a:lnSpc>
                <a:spcPts val="699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Patient Classification: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Groups patients based on disease severity.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6904" y="2383794"/>
            <a:ext cx="15334192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SYSTEM  AND METHOD FOR DETECTING FORESTALLING AND TREATING  CANCER PATIENTS USING ARTIFICIAL INTELLIGENCE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3858" y="7498911"/>
            <a:ext cx="1113484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Outcome: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Enables personalized, accurate, and efficient cancer care.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643700" y="-1595517"/>
            <a:ext cx="2197306" cy="3086100"/>
            <a:chOff x="0" y="0"/>
            <a:chExt cx="578714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67634" y="403542"/>
            <a:ext cx="639366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251722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697418" y="1891407"/>
            <a:ext cx="7810723" cy="3949640"/>
          </a:xfrm>
          <a:custGeom>
            <a:avLst/>
            <a:gdLst/>
            <a:ahLst/>
            <a:cxnLst/>
            <a:rect l="l" t="t" r="r" b="b"/>
            <a:pathLst>
              <a:path w="7810723" h="3949640">
                <a:moveTo>
                  <a:pt x="0" y="0"/>
                </a:moveTo>
                <a:lnTo>
                  <a:pt x="7810723" y="0"/>
                </a:lnTo>
                <a:lnTo>
                  <a:pt x="7810723" y="3949640"/>
                </a:lnTo>
                <a:lnTo>
                  <a:pt x="0" y="3949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09587" y="5849793"/>
            <a:ext cx="8275325" cy="2441311"/>
          </a:xfrm>
          <a:custGeom>
            <a:avLst/>
            <a:gdLst/>
            <a:ahLst/>
            <a:cxnLst/>
            <a:rect l="l" t="t" r="r" b="b"/>
            <a:pathLst>
              <a:path w="8275325" h="2441311">
                <a:moveTo>
                  <a:pt x="0" y="0"/>
                </a:moveTo>
                <a:lnTo>
                  <a:pt x="8275326" y="0"/>
                </a:lnTo>
                <a:lnTo>
                  <a:pt x="8275326" y="2441311"/>
                </a:lnTo>
                <a:lnTo>
                  <a:pt x="0" y="2441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05270" y="5984147"/>
            <a:ext cx="6733217" cy="3577571"/>
          </a:xfrm>
          <a:custGeom>
            <a:avLst/>
            <a:gdLst/>
            <a:ahLst/>
            <a:cxnLst/>
            <a:rect l="l" t="t" r="r" b="b"/>
            <a:pathLst>
              <a:path w="6733217" h="3577571">
                <a:moveTo>
                  <a:pt x="0" y="0"/>
                </a:moveTo>
                <a:lnTo>
                  <a:pt x="6733217" y="0"/>
                </a:lnTo>
                <a:lnTo>
                  <a:pt x="6733217" y="3577571"/>
                </a:lnTo>
                <a:lnTo>
                  <a:pt x="0" y="3577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282398" y="264484"/>
            <a:ext cx="451485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9587" y="245434"/>
            <a:ext cx="2084274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Patent 2: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74548" y="942975"/>
            <a:ext cx="16518052" cy="686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6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METHODS FOR DETERMINING TREATMENTS FOR CANCER PATIENTS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2080433"/>
            <a:ext cx="9654627" cy="330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Determination of Clinicopathological Markers.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Input into a Gradient Boosting Machine Learning Model: The model is trained to analyze the markers to assess the patient's prognosis.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Prediction of Short-Term Mortality.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Therapeutic Decision-Making based on the prediction.</a:t>
            </a:r>
          </a:p>
          <a:p>
            <a:pPr algn="l">
              <a:lnSpc>
                <a:spcPts val="2660"/>
              </a:lnSpc>
            </a:pPr>
            <a:endParaRPr lang="en-US" sz="2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20377" y="1392756"/>
            <a:ext cx="8034278" cy="4916188"/>
          </a:xfrm>
          <a:custGeom>
            <a:avLst/>
            <a:gdLst/>
            <a:ahLst/>
            <a:cxnLst/>
            <a:rect l="l" t="t" r="r" b="b"/>
            <a:pathLst>
              <a:path w="8034278" h="4916188">
                <a:moveTo>
                  <a:pt x="0" y="0"/>
                </a:moveTo>
                <a:lnTo>
                  <a:pt x="8034279" y="0"/>
                </a:lnTo>
                <a:lnTo>
                  <a:pt x="8034279" y="4916188"/>
                </a:lnTo>
                <a:lnTo>
                  <a:pt x="0" y="4916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84422" y="264484"/>
            <a:ext cx="622578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36920" y="7300127"/>
            <a:ext cx="5622380" cy="1678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4"/>
              </a:lnSpc>
              <a:spcBef>
                <a:spcPct val="0"/>
              </a:spcBef>
            </a:pPr>
            <a:r>
              <a:rPr lang="en-US" sz="159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Source: (https://pmc.ncbi.nlm.nih.gov/articles/PMC8205242/)</a:t>
            </a:r>
          </a:p>
          <a:p>
            <a:pPr algn="ctr">
              <a:lnSpc>
                <a:spcPts val="2234"/>
              </a:lnSpc>
              <a:spcBef>
                <a:spcPct val="0"/>
              </a:spcBef>
            </a:pPr>
            <a:r>
              <a:rPr lang="en-US" sz="159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Sarogni P, Mapanao AK, Marchetti S, Kusmic C, Voliani V. A Standard Protocol for the Production and Bioevaluation of Ethical In Vivo Models of HPV-Negative Head and Neck Squamous Cell Carcinoma</a:t>
            </a:r>
          </a:p>
          <a:p>
            <a:pPr algn="ctr">
              <a:lnSpc>
                <a:spcPts val="2234"/>
              </a:lnSpc>
              <a:spcBef>
                <a:spcPct val="0"/>
              </a:spcBef>
            </a:pPr>
            <a:endParaRPr lang="en-US" sz="159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58743" y="177809"/>
            <a:ext cx="1077051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CLINICAL PROTOCOL &amp; LEARNING APPROACH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54404" y="1307031"/>
            <a:ext cx="6959762" cy="469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Active &amp; Transverse Learning in Tumor Growth Modeling:</a:t>
            </a:r>
          </a:p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Active Learning:</a:t>
            </a:r>
            <a:r>
              <a:rPr lang="en-US" sz="27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Iterative model refinement by adjusting tumor growth parameters (progression/regression rates) and observing outcomes.</a:t>
            </a:r>
          </a:p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Transverse Learning: </a:t>
            </a:r>
            <a:r>
              <a:rPr lang="en-US" sz="27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Applying oxygen diffusion insights to tumor proliferation modeling, improving prediction accuracy.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8511" y="6607919"/>
            <a:ext cx="9257738" cy="2507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9"/>
              </a:lnSpc>
            </a:pPr>
            <a:r>
              <a:rPr lang="en-US" sz="2385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Clinical Protocol: CAM Model for Tumor Growth (Shortened Overview</a:t>
            </a: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Embryonic Day 0 (EDD0): Start incubation.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EDD3: Puncturing to reposition the air sac.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EDD6: Graft 2 × 10⁶ SCC-25 tumor cells (tumor forms by EDD10).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EDD10: Topical treatment applied.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EDD10–EDD17: Tumor growth monitored until harvesting.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802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Barlow Bold</vt:lpstr>
      <vt:lpstr>Barlow Semi-Bold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cp:lastModifiedBy>KUNA THANMAI SAI - [CB.AI.U4AIM24021]</cp:lastModifiedBy>
  <cp:revision>1</cp:revision>
  <dcterms:created xsi:type="dcterms:W3CDTF">2006-08-16T00:00:00Z</dcterms:created>
  <dcterms:modified xsi:type="dcterms:W3CDTF">2025-03-14T04:06:03Z</dcterms:modified>
  <dc:identifier>DAGeIKVJARE</dc:identifier>
</cp:coreProperties>
</file>