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Barlow Bold" charset="1" panose="00000800000000000000"/>
      <p:regular r:id="rId19"/>
    </p:embeddedFont>
    <p:embeddedFont>
      <p:font typeface="Barlow" charset="1" panose="00000500000000000000"/>
      <p:regular r:id="rId20"/>
    </p:embeddedFont>
    <p:embeddedFont>
      <p:font typeface="Arimo" charset="1" panose="020B06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10.xml" Type="http://schemas.openxmlformats.org/officeDocument/2006/relationships/slid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bmcmedethics.biomedcentral.com/articles/10.1186/s12910-022-00803-x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journals.plos.org/ploscompbiol/article?id=10.1371/journal.pcbi.1004550" TargetMode="External" Type="http://schemas.openxmlformats.org/officeDocument/2006/relationships/hyperlink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7246" cy="1980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00979" y="3711018"/>
            <a:ext cx="14313350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OXYGEN-BASED TUMOUR GROWTH MODEL</a:t>
            </a:r>
          </a:p>
        </p:txBody>
      </p:sp>
      <p:grpSp>
        <p:nvGrpSpPr>
          <p:cNvPr name="Group 6" id="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7246" cy="2622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7246" cy="13268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7246" cy="15026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7246" cy="2204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7246" cy="841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6614329" y="-900242"/>
            <a:ext cx="1932818" cy="2463007"/>
            <a:chOff x="0" y="0"/>
            <a:chExt cx="509055" cy="64869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09055" cy="648693"/>
            </a:xfrm>
            <a:custGeom>
              <a:avLst/>
              <a:gdLst/>
              <a:ahLst/>
              <a:cxnLst/>
              <a:rect r="r" b="b" t="t" l="l"/>
              <a:pathLst>
                <a:path h="648693" w="509055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87246" cy="229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87246" cy="9099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7246" cy="37789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451343" y="448857"/>
            <a:ext cx="4895584" cy="1087908"/>
          </a:xfrm>
          <a:custGeom>
            <a:avLst/>
            <a:gdLst/>
            <a:ahLst/>
            <a:cxnLst/>
            <a:rect r="r" b="b" t="t" l="l"/>
            <a:pathLst>
              <a:path h="1087908" w="4895584">
                <a:moveTo>
                  <a:pt x="0" y="0"/>
                </a:moveTo>
                <a:lnTo>
                  <a:pt x="4895585" y="0"/>
                </a:lnTo>
                <a:lnTo>
                  <a:pt x="4895585" y="1087908"/>
                </a:lnTo>
                <a:lnTo>
                  <a:pt x="0" y="1087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332012" y="2208415"/>
            <a:ext cx="15927288" cy="1073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Molecular biology and basic cellular physiology (24AIM112)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Ethics, innovative research, businesses &amp; IPR (24AIM115) 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7236573" y="481329"/>
            <a:ext cx="369451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899136" y="5293439"/>
            <a:ext cx="3124319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2E2E2E"/>
                </a:solidFill>
                <a:latin typeface="Barlow"/>
                <a:ea typeface="Barlow"/>
                <a:cs typeface="Barlow"/>
                <a:sym typeface="Barlow"/>
              </a:rPr>
              <a:t>TEAM MEMBERS: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822359" y="5258492"/>
            <a:ext cx="7578523" cy="383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CB.AI.U4AIM24007- ARNITA  N                                           </a:t>
            </a:r>
          </a:p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CB.AI.U4AIM24021- THANMAI SAI  K</a:t>
            </a:r>
          </a:p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CB.AI.U4AIM24035- SAI PRANAVI  R              </a:t>
            </a:r>
          </a:p>
          <a:p>
            <a:pPr algn="l">
              <a:lnSpc>
                <a:spcPts val="6167"/>
              </a:lnSpc>
            </a:pPr>
            <a:r>
              <a:rPr lang="en-US" sz="3316" spc="13">
                <a:solidFill>
                  <a:srgbClr val="3D3D3D"/>
                </a:solidFill>
                <a:latin typeface="Barlow"/>
                <a:ea typeface="Barlow"/>
                <a:cs typeface="Barlow"/>
                <a:sym typeface="Barlow"/>
              </a:rPr>
              <a:t> CB.AI.U4AIM24040- SHREENIDHI  G</a:t>
            </a:r>
          </a:p>
          <a:p>
            <a:pPr algn="l">
              <a:lnSpc>
                <a:spcPts val="6167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38487" y="216859"/>
            <a:ext cx="1641626" cy="87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72677" cy="4871839"/>
            </a:xfrm>
            <a:custGeom>
              <a:avLst/>
              <a:gdLst/>
              <a:ahLst/>
              <a:cxnLst/>
              <a:rect r="r" b="b" t="t" l="l"/>
              <a:pathLst>
                <a:path h="4871839" w="1472677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914166" y="-1894432"/>
            <a:ext cx="2197306" cy="3086100"/>
            <a:chOff x="0" y="0"/>
            <a:chExt cx="5787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8714" cy="812800"/>
            </a:xfrm>
            <a:custGeom>
              <a:avLst/>
              <a:gdLst/>
              <a:ahLst/>
              <a:cxnLst/>
              <a:rect r="r" b="b" t="t" l="l"/>
              <a:pathLst>
                <a:path h="812800" w="578714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284422" y="264484"/>
            <a:ext cx="447437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479960" y="8788838"/>
            <a:ext cx="18767960" cy="604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7"/>
              </a:lnSpc>
              <a:spcBef>
                <a:spcPct val="0"/>
              </a:spcBef>
            </a:pPr>
            <a:r>
              <a:rPr lang="en-US" sz="171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Source: </a:t>
            </a:r>
            <a:r>
              <a:rPr lang="en-US" sz="171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Lorenzo A, et al. (2023). Patient-specific, mechanistic models of tumor growth incorporating artificial intelligence approaches for cancer progression assessment. PMC10491321.</a:t>
            </a:r>
          </a:p>
          <a:p>
            <a:pPr algn="ctr">
              <a:lnSpc>
                <a:spcPts val="2407"/>
              </a:lnSpc>
              <a:spcBef>
                <a:spcPct val="0"/>
              </a:spcBef>
            </a:pPr>
            <a:r>
              <a:rPr lang="en-US" sz="1719" u="sng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  <a:hlinkClick r:id="rId2" action="ppaction://hlinksldjump"/>
              </a:rPr>
              <a:t>Link: https://pmc.ncbi.nlm.nih.gov/articles/PMC10491321/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87204"/>
            <a:ext cx="15562568" cy="1510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6"/>
              </a:lnSpc>
              <a:spcBef>
                <a:spcPct val="0"/>
              </a:spcBef>
            </a:pPr>
            <a:r>
              <a:rPr lang="en-US" b="true" sz="429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PATIENT-SPECIFIC, MECHANISTIC MODELS OF TUMOR GROWTH</a:t>
            </a:r>
          </a:p>
          <a:p>
            <a:pPr algn="l">
              <a:lnSpc>
                <a:spcPts val="6006"/>
              </a:lnSpc>
              <a:spcBef>
                <a:spcPct val="0"/>
              </a:spcBef>
            </a:pPr>
            <a:r>
              <a:rPr lang="en-US" b="true" sz="429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INCORPORATING ARTIFICIAL INTELLIGENCE AND BIG DATA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6643700" y="-1595517"/>
            <a:ext cx="2197306" cy="3086100"/>
            <a:chOff x="0" y="0"/>
            <a:chExt cx="578714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8714" cy="812800"/>
            </a:xfrm>
            <a:custGeom>
              <a:avLst/>
              <a:gdLst/>
              <a:ahLst/>
              <a:cxnLst/>
              <a:rect r="r" b="b" t="t" l="l"/>
              <a:pathLst>
                <a:path h="812800" w="578714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299543" y="403542"/>
            <a:ext cx="369451" cy="1109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10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2018468"/>
            <a:ext cx="10199846" cy="647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Core Innovation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AI + mechanistic models for personalized tumor prediction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Oxygen levels as key factor to tumor progression</a:t>
            </a:r>
          </a:p>
          <a:p>
            <a:pPr algn="l">
              <a:lnSpc>
                <a:spcPts val="4680"/>
              </a:lnSpc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Technical Framework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Radiomics: Image feature extraction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Deep Learning: Tumor segmentation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ODE Models: Oxygen-based tumor growth</a:t>
            </a:r>
          </a:p>
          <a:p>
            <a:pPr algn="l">
              <a:lnSpc>
                <a:spcPts val="4680"/>
              </a:lnSpc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Clinical Applications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Fast testing of treatments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Supports personalized therapy</a:t>
            </a:r>
          </a:p>
          <a:p>
            <a:pPr algn="l" marL="647700" indent="-323850" lvl="1">
              <a:lnSpc>
                <a:spcPts val="468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Predicts outcomes with uncertainty estimates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243333" y="3236370"/>
            <a:ext cx="5591572" cy="18497762"/>
            <a:chOff x="0" y="0"/>
            <a:chExt cx="1472677" cy="4871839"/>
          </a:xfrm>
        </p:grpSpPr>
        <p:sp>
          <p:nvSpPr>
            <p:cNvPr name="Freeform 3" id="3">
              <a:hlinkClick r:id="rId2" tooltip="https://bmcmedethics.biomedcentral.com/articles/10.1186/s12910-022-00803-x"/>
            </p:cNvPr>
            <p:cNvSpPr/>
            <p:nvPr/>
          </p:nvSpPr>
          <p:spPr>
            <a:xfrm flipH="false" flipV="false" rot="0">
              <a:off x="0" y="0"/>
              <a:ext cx="1472677" cy="4871839"/>
            </a:xfrm>
            <a:custGeom>
              <a:avLst/>
              <a:gdLst/>
              <a:ahLst/>
              <a:cxnLst/>
              <a:rect r="r" b="b" t="t" l="l"/>
              <a:pathLst>
                <a:path h="4871839" w="1472677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43700" y="-1595517"/>
            <a:ext cx="2197306" cy="3086100"/>
            <a:chOff x="0" y="0"/>
            <a:chExt cx="578714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8714" cy="812800"/>
            </a:xfrm>
            <a:custGeom>
              <a:avLst/>
              <a:gdLst/>
              <a:ahLst/>
              <a:cxnLst/>
              <a:rect r="r" b="b" t="t" l="l"/>
              <a:pathLst>
                <a:path h="812800" w="578714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7346454" y="403542"/>
            <a:ext cx="275630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7777" y="398382"/>
            <a:ext cx="18288000" cy="20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ETHICAL ISSUES IN ONCOLOGY PRACTICE: A QUALITATIVE STUDY OF STAKEHOLDERS’ EXPERIENCES AND EXPECTATIONS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83053" y="2050757"/>
            <a:ext cx="17259300" cy="103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paper explores ethical problems faced in cancer treatment by talking to doctors, nurses, and others working in a cancer hospital in Italy.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95457" y="3374733"/>
            <a:ext cx="14670125" cy="5408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6"/>
              </a:lnSpc>
            </a:pPr>
            <a:r>
              <a:rPr lang="en-US" sz="2997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2997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Common ethical issues include:</a:t>
            </a:r>
          </a:p>
          <a:p>
            <a:pPr algn="just" marL="647256" indent="-323628" lvl="1">
              <a:lnSpc>
                <a:spcPts val="4916"/>
              </a:lnSpc>
              <a:buFont typeface="Arial"/>
              <a:buChar char="•"/>
            </a:pPr>
            <a:r>
              <a:rPr lang="en-US" sz="2997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Telling patients bad news</a:t>
            </a:r>
          </a:p>
          <a:p>
            <a:pPr algn="just" marL="647256" indent="-323628" lvl="1">
              <a:lnSpc>
                <a:spcPts val="4916"/>
              </a:lnSpc>
              <a:buFont typeface="Arial"/>
              <a:buChar char="•"/>
            </a:pPr>
            <a:r>
              <a:rPr lang="en-US" sz="2997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End-of-life decisions</a:t>
            </a:r>
          </a:p>
          <a:p>
            <a:pPr algn="just" marL="647256" indent="-323628" lvl="1">
              <a:lnSpc>
                <a:spcPts val="4886"/>
              </a:lnSpc>
              <a:buFont typeface="Arial"/>
              <a:buChar char="•"/>
            </a:pPr>
            <a:r>
              <a:rPr lang="en-US" sz="2997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Making sure patients understand their treatment options</a:t>
            </a:r>
          </a:p>
          <a:p>
            <a:pPr algn="just">
              <a:lnSpc>
                <a:spcPts val="2098"/>
              </a:lnSpc>
            </a:pPr>
          </a:p>
          <a:p>
            <a:pPr algn="just">
              <a:lnSpc>
                <a:spcPts val="2218"/>
              </a:lnSpc>
            </a:pPr>
          </a:p>
          <a:p>
            <a:pPr algn="just">
              <a:lnSpc>
                <a:spcPts val="4886"/>
              </a:lnSpc>
            </a:pPr>
            <a:r>
              <a:rPr lang="en-US" sz="2997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Everyone agrees that a Clinical Ethics Committee (CEC) should be started to:</a:t>
            </a:r>
          </a:p>
          <a:p>
            <a:pPr algn="just" marL="647256" indent="-323628" lvl="1">
              <a:lnSpc>
                <a:spcPts val="4916"/>
              </a:lnSpc>
              <a:buFont typeface="Arial"/>
              <a:buChar char="•"/>
            </a:pPr>
            <a:r>
              <a:rPr lang="en-US" sz="2997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Give advice on tough cases</a:t>
            </a:r>
          </a:p>
          <a:p>
            <a:pPr algn="just" marL="647256" indent="-323628" lvl="1">
              <a:lnSpc>
                <a:spcPts val="4916"/>
              </a:lnSpc>
              <a:buFont typeface="Arial"/>
              <a:buChar char="•"/>
            </a:pPr>
            <a:r>
              <a:rPr lang="en-US" sz="2997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Train staff in communication and ethics with proper ethical guidlines</a:t>
            </a:r>
          </a:p>
          <a:p>
            <a:pPr algn="just">
              <a:lnSpc>
                <a:spcPts val="4197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571777" y="8925967"/>
            <a:ext cx="8398788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https://bmcmedethics.biomedcentral.com/articles/10.1186/s12910-022-00803-x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34147" y="-2775511"/>
            <a:ext cx="2878700" cy="6059040"/>
            <a:chOff x="0" y="0"/>
            <a:chExt cx="758176" cy="15957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58176" cy="1595797"/>
            </a:xfrm>
            <a:custGeom>
              <a:avLst/>
              <a:gdLst/>
              <a:ahLst/>
              <a:cxnLst/>
              <a:rect r="r" b="b" t="t" l="l"/>
              <a:pathLst>
                <a:path h="1595797" w="758176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58176" cy="1643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73650" y="4853718"/>
            <a:ext cx="1028700" cy="5454415"/>
            <a:chOff x="0" y="0"/>
            <a:chExt cx="270933" cy="14365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1436554"/>
            </a:xfrm>
            <a:custGeom>
              <a:avLst/>
              <a:gdLst/>
              <a:ahLst/>
              <a:cxnLst/>
              <a:rect r="r" b="b" t="t" l="l"/>
              <a:pathLst>
                <a:path h="143655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177837" y="3148747"/>
            <a:ext cx="9540716" cy="245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90"/>
              </a:lnSpc>
              <a:spcBef>
                <a:spcPct val="0"/>
              </a:spcBef>
            </a:pPr>
            <a:r>
              <a:rPr lang="en-US" b="true" sz="1435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THANK YOU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28979" y="495375"/>
            <a:ext cx="7137782" cy="3649191"/>
          </a:xfrm>
          <a:custGeom>
            <a:avLst/>
            <a:gdLst/>
            <a:ahLst/>
            <a:cxnLst/>
            <a:rect r="r" b="b" t="t" l="l"/>
            <a:pathLst>
              <a:path h="3649191" w="7137782">
                <a:moveTo>
                  <a:pt x="0" y="0"/>
                </a:moveTo>
                <a:lnTo>
                  <a:pt x="7137783" y="0"/>
                </a:lnTo>
                <a:lnTo>
                  <a:pt x="7137783" y="3649191"/>
                </a:lnTo>
                <a:lnTo>
                  <a:pt x="0" y="36491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8649" y="249981"/>
            <a:ext cx="8038797" cy="4139980"/>
          </a:xfrm>
          <a:custGeom>
            <a:avLst/>
            <a:gdLst/>
            <a:ahLst/>
            <a:cxnLst/>
            <a:rect r="r" b="b" t="t" l="l"/>
            <a:pathLst>
              <a:path h="4139980" w="8038797">
                <a:moveTo>
                  <a:pt x="0" y="0"/>
                </a:moveTo>
                <a:lnTo>
                  <a:pt x="8038796" y="0"/>
                </a:lnTo>
                <a:lnTo>
                  <a:pt x="8038796" y="4139980"/>
                </a:lnTo>
                <a:lnTo>
                  <a:pt x="0" y="41399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739528" y="5088989"/>
            <a:ext cx="7720946" cy="4169311"/>
          </a:xfrm>
          <a:custGeom>
            <a:avLst/>
            <a:gdLst/>
            <a:ahLst/>
            <a:cxnLst/>
            <a:rect r="r" b="b" t="t" l="l"/>
            <a:pathLst>
              <a:path h="4169311" w="7720946">
                <a:moveTo>
                  <a:pt x="0" y="0"/>
                </a:moveTo>
                <a:lnTo>
                  <a:pt x="7720946" y="0"/>
                </a:lnTo>
                <a:lnTo>
                  <a:pt x="7720946" y="4169311"/>
                </a:lnTo>
                <a:lnTo>
                  <a:pt x="0" y="41693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6972" y="5143500"/>
            <a:ext cx="7582210" cy="4369249"/>
          </a:xfrm>
          <a:custGeom>
            <a:avLst/>
            <a:gdLst/>
            <a:ahLst/>
            <a:cxnLst/>
            <a:rect r="r" b="b" t="t" l="l"/>
            <a:pathLst>
              <a:path h="4369249" w="7582210">
                <a:moveTo>
                  <a:pt x="0" y="0"/>
                </a:moveTo>
                <a:lnTo>
                  <a:pt x="7582210" y="0"/>
                </a:lnTo>
                <a:lnTo>
                  <a:pt x="7582210" y="4369249"/>
                </a:lnTo>
                <a:lnTo>
                  <a:pt x="0" y="43692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034147" y="-2775511"/>
            <a:ext cx="2878700" cy="6059040"/>
            <a:chOff x="0" y="0"/>
            <a:chExt cx="758176" cy="15957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58176" cy="1595797"/>
            </a:xfrm>
            <a:custGeom>
              <a:avLst/>
              <a:gdLst/>
              <a:ahLst/>
              <a:cxnLst/>
              <a:rect r="r" b="b" t="t" l="l"/>
              <a:pathLst>
                <a:path h="1595797" w="758176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758176" cy="1643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73650" y="4853718"/>
            <a:ext cx="1028700" cy="5454415"/>
            <a:chOff x="0" y="0"/>
            <a:chExt cx="270933" cy="14365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1436554"/>
            </a:xfrm>
            <a:custGeom>
              <a:avLst/>
              <a:gdLst/>
              <a:ahLst/>
              <a:cxnLst/>
              <a:rect r="r" b="b" t="t" l="l"/>
              <a:pathLst>
                <a:path h="143655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32235" y="4498916"/>
            <a:ext cx="9525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9132235" y="3820101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94870" y="783908"/>
            <a:ext cx="3414951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39238" y="4953317"/>
            <a:ext cx="9525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16807241" y="-990125"/>
            <a:ext cx="1932818" cy="2463007"/>
            <a:chOff x="0" y="0"/>
            <a:chExt cx="509055" cy="6486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09055" cy="648693"/>
            </a:xfrm>
            <a:custGeom>
              <a:avLst/>
              <a:gdLst/>
              <a:ahLst/>
              <a:cxnLst/>
              <a:rect r="r" b="b" t="t" l="l"/>
              <a:pathLst>
                <a:path h="648693" w="509055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85566" y="4917381"/>
            <a:ext cx="16220361" cy="3892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6237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Tumor cells grow without control and need oxygen to survive.</a:t>
            </a:r>
          </a:p>
          <a:p>
            <a:pPr algn="l" marL="712470" indent="-356235" lvl="1">
              <a:lnSpc>
                <a:spcPts val="6237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High Oxygen → cell growth fast</a:t>
            </a:r>
          </a:p>
          <a:p>
            <a:pPr algn="l" marL="712470" indent="-356235" lvl="1">
              <a:lnSpc>
                <a:spcPts val="6237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Low oxygen (</a:t>
            </a:r>
            <a:r>
              <a:rPr lang="en-US" b="true" sz="33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hypoxia</a:t>
            </a: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 → Slow or no growth</a:t>
            </a:r>
          </a:p>
          <a:p>
            <a:pPr algn="l" marL="712470" indent="-356235" lvl="1">
              <a:lnSpc>
                <a:spcPts val="6237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No oxygen → Cell death (</a:t>
            </a:r>
            <a:r>
              <a:rPr lang="en-US" b="true" sz="33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necrosis</a:t>
            </a: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</a:t>
            </a:r>
          </a:p>
          <a:p>
            <a:pPr algn="l" marL="712470" indent="-356235" lvl="1">
              <a:lnSpc>
                <a:spcPts val="6237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Tumor cells avoid death (</a:t>
            </a:r>
            <a:r>
              <a:rPr lang="en-US" b="true" sz="33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apoptosis</a:t>
            </a: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 and grow blood vessels for oxygen (</a:t>
            </a:r>
            <a:r>
              <a:rPr lang="en-US" b="true" sz="33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angiogenesis</a:t>
            </a: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).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9134" y="2053961"/>
            <a:ext cx="15138173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2" indent="-356231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3D p</a:t>
            </a:r>
            <a:r>
              <a:rPr lang="en-US" sz="32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ython model  to show how tumor growth changes with oxygen levels.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095624" y="8668385"/>
            <a:ext cx="9525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39134" y="2865696"/>
            <a:ext cx="8271391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2470" indent="-356235" lvl="1">
              <a:lnSpc>
                <a:spcPts val="4620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33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Correlation analysis between the factors.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85566" y="4025523"/>
            <a:ext cx="5999440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BIOLOGICAL COMPONENTS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6653180" y="-879018"/>
            <a:ext cx="1932818" cy="2463007"/>
            <a:chOff x="0" y="0"/>
            <a:chExt cx="509055" cy="64869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09055" cy="648693"/>
            </a:xfrm>
            <a:custGeom>
              <a:avLst/>
              <a:gdLst/>
              <a:ahLst/>
              <a:cxnLst/>
              <a:rect r="r" b="b" t="t" l="l"/>
              <a:pathLst>
                <a:path h="648693" w="509055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6905927" y="563879"/>
            <a:ext cx="104013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72677" cy="4871839"/>
            </a:xfrm>
            <a:custGeom>
              <a:avLst/>
              <a:gdLst/>
              <a:ahLst/>
              <a:cxnLst/>
              <a:rect r="r" b="b" t="t" l="l"/>
              <a:pathLst>
                <a:path h="4871839" w="1472677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09762" y="339725"/>
            <a:ext cx="585324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RESEARCH PAPER: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51558" y="3286013"/>
            <a:ext cx="17074380" cy="2840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759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Developed a model that explains tumor growth based on oxygen diffusion and consumption.</a:t>
            </a:r>
          </a:p>
          <a:p>
            <a:pPr algn="l" marL="647700" indent="-323850" lvl="1">
              <a:lnSpc>
                <a:spcPts val="5759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Used data from 38 animal tumors and 5 human-like models to analyze growth patterns.</a:t>
            </a:r>
          </a:p>
          <a:p>
            <a:pPr algn="l" marL="647700" indent="-323850" lvl="1">
              <a:lnSpc>
                <a:spcPts val="5759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Estimated key factors like oxygen uptake rate and cell proliferation to classify tumors.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16634130" y="-879018"/>
            <a:ext cx="1932818" cy="2463007"/>
            <a:chOff x="0" y="0"/>
            <a:chExt cx="509055" cy="6486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055" cy="648693"/>
            </a:xfrm>
            <a:custGeom>
              <a:avLst/>
              <a:gdLst/>
              <a:ahLst/>
              <a:cxnLst/>
              <a:rect r="r" b="b" t="t" l="l"/>
              <a:pathLst>
                <a:path h="648693" w="509055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6913078" y="563879"/>
            <a:ext cx="104013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68851" y="7608836"/>
            <a:ext cx="10950298" cy="43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" tooltip="https://journals.plos.org/ploscompbiol/article?id=10.1371/journal.pcbi.1004550"/>
              </a:rPr>
              <a:t>https://journals.plos.org/ploscompbiol/article?id=10.1371/journal.pcbi.1004550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1558" y="5612017"/>
            <a:ext cx="10557119" cy="51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Highlighted differences between animal and human tumors.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1558" y="6342011"/>
            <a:ext cx="17175123" cy="51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Results showed tumors could be grouped by oxygen transport efficiency and growth rate differences.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20300" y="1507790"/>
            <a:ext cx="11273097" cy="11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TITLE :</a:t>
            </a:r>
            <a:r>
              <a:rPr lang="en-US" b="true" sz="33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Oxygen-Driven Tumour Growth Model: A Pathology-Relevant Mathematical Approach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243333" y="3032647"/>
            <a:ext cx="5591572" cy="18497762"/>
            <a:chOff x="0" y="0"/>
            <a:chExt cx="1472677" cy="48718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72677" cy="4871839"/>
            </a:xfrm>
            <a:custGeom>
              <a:avLst/>
              <a:gdLst/>
              <a:ahLst/>
              <a:cxnLst/>
              <a:rect r="r" b="b" t="t" l="l"/>
              <a:pathLst>
                <a:path h="4871839" w="1472677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745030" y="1363492"/>
          <a:ext cx="16230600" cy="7217595"/>
        </p:xfrm>
        <a:graphic>
          <a:graphicData uri="http://schemas.openxmlformats.org/drawingml/2006/table">
            <a:tbl>
              <a:tblPr/>
              <a:tblGrid>
                <a:gridCol w="1405587"/>
                <a:gridCol w="5676058"/>
                <a:gridCol w="9148955"/>
              </a:tblGrid>
              <a:tr h="111641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SI.NO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Software/Tool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Issue Encountered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38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PhysiCell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Lack of proper guidance on usage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1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VCell (Virtual Cell)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Installation and execution issues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0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CompuCell3D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latest Version not supported by Laptops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500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MATLAB(simulink)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No Proper libraries for cell simualation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16529286" y="-1099516"/>
            <a:ext cx="1932818" cy="2463007"/>
            <a:chOff x="0" y="0"/>
            <a:chExt cx="509055" cy="6486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055" cy="648693"/>
            </a:xfrm>
            <a:custGeom>
              <a:avLst/>
              <a:gdLst/>
              <a:ahLst/>
              <a:cxnLst/>
              <a:rect r="r" b="b" t="t" l="l"/>
              <a:pathLst>
                <a:path h="648693" w="509055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653180" y="-879018"/>
            <a:ext cx="1932818" cy="2463007"/>
            <a:chOff x="0" y="0"/>
            <a:chExt cx="509055" cy="64869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09055" cy="648693"/>
            </a:xfrm>
            <a:custGeom>
              <a:avLst/>
              <a:gdLst/>
              <a:ahLst/>
              <a:cxnLst/>
              <a:rect r="r" b="b" t="t" l="l"/>
              <a:pathLst>
                <a:path h="648693" w="509055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975630" y="490855"/>
            <a:ext cx="104013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38487" y="216859"/>
            <a:ext cx="1641626" cy="87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6243333" y="3236370"/>
            <a:ext cx="5591572" cy="18497762"/>
            <a:chOff x="0" y="0"/>
            <a:chExt cx="1472677" cy="48718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72677" cy="4871839"/>
            </a:xfrm>
            <a:custGeom>
              <a:avLst/>
              <a:gdLst/>
              <a:ahLst/>
              <a:cxnLst/>
              <a:rect r="r" b="b" t="t" l="l"/>
              <a:pathLst>
                <a:path h="4871839" w="1472677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629836" y="-1792287"/>
            <a:ext cx="2197306" cy="3086100"/>
            <a:chOff x="0" y="0"/>
            <a:chExt cx="5787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8714" cy="812800"/>
            </a:xfrm>
            <a:custGeom>
              <a:avLst/>
              <a:gdLst/>
              <a:ahLst/>
              <a:cxnLst/>
              <a:rect r="r" b="b" t="t" l="l"/>
              <a:pathLst>
                <a:path h="812800" w="578714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137228" y="3189716"/>
            <a:ext cx="11301259" cy="2740555"/>
          </a:xfrm>
          <a:custGeom>
            <a:avLst/>
            <a:gdLst/>
            <a:ahLst/>
            <a:cxnLst/>
            <a:rect r="r" b="b" t="t" l="l"/>
            <a:pathLst>
              <a:path h="2740555" w="11301259">
                <a:moveTo>
                  <a:pt x="0" y="0"/>
                </a:moveTo>
                <a:lnTo>
                  <a:pt x="11301259" y="0"/>
                </a:lnTo>
                <a:lnTo>
                  <a:pt x="11301259" y="2740556"/>
                </a:lnTo>
                <a:lnTo>
                  <a:pt x="0" y="27405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568127" y="1061"/>
            <a:ext cx="264449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MODELLING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76794" y="9356725"/>
            <a:ext cx="3897392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doi:10.1371/journal.pcbi.1004550.t003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8499" y="6249518"/>
            <a:ext cx="17061239" cy="49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This dataset captures tumour specific growth and oxygen dependency across multiple cancer types.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6901" y="686863"/>
            <a:ext cx="204335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Correlation: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3642" y="2572813"/>
            <a:ext cx="451723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Correlation Coefficent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8879" y="6868961"/>
            <a:ext cx="2708553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Key Parameters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7997" y="7587465"/>
            <a:ext cx="654376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k_p (mmHg) </a:t>
            </a: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→ Proliferation rate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7997" y="8945805"/>
            <a:ext cx="5090445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V (cm³) → </a:t>
            </a: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Tumor volume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57997" y="8278345"/>
            <a:ext cx="624493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k_r (cm⁻¹ s) →</a:t>
            </a: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oxygen uptake rate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46901" y="1363138"/>
            <a:ext cx="16182935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Correlation is a way of measuring the relationship between two factors (also called features or variables). It tells us how changes in one factor are linked to changes in another.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31547" y="4483794"/>
            <a:ext cx="258056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Data Set Used: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6653180" y="-879018"/>
            <a:ext cx="1932818" cy="2463007"/>
            <a:chOff x="0" y="0"/>
            <a:chExt cx="509055" cy="64869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09055" cy="648693"/>
            </a:xfrm>
            <a:custGeom>
              <a:avLst/>
              <a:gdLst/>
              <a:ahLst/>
              <a:cxnLst/>
              <a:rect r="r" b="b" t="t" l="l"/>
              <a:pathLst>
                <a:path h="648693" w="509055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7242095" y="465565"/>
            <a:ext cx="532090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38487" y="216859"/>
            <a:ext cx="1641626" cy="87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830468" y="-1543050"/>
            <a:ext cx="2197306" cy="3086100"/>
            <a:chOff x="0" y="0"/>
            <a:chExt cx="57871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78714" cy="812800"/>
            </a:xfrm>
            <a:custGeom>
              <a:avLst/>
              <a:gdLst/>
              <a:ahLst/>
              <a:cxnLst/>
              <a:rect r="r" b="b" t="t" l="l"/>
              <a:pathLst>
                <a:path h="812800" w="578714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891327" y="3387862"/>
            <a:ext cx="6367973" cy="6249892"/>
          </a:xfrm>
          <a:custGeom>
            <a:avLst/>
            <a:gdLst/>
            <a:ahLst/>
            <a:cxnLst/>
            <a:rect r="r" b="b" t="t" l="l"/>
            <a:pathLst>
              <a:path h="6249892" w="6367973">
                <a:moveTo>
                  <a:pt x="0" y="0"/>
                </a:moveTo>
                <a:lnTo>
                  <a:pt x="6367973" y="0"/>
                </a:lnTo>
                <a:lnTo>
                  <a:pt x="6367973" y="6249892"/>
                </a:lnTo>
                <a:lnTo>
                  <a:pt x="0" y="6249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60003" y="4611443"/>
            <a:ext cx="8264686" cy="5509791"/>
          </a:xfrm>
          <a:custGeom>
            <a:avLst/>
            <a:gdLst/>
            <a:ahLst/>
            <a:cxnLst/>
            <a:rect r="r" b="b" t="t" l="l"/>
            <a:pathLst>
              <a:path h="5509791" w="8264686">
                <a:moveTo>
                  <a:pt x="0" y="0"/>
                </a:moveTo>
                <a:lnTo>
                  <a:pt x="8264686" y="0"/>
                </a:lnTo>
                <a:lnTo>
                  <a:pt x="8264686" y="5509790"/>
                </a:lnTo>
                <a:lnTo>
                  <a:pt x="0" y="55097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3773" y="1028700"/>
            <a:ext cx="10054841" cy="3242183"/>
          </a:xfrm>
          <a:custGeom>
            <a:avLst/>
            <a:gdLst/>
            <a:ahLst/>
            <a:cxnLst/>
            <a:rect r="r" b="b" t="t" l="l"/>
            <a:pathLst>
              <a:path h="3242183" w="10054841">
                <a:moveTo>
                  <a:pt x="0" y="0"/>
                </a:moveTo>
                <a:lnTo>
                  <a:pt x="10054841" y="0"/>
                </a:lnTo>
                <a:lnTo>
                  <a:pt x="10054841" y="3242183"/>
                </a:lnTo>
                <a:lnTo>
                  <a:pt x="0" y="32421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3475" r="-10072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579966" y="54609"/>
            <a:ext cx="195369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OUTPUT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9302" y="414020"/>
            <a:ext cx="3262551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Correlation Matrix: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135472" y="6016417"/>
            <a:ext cx="1028700" cy="5454415"/>
            <a:chOff x="0" y="0"/>
            <a:chExt cx="270933" cy="143655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0933" cy="1436554"/>
            </a:xfrm>
            <a:custGeom>
              <a:avLst/>
              <a:gdLst/>
              <a:ahLst/>
              <a:cxnLst/>
              <a:rect r="r" b="b" t="t" l="l"/>
              <a:pathLst>
                <a:path h="1436554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1436554"/>
                  </a:lnTo>
                  <a:lnTo>
                    <a:pt x="0" y="1436554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70933" cy="14841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653180" y="-879018"/>
            <a:ext cx="1932818" cy="2463007"/>
            <a:chOff x="0" y="0"/>
            <a:chExt cx="509055" cy="6486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09055" cy="648693"/>
            </a:xfrm>
            <a:custGeom>
              <a:avLst/>
              <a:gdLst/>
              <a:ahLst/>
              <a:cxnLst/>
              <a:rect r="r" b="b" t="t" l="l"/>
              <a:pathLst>
                <a:path h="648693" w="509055">
                  <a:moveTo>
                    <a:pt x="0" y="0"/>
                  </a:moveTo>
                  <a:lnTo>
                    <a:pt x="509055" y="0"/>
                  </a:lnTo>
                  <a:lnTo>
                    <a:pt x="509055" y="648693"/>
                  </a:lnTo>
                  <a:lnTo>
                    <a:pt x="0" y="64869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509055" cy="6963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7268825" y="552125"/>
            <a:ext cx="44993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6243333" y="3236370"/>
            <a:ext cx="5591572" cy="18497762"/>
            <a:chOff x="0" y="0"/>
            <a:chExt cx="1472677" cy="48718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72677" cy="4871839"/>
            </a:xfrm>
            <a:custGeom>
              <a:avLst/>
              <a:gdLst/>
              <a:ahLst/>
              <a:cxnLst/>
              <a:rect r="r" b="b" t="t" l="l"/>
              <a:pathLst>
                <a:path h="4871839" w="1472677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5078" y="1404858"/>
            <a:ext cx="7780414" cy="514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3D TUMOR GROWTH &amp; OXYGEN DIFFUSION MODEL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Goal: </a:t>
            </a: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Simulate tumor growth based on oxygen and cell dynamics</a:t>
            </a:r>
          </a:p>
          <a:p>
            <a:pPr algn="l">
              <a:lnSpc>
                <a:spcPts val="4200"/>
              </a:lnSpc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Highlights: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Interactive sliders:</a:t>
            </a: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Control diffusion, consumption, division, death, hypoxia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Time series: Stepwise tumor growth with slider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484285" y="2998008"/>
            <a:ext cx="8999984" cy="4752867"/>
          </a:xfrm>
          <a:custGeom>
            <a:avLst/>
            <a:gdLst/>
            <a:ahLst/>
            <a:cxnLst/>
            <a:rect r="r" b="b" t="t" l="l"/>
            <a:pathLst>
              <a:path h="4752867" w="8999984">
                <a:moveTo>
                  <a:pt x="0" y="0"/>
                </a:moveTo>
                <a:lnTo>
                  <a:pt x="8999984" y="0"/>
                </a:lnTo>
                <a:lnTo>
                  <a:pt x="8999984" y="4752867"/>
                </a:lnTo>
                <a:lnTo>
                  <a:pt x="0" y="47528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1" t="-109" r="0" b="-109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6643700" y="-1595517"/>
            <a:ext cx="2197306" cy="3086100"/>
            <a:chOff x="0" y="0"/>
            <a:chExt cx="578714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8714" cy="812800"/>
            </a:xfrm>
            <a:custGeom>
              <a:avLst/>
              <a:gdLst/>
              <a:ahLst/>
              <a:cxnLst/>
              <a:rect r="r" b="b" t="t" l="l"/>
              <a:pathLst>
                <a:path h="812800" w="578714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267634" y="403542"/>
            <a:ext cx="433268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9210675"/>
            <a:ext cx="18584941" cy="332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Grimes, D. R., Kelly, C., (2015). Oxygen-Driven Tumour Growth Model: A Pathology-Relevant Mathematical Model of Tumour Growth. PLOS Computational Biology, 11(10), e1004550.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61830" y="316230"/>
            <a:ext cx="3777020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b="true" sz="4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ETHICS AND IPR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83245" y="1755172"/>
            <a:ext cx="15819848" cy="2083761"/>
            <a:chOff x="0" y="0"/>
            <a:chExt cx="21093131" cy="277834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85725"/>
              <a:ext cx="2709705" cy="890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599"/>
                </a:lnSpc>
              </a:pPr>
              <a:r>
                <a:rPr lang="en-US" sz="3999" b="true">
                  <a:solidFill>
                    <a:srgbClr val="000000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Patent 1: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948490"/>
              <a:ext cx="21093131" cy="18298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true">
                  <a:solidFill>
                    <a:srgbClr val="000000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SYSTEM  AND METHOD FOR DETECTING FORESTALLING AND TREATING  CANCER PATIENTS USING ARTIFICIAL INTELLIGENCE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82499" y="4532385"/>
            <a:ext cx="17646986" cy="3981071"/>
            <a:chOff x="0" y="0"/>
            <a:chExt cx="23529314" cy="530809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71475"/>
              <a:ext cx="23529314" cy="22205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738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AI-Powered Detection –</a:t>
              </a:r>
              <a:r>
                <a:rPr lang="en-US" sz="3000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 Uses deep learning (Back Propagation Network) to analyze cancer test results.</a:t>
              </a:r>
            </a:p>
            <a:p>
              <a:pPr algn="l" marL="647700" indent="-323850" lvl="1">
                <a:lnSpc>
                  <a:spcPts val="738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 </a:t>
              </a:r>
              <a:r>
                <a:rPr lang="en-US" b="true" sz="3000">
                  <a:solidFill>
                    <a:srgbClr val="000000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Patient Data Collection –</a:t>
              </a:r>
              <a:r>
                <a:rPr lang="en-US" sz="3000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 Collects data from the two patients and processes data 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945769"/>
              <a:ext cx="17859043" cy="2270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75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Cancer Stage Detection-</a:t>
              </a:r>
              <a:r>
                <a:rPr lang="en-US" sz="3000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 Compares new results with past cases.</a:t>
              </a:r>
            </a:p>
            <a:p>
              <a:pPr algn="l" marL="647700" indent="-323850" lvl="1">
                <a:lnSpc>
                  <a:spcPts val="75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Patient Classification-</a:t>
              </a:r>
              <a:r>
                <a:rPr lang="en-US" sz="3000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 Groups patients based on disease severity.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622294"/>
              <a:ext cx="16279487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700" indent="-323850" lvl="1">
                <a:lnSpc>
                  <a:spcPts val="42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Outcome-</a:t>
              </a:r>
              <a:r>
                <a:rPr lang="en-US" sz="3000">
                  <a:solidFill>
                    <a:srgbClr val="000000"/>
                  </a:solidFill>
                  <a:latin typeface="Barlow"/>
                  <a:ea typeface="Barlow"/>
                  <a:cs typeface="Barlow"/>
                  <a:sym typeface="Barlow"/>
                </a:rPr>
                <a:t>Enables personalized, accurate, and efficient cancer care.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643700" y="-1595517"/>
            <a:ext cx="2197306" cy="3086100"/>
            <a:chOff x="0" y="0"/>
            <a:chExt cx="578714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8714" cy="812800"/>
            </a:xfrm>
            <a:custGeom>
              <a:avLst/>
              <a:gdLst/>
              <a:ahLst/>
              <a:cxnLst/>
              <a:rect r="r" b="b" t="t" l="l"/>
              <a:pathLst>
                <a:path h="812800" w="578714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258526" y="403542"/>
            <a:ext cx="451485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08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6243333" y="3236370"/>
            <a:ext cx="5591572" cy="18497762"/>
            <a:chOff x="0" y="0"/>
            <a:chExt cx="1472677" cy="487183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72677" cy="4871839"/>
            </a:xfrm>
            <a:custGeom>
              <a:avLst/>
              <a:gdLst/>
              <a:ahLst/>
              <a:cxnLst/>
              <a:rect r="r" b="b" t="t" l="l"/>
              <a:pathLst>
                <a:path h="4871839" w="1472677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438487" y="216859"/>
            <a:ext cx="1641626" cy="873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2E2E2E"/>
                </a:solidFill>
                <a:latin typeface="Barlow Bold"/>
                <a:ea typeface="Barlow Bold"/>
                <a:cs typeface="Barlow Bold"/>
                <a:sym typeface="Barlow Bold"/>
              </a:rPr>
              <a:t>7</a:t>
            </a: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6243333" y="3251722"/>
            <a:ext cx="5591572" cy="18497762"/>
            <a:chOff x="0" y="0"/>
            <a:chExt cx="1472677" cy="48718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72677" cy="4871839"/>
            </a:xfrm>
            <a:custGeom>
              <a:avLst/>
              <a:gdLst/>
              <a:ahLst/>
              <a:cxnLst/>
              <a:rect r="r" b="b" t="t" l="l"/>
              <a:pathLst>
                <a:path h="4871839" w="1472677">
                  <a:moveTo>
                    <a:pt x="0" y="0"/>
                  </a:moveTo>
                  <a:lnTo>
                    <a:pt x="1472677" y="0"/>
                  </a:lnTo>
                  <a:lnTo>
                    <a:pt x="1472677" y="4871839"/>
                  </a:lnTo>
                  <a:lnTo>
                    <a:pt x="0" y="487183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472677" cy="4919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914166" y="-1894432"/>
            <a:ext cx="2197306" cy="3086100"/>
            <a:chOff x="0" y="0"/>
            <a:chExt cx="578714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8714" cy="812800"/>
            </a:xfrm>
            <a:custGeom>
              <a:avLst/>
              <a:gdLst/>
              <a:ahLst/>
              <a:cxnLst/>
              <a:rect r="r" b="b" t="t" l="l"/>
              <a:pathLst>
                <a:path h="812800" w="578714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697418" y="1891407"/>
            <a:ext cx="7810723" cy="3949640"/>
          </a:xfrm>
          <a:custGeom>
            <a:avLst/>
            <a:gdLst/>
            <a:ahLst/>
            <a:cxnLst/>
            <a:rect r="r" b="b" t="t" l="l"/>
            <a:pathLst>
              <a:path h="3949640" w="7810723">
                <a:moveTo>
                  <a:pt x="0" y="0"/>
                </a:moveTo>
                <a:lnTo>
                  <a:pt x="7810723" y="0"/>
                </a:lnTo>
                <a:lnTo>
                  <a:pt x="7810723" y="3949640"/>
                </a:lnTo>
                <a:lnTo>
                  <a:pt x="0" y="39496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09587" y="5849793"/>
            <a:ext cx="8275325" cy="2441311"/>
          </a:xfrm>
          <a:custGeom>
            <a:avLst/>
            <a:gdLst/>
            <a:ahLst/>
            <a:cxnLst/>
            <a:rect r="r" b="b" t="t" l="l"/>
            <a:pathLst>
              <a:path h="2441311" w="8275325">
                <a:moveTo>
                  <a:pt x="0" y="0"/>
                </a:moveTo>
                <a:lnTo>
                  <a:pt x="8275326" y="0"/>
                </a:lnTo>
                <a:lnTo>
                  <a:pt x="8275326" y="2441311"/>
                </a:lnTo>
                <a:lnTo>
                  <a:pt x="0" y="2441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05270" y="5984147"/>
            <a:ext cx="6733217" cy="3577571"/>
          </a:xfrm>
          <a:custGeom>
            <a:avLst/>
            <a:gdLst/>
            <a:ahLst/>
            <a:cxnLst/>
            <a:rect r="r" b="b" t="t" l="l"/>
            <a:pathLst>
              <a:path h="3577571" w="6733217">
                <a:moveTo>
                  <a:pt x="0" y="0"/>
                </a:moveTo>
                <a:lnTo>
                  <a:pt x="6733217" y="0"/>
                </a:lnTo>
                <a:lnTo>
                  <a:pt x="6733217" y="3577571"/>
                </a:lnTo>
                <a:lnTo>
                  <a:pt x="0" y="35775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282398" y="264484"/>
            <a:ext cx="451485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0">
            <a:off x="309587" y="331159"/>
            <a:ext cx="15096768" cy="1300791"/>
            <a:chOff x="0" y="0"/>
            <a:chExt cx="20129024" cy="1734388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85725"/>
              <a:ext cx="2778919" cy="8900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true">
                  <a:solidFill>
                    <a:srgbClr val="000000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Patent 2: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844330"/>
              <a:ext cx="20129024" cy="890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99"/>
                </a:lnSpc>
              </a:pPr>
              <a:r>
                <a:rPr lang="en-US" sz="3999" b="true">
                  <a:solidFill>
                    <a:srgbClr val="000000"/>
                  </a:solidFill>
                  <a:latin typeface="Barlow Bold"/>
                  <a:ea typeface="Barlow Bold"/>
                  <a:cs typeface="Barlow Bold"/>
                  <a:sym typeface="Barlow Bold"/>
                </a:rPr>
                <a:t>METHODS FOR DETERMINING TREATMENTS FOR CANCER PATIENTS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0643" y="1961227"/>
            <a:ext cx="9654627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Determination of Clinicopathological Markers.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Input into a Gradient Boosting Machine Learning Model: The model is trained to analyze the markers to assess the patient's prognosis.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Prediction of Short-Term Mortality.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Therapeutic Decision-Making based on the prediction.</a:t>
            </a:r>
          </a:p>
          <a:p>
            <a:pPr algn="l">
              <a:lnSpc>
                <a:spcPts val="4200"/>
              </a:lnSpc>
            </a:pPr>
          </a:p>
        </p:txBody>
      </p:sp>
      <p:grpSp>
        <p:nvGrpSpPr>
          <p:cNvPr name="Group 18" id="18"/>
          <p:cNvGrpSpPr/>
          <p:nvPr/>
        </p:nvGrpSpPr>
        <p:grpSpPr>
          <a:xfrm rot="0">
            <a:off x="16643700" y="-1595517"/>
            <a:ext cx="2197306" cy="3086100"/>
            <a:chOff x="0" y="0"/>
            <a:chExt cx="578714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78714" cy="812800"/>
            </a:xfrm>
            <a:custGeom>
              <a:avLst/>
              <a:gdLst/>
              <a:ahLst/>
              <a:cxnLst/>
              <a:rect r="r" b="b" t="t" l="l"/>
              <a:pathLst>
                <a:path h="812800" w="578714">
                  <a:moveTo>
                    <a:pt x="0" y="0"/>
                  </a:moveTo>
                  <a:lnTo>
                    <a:pt x="578714" y="0"/>
                  </a:lnTo>
                  <a:lnTo>
                    <a:pt x="57871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578714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7260550" y="403542"/>
            <a:ext cx="447437" cy="1109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DAGeIKVJARE</dc:identifier>
  <dcterms:modified xsi:type="dcterms:W3CDTF">2011-08-01T06:04:30Z</dcterms:modified>
  <cp:revision>1</cp:revision>
  <dc:title>Creative Business Presentation</dc:title>
</cp:coreProperties>
</file>