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Barlow Bold" charset="1" panose="00000800000000000000"/>
      <p:regular r:id="rId21"/>
    </p:embeddedFont>
    <p:embeddedFont>
      <p:font typeface="Barlow" charset="1" panose="00000500000000000000"/>
      <p:regular r:id="rId22"/>
    </p:embeddedFont>
    <p:embeddedFont>
      <p:font typeface="Arimo Bold" charset="1" panose="020B0704020202020204"/>
      <p:regular r:id="rId23"/>
    </p:embeddedFont>
    <p:embeddedFont>
      <p:font typeface="Arimo" charset="1" panose="020B0604020202020204"/>
      <p:regular r:id="rId24"/>
    </p:embeddedFont>
    <p:embeddedFont>
      <p:font typeface="Canva Sans Bold" charset="1" panose="020B0803030501040103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https://ieeexplore.ieee.org/abstract/document/8953010/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Relationship Id="rId5" Target="../media/image12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E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243350" y="3892424"/>
            <a:ext cx="14531489" cy="19789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0"/>
              </a:lnSpc>
            </a:pPr>
            <a:r>
              <a:rPr lang="en-US" b="true" sz="5700" spc="-114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SMART POSTURE CORRECTION SYSTEM</a:t>
            </a: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  <a:p>
            <a:pPr algn="ctr">
              <a:lnSpc>
                <a:spcPts val="6270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341464" y="5905066"/>
            <a:ext cx="8226677" cy="4233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spc="300">
                <a:solidFill>
                  <a:srgbClr val="0F0E0C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b="true" sz="3000" spc="300">
                <a:solidFill>
                  <a:srgbClr val="0F0E0C"/>
                </a:solidFill>
                <a:latin typeface="Barlow Bold"/>
                <a:ea typeface="Barlow Bold"/>
                <a:cs typeface="Barlow Bold"/>
                <a:sym typeface="Barlow Bold"/>
              </a:rPr>
              <a:t>TEAM MEMBERS:</a:t>
            </a:r>
          </a:p>
          <a:p>
            <a:pPr algn="l">
              <a:lnSpc>
                <a:spcPts val="3920"/>
              </a:lnSpc>
            </a:pPr>
          </a:p>
          <a:p>
            <a:pPr algn="l">
              <a:lnSpc>
                <a:spcPts val="5236"/>
              </a:lnSpc>
            </a:pPr>
            <a:r>
              <a:rPr lang="en-US" sz="2800" spc="190">
                <a:solidFill>
                  <a:srgbClr val="0F0E0C"/>
                </a:solidFill>
                <a:latin typeface="Barlow"/>
                <a:ea typeface="Barlow"/>
                <a:cs typeface="Barlow"/>
                <a:sym typeface="Barlow"/>
              </a:rPr>
              <a:t>CB.AI.U4AIM24007- Arnita N CB.AI.U4AIM24021- Thanmai Sai K CB.AI.U4AIM24035- Sai Pranavi R CB.AI.U4AIM24040- Shreenidhi G</a:t>
            </a:r>
          </a:p>
          <a:p>
            <a:pPr algn="l">
              <a:lnSpc>
                <a:spcPts val="523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2309479" y="7834572"/>
            <a:ext cx="5753905" cy="1826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1"/>
              </a:lnSpc>
            </a:pPr>
            <a:r>
              <a:rPr lang="en-US" b="true" sz="2764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FACULTY :</a:t>
            </a:r>
            <a:r>
              <a:rPr lang="en-US" sz="2764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</a:p>
          <a:p>
            <a:pPr algn="l">
              <a:lnSpc>
                <a:spcPts val="3041"/>
              </a:lnSpc>
            </a:pPr>
          </a:p>
          <a:p>
            <a:pPr algn="l">
              <a:lnSpc>
                <a:spcPts val="4534"/>
              </a:lnSpc>
            </a:pPr>
            <a:r>
              <a:rPr lang="en-US" sz="2764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Dr. SnigdhaTanu Acharya</a:t>
            </a:r>
          </a:p>
          <a:p>
            <a:pPr algn="l">
              <a:lnSpc>
                <a:spcPts val="4534"/>
              </a:lnSpc>
            </a:pPr>
            <a:r>
              <a:rPr lang="en-US" sz="2764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Dr. Amrutha V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20082" y="0"/>
            <a:ext cx="5182081" cy="1151573"/>
          </a:xfrm>
          <a:custGeom>
            <a:avLst/>
            <a:gdLst/>
            <a:ahLst/>
            <a:cxnLst/>
            <a:rect r="r" b="b" t="t" l="l"/>
            <a:pathLst>
              <a:path h="1151573" w="5182081">
                <a:moveTo>
                  <a:pt x="0" y="0"/>
                </a:moveTo>
                <a:lnTo>
                  <a:pt x="5182081" y="0"/>
                </a:lnTo>
                <a:lnTo>
                  <a:pt x="5182081" y="1151573"/>
                </a:lnTo>
                <a:lnTo>
                  <a:pt x="0" y="115157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92101" y="1961826"/>
            <a:ext cx="16471283" cy="598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4949"/>
              </a:lnSpc>
              <a:spcBef>
                <a:spcPct val="0"/>
              </a:spcBef>
            </a:pPr>
            <a:r>
              <a:rPr lang="en-US" sz="3299" spc="13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 Introduction to NN, CNN and GNN (24AIM113) &amp; Analog System Design (24AIM114)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364267"/>
            <a:ext cx="394618" cy="451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8"/>
              </a:lnSpc>
              <a:spcBef>
                <a:spcPct val="0"/>
              </a:spcBef>
            </a:pPr>
            <a:r>
              <a:rPr lang="en-US" b="true" sz="3171" spc="-63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50627" y="1183337"/>
            <a:ext cx="11023902" cy="2189362"/>
          </a:xfrm>
          <a:custGeom>
            <a:avLst/>
            <a:gdLst/>
            <a:ahLst/>
            <a:cxnLst/>
            <a:rect r="r" b="b" t="t" l="l"/>
            <a:pathLst>
              <a:path h="2189362" w="11023902">
                <a:moveTo>
                  <a:pt x="0" y="0"/>
                </a:moveTo>
                <a:lnTo>
                  <a:pt x="11023901" y="0"/>
                </a:lnTo>
                <a:lnTo>
                  <a:pt x="11023901" y="2189362"/>
                </a:lnTo>
                <a:lnTo>
                  <a:pt x="0" y="218936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70207"/>
            <a:ext cx="4029393" cy="655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Dataset Used: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7036" y="3641231"/>
            <a:ext cx="7864714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Data Preprocessing and Training</a:t>
            </a:r>
            <a:r>
              <a:rPr lang="en-US" sz="34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4400056"/>
            <a:ext cx="15732255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Raw data from the MPU6050 sensors is preprocessed to remove noise and extract meaningful features.</a:t>
            </a:r>
          </a:p>
          <a:p>
            <a:pPr algn="l" marL="647702" indent="-323851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neural network is trained on labeled data containing various postures (good and bad).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37994" y="6441409"/>
            <a:ext cx="7983207" cy="606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99"/>
              </a:lnSpc>
              <a:spcBef>
                <a:spcPct val="0"/>
              </a:spcBef>
            </a:pPr>
            <a:r>
              <a:rPr lang="en-US" b="true" sz="34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Prediction and real time correction 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7223487"/>
            <a:ext cx="17752495" cy="1490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10839" indent="-305420" lvl="1">
              <a:lnSpc>
                <a:spcPts val="3960"/>
              </a:lnSpc>
              <a:spcBef>
                <a:spcPct val="0"/>
              </a:spcBef>
              <a:buFont typeface="Arial"/>
              <a:buChar char="•"/>
            </a:pPr>
            <a:r>
              <a:rPr lang="en-US" sz="282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trained FNN model is deployed on the ESP32-WROOM-32D, where it classifies real-time p</a:t>
            </a:r>
            <a:r>
              <a:rPr lang="en-US" sz="282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osture data.</a:t>
            </a:r>
          </a:p>
          <a:p>
            <a:pPr algn="l" marL="610839" indent="-305420" lvl="1">
              <a:lnSpc>
                <a:spcPts val="3960"/>
              </a:lnSpc>
              <a:spcBef>
                <a:spcPct val="0"/>
              </a:spcBef>
              <a:buFont typeface="Arial"/>
              <a:buChar char="•"/>
            </a:pPr>
            <a:r>
              <a:rPr lang="en-US" sz="282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If the model detects bad posture, a vibration motor is activated to alert the user.</a:t>
            </a:r>
          </a:p>
          <a:p>
            <a:pPr algn="ctr">
              <a:lnSpc>
                <a:spcPts val="3960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374982"/>
            <a:ext cx="466573" cy="37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2"/>
              </a:lnSpc>
              <a:spcBef>
                <a:spcPct val="0"/>
              </a:spcBef>
            </a:pPr>
            <a:r>
              <a:rPr lang="en-US" b="true" sz="2574" spc="-5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19467" y="1028700"/>
            <a:ext cx="13337538" cy="8235930"/>
          </a:xfrm>
          <a:custGeom>
            <a:avLst/>
            <a:gdLst/>
            <a:ahLst/>
            <a:cxnLst/>
            <a:rect r="r" b="b" t="t" l="l"/>
            <a:pathLst>
              <a:path h="8235930" w="13337538">
                <a:moveTo>
                  <a:pt x="0" y="0"/>
                </a:moveTo>
                <a:lnTo>
                  <a:pt x="13337539" y="0"/>
                </a:lnTo>
                <a:lnTo>
                  <a:pt x="13337539" y="8235930"/>
                </a:lnTo>
                <a:lnTo>
                  <a:pt x="0" y="823593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35413" y="4601735"/>
            <a:ext cx="3835598" cy="97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18"/>
              </a:lnSpc>
            </a:pPr>
            <a:r>
              <a:rPr lang="en-US" b="true" sz="5655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WORKFLOW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485219"/>
            <a:ext cx="466573" cy="37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2"/>
              </a:lnSpc>
              <a:spcBef>
                <a:spcPct val="0"/>
              </a:spcBef>
            </a:pPr>
            <a:r>
              <a:rPr lang="en-US" b="true" sz="2574" spc="-5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41419" y="2288222"/>
            <a:ext cx="11704970" cy="2767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560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Input Layer</a:t>
            </a: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: 6 neurons (AccX, AccY, AccZ, GyroX, GyroY, GyroZ).</a:t>
            </a:r>
          </a:p>
          <a:p>
            <a:pPr algn="l" marL="690881" indent="-345440" lvl="1">
              <a:lnSpc>
                <a:spcPts val="560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Hidden Layer:</a:t>
            </a: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10 neurons.</a:t>
            </a:r>
          </a:p>
          <a:p>
            <a:pPr algn="l" marL="690881" indent="-345440" lvl="1">
              <a:lnSpc>
                <a:spcPts val="560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Output Layer:</a:t>
            </a: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1 neuron (binary classification: 0 or 1).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741419" y="5728017"/>
            <a:ext cx="10783094" cy="1357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560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Learning rate: </a:t>
            </a: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0.01</a:t>
            </a:r>
          </a:p>
          <a:p>
            <a:pPr algn="l" marL="690881" indent="-345440" lvl="1">
              <a:lnSpc>
                <a:spcPts val="560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Epochs: 5</a:t>
            </a: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0 (number of iterations over the entire dataset).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736266" y="1760162"/>
            <a:ext cx="5667375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No. of points in dataset</a:t>
            </a: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:500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28700" y="571818"/>
            <a:ext cx="8685967" cy="828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NN architecture for plotting: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41419" y="5179377"/>
            <a:ext cx="8438952" cy="5378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b="true" sz="32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Activation Functions: </a:t>
            </a:r>
            <a:r>
              <a:rPr lang="en-US" sz="32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Sigmoid for all layers.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026014" y="657934"/>
            <a:ext cx="466573" cy="37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2"/>
              </a:lnSpc>
              <a:spcBef>
                <a:spcPct val="0"/>
              </a:spcBef>
            </a:pPr>
            <a:r>
              <a:rPr lang="en-US" b="true" sz="2574" spc="-5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692855" y="8920116"/>
            <a:ext cx="4896209" cy="916532"/>
          </a:xfrm>
          <a:custGeom>
            <a:avLst/>
            <a:gdLst/>
            <a:ahLst/>
            <a:cxnLst/>
            <a:rect r="r" b="b" t="t" l="l"/>
            <a:pathLst>
              <a:path h="916532" w="4896209">
                <a:moveTo>
                  <a:pt x="0" y="0"/>
                </a:moveTo>
                <a:lnTo>
                  <a:pt x="4896209" y="0"/>
                </a:lnTo>
                <a:lnTo>
                  <a:pt x="4896209" y="916532"/>
                </a:lnTo>
                <a:lnTo>
                  <a:pt x="0" y="91653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634462" y="575641"/>
            <a:ext cx="9624838" cy="8119112"/>
          </a:xfrm>
          <a:custGeom>
            <a:avLst/>
            <a:gdLst/>
            <a:ahLst/>
            <a:cxnLst/>
            <a:rect r="r" b="b" t="t" l="l"/>
            <a:pathLst>
              <a:path h="8119112" w="9624838">
                <a:moveTo>
                  <a:pt x="0" y="0"/>
                </a:moveTo>
                <a:lnTo>
                  <a:pt x="9624838" y="0"/>
                </a:lnTo>
                <a:lnTo>
                  <a:pt x="9624838" y="8119112"/>
                </a:lnTo>
                <a:lnTo>
                  <a:pt x="0" y="81191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15378" y="528002"/>
            <a:ext cx="1874163" cy="896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Result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21793" y="1905664"/>
            <a:ext cx="6759541" cy="941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5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For this learning curve we stimulated Data by using reference data.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93681" y="3316937"/>
            <a:ext cx="6687654" cy="131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28" indent="-291464" lvl="1">
              <a:lnSpc>
                <a:spcPts val="3509"/>
              </a:lnSpc>
              <a:buFont typeface="Arial"/>
              <a:buChar char="•"/>
            </a:pPr>
            <a:r>
              <a:rPr lang="en-US" sz="26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A learning curve shows how a model's performance improves with more training data or iterations.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93681" y="5082872"/>
            <a:ext cx="6138459" cy="18935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82933" indent="-291467" lvl="1">
              <a:lnSpc>
                <a:spcPts val="378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It typically plots training and validation accuracy (or error) to help identify underfitting, overfitting, or optimal model performance.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7259300" y="262011"/>
            <a:ext cx="466573" cy="37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2"/>
              </a:lnSpc>
              <a:spcBef>
                <a:spcPct val="0"/>
              </a:spcBef>
            </a:pPr>
            <a:r>
              <a:rPr lang="en-US" b="true" sz="2574" spc="-5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0" y="3282602"/>
            <a:ext cx="5773504" cy="0"/>
          </a:xfrm>
          <a:prstGeom prst="line">
            <a:avLst/>
          </a:prstGeom>
          <a:ln cap="flat" w="38100">
            <a:solidFill>
              <a:srgbClr val="07040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" id="3"/>
          <p:cNvSpPr/>
          <p:nvPr/>
        </p:nvSpPr>
        <p:spPr>
          <a:xfrm>
            <a:off x="6754336" y="3320702"/>
            <a:ext cx="2886752" cy="0"/>
          </a:xfrm>
          <a:prstGeom prst="line">
            <a:avLst/>
          </a:prstGeom>
          <a:ln cap="flat" w="38100">
            <a:solidFill>
              <a:srgbClr val="070404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" id="4"/>
          <p:cNvSpPr/>
          <p:nvPr/>
        </p:nvSpPr>
        <p:spPr>
          <a:xfrm>
            <a:off x="10914438" y="3360141"/>
            <a:ext cx="2886752" cy="0"/>
          </a:xfrm>
          <a:prstGeom prst="line">
            <a:avLst/>
          </a:prstGeom>
          <a:ln cap="flat" w="38100">
            <a:solidFill>
              <a:srgbClr val="070404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5" id="5"/>
          <p:cNvGrpSpPr/>
          <p:nvPr/>
        </p:nvGrpSpPr>
        <p:grpSpPr>
          <a:xfrm rot="0">
            <a:off x="1534468" y="1777652"/>
            <a:ext cx="3086100" cy="308610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DF9"/>
            </a:solidFill>
            <a:ln w="38100" cap="sq">
              <a:solidFill>
                <a:srgbClr val="070404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696893" y="1870806"/>
            <a:ext cx="3086100" cy="3086100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DF9"/>
            </a:solidFill>
            <a:ln w="38100" cap="sq">
              <a:solidFill>
                <a:srgbClr val="070404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641088" y="1817091"/>
            <a:ext cx="3086100" cy="3086100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DF9"/>
            </a:solidFill>
            <a:ln w="38100" cap="sq">
              <a:solidFill>
                <a:srgbClr val="070404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820240" y="1739552"/>
            <a:ext cx="3086100" cy="308610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DF9"/>
            </a:solidFill>
            <a:ln w="38100" cap="sq">
              <a:solidFill>
                <a:srgbClr val="070404"/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3120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954783" y="2478149"/>
            <a:ext cx="2371056" cy="98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0"/>
              </a:lnSpc>
            </a:pPr>
            <a:r>
              <a:rPr lang="en-US" sz="5736" b="true">
                <a:solidFill>
                  <a:srgbClr val="1E1E49"/>
                </a:solidFill>
                <a:latin typeface="Barlow Bold"/>
                <a:ea typeface="Barlow Bold"/>
                <a:cs typeface="Barlow Bold"/>
                <a:sym typeface="Barlow Bold"/>
              </a:rPr>
              <a:t>1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054415" y="2438005"/>
            <a:ext cx="2371056" cy="98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0"/>
              </a:lnSpc>
            </a:pPr>
            <a:r>
              <a:rPr lang="en-US" sz="5736" b="true">
                <a:solidFill>
                  <a:srgbClr val="1E1E49"/>
                </a:solidFill>
                <a:latin typeface="Barlow Bold"/>
                <a:ea typeface="Barlow Bold"/>
                <a:cs typeface="Barlow Bold"/>
                <a:sym typeface="Barlow Bold"/>
              </a:rPr>
              <a:t>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998610" y="2438005"/>
            <a:ext cx="2371056" cy="98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0"/>
              </a:lnSpc>
            </a:pPr>
            <a:r>
              <a:rPr lang="en-US" sz="5736" b="true">
                <a:solidFill>
                  <a:srgbClr val="1E1E49"/>
                </a:solidFill>
                <a:latin typeface="Barlow Bold"/>
                <a:ea typeface="Barlow Bold"/>
                <a:cs typeface="Barlow Bold"/>
                <a:sym typeface="Barlow Bold"/>
              </a:rPr>
              <a:t>3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158712" y="2478149"/>
            <a:ext cx="2371056" cy="987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30"/>
              </a:lnSpc>
            </a:pPr>
            <a:r>
              <a:rPr lang="en-US" sz="5736" b="true">
                <a:solidFill>
                  <a:srgbClr val="1E1E49"/>
                </a:solidFill>
                <a:latin typeface="Barlow Bold"/>
                <a:ea typeface="Barlow Bold"/>
                <a:cs typeface="Barlow Bold"/>
                <a:sym typeface="Barlow Bold"/>
              </a:rPr>
              <a:t>4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654718" y="3575051"/>
            <a:ext cx="2845601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1E1E49"/>
                </a:solidFill>
                <a:latin typeface="Barlow"/>
                <a:ea typeface="Barlow"/>
                <a:cs typeface="Barlow"/>
                <a:sym typeface="Barlow"/>
              </a:rPr>
              <a:t>Till Feb 15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5940129" y="3575051"/>
            <a:ext cx="2624633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1E1E49"/>
                </a:solidFill>
                <a:latin typeface="Barlow"/>
                <a:ea typeface="Barlow"/>
                <a:cs typeface="Barlow"/>
                <a:sym typeface="Barlow"/>
              </a:rPr>
              <a:t>Feb 16 - Feb 29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0127697" y="3544572"/>
            <a:ext cx="2112882" cy="83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400">
                <a:solidFill>
                  <a:srgbClr val="1E1E49"/>
                </a:solidFill>
                <a:latin typeface="Barlow"/>
                <a:ea typeface="Barlow"/>
                <a:cs typeface="Barlow"/>
                <a:sym typeface="Barlow"/>
              </a:rPr>
              <a:t>March 1 - March 31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953211" y="3754122"/>
            <a:ext cx="2782059" cy="41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399">
                <a:solidFill>
                  <a:srgbClr val="1E1E49"/>
                </a:solidFill>
                <a:latin typeface="Barlow"/>
                <a:ea typeface="Barlow"/>
                <a:cs typeface="Barlow"/>
                <a:sym typeface="Barlow"/>
              </a:rPr>
              <a:t>April 1 - April 10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5093691"/>
            <a:ext cx="3883725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E1E49"/>
                </a:solidFill>
                <a:latin typeface="Barlow"/>
                <a:ea typeface="Barlow"/>
                <a:cs typeface="Barlow"/>
                <a:sym typeface="Barlow"/>
              </a:rPr>
              <a:t>Create the actual hardware circuit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E1E49"/>
                </a:solidFill>
                <a:latin typeface="Barlow"/>
                <a:ea typeface="Barlow"/>
                <a:cs typeface="Barlow"/>
                <a:sym typeface="Barlow"/>
              </a:rPr>
              <a:t>Collect data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072651" y="5244878"/>
            <a:ext cx="3883725" cy="1600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E1E49"/>
                </a:solidFill>
                <a:latin typeface="Barlow"/>
                <a:ea typeface="Barlow"/>
                <a:cs typeface="Barlow"/>
                <a:sym typeface="Barlow"/>
              </a:rPr>
              <a:t>Preprocess and handle the data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E1E49"/>
                </a:solidFill>
                <a:latin typeface="Barlow"/>
                <a:ea typeface="Barlow"/>
                <a:cs typeface="Barlow"/>
                <a:sym typeface="Barlow"/>
              </a:rPr>
              <a:t>Train the NN model 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782993" y="4978178"/>
            <a:ext cx="4802289" cy="213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E1E49"/>
                </a:solidFill>
                <a:latin typeface="Barlow"/>
                <a:ea typeface="Barlow"/>
                <a:cs typeface="Barlow"/>
                <a:sym typeface="Barlow"/>
              </a:rPr>
              <a:t>Deploy trained model on ESP32/Arduino for real-time MPU6050 data processing.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2384152" y="157157"/>
            <a:ext cx="13144448" cy="90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b="true" sz="519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TIMELINE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3625807" y="4978178"/>
            <a:ext cx="4802289" cy="3733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E1E49"/>
                </a:solidFill>
                <a:latin typeface="Barlow"/>
                <a:ea typeface="Barlow"/>
                <a:cs typeface="Barlow"/>
                <a:sym typeface="Barlow"/>
              </a:rPr>
              <a:t>Conduct real-world testing with posture variations.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1E1E49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en-US" sz="3000">
                <a:solidFill>
                  <a:srgbClr val="1E1E49"/>
                </a:solidFill>
                <a:latin typeface="Barlow"/>
                <a:ea typeface="Barlow"/>
                <a:cs typeface="Barlow"/>
                <a:sym typeface="Barlow"/>
              </a:rPr>
              <a:t>Identify &amp; fix misclassifications in detection.</a:t>
            </a:r>
          </a:p>
          <a:p>
            <a:pPr algn="l">
              <a:lnSpc>
                <a:spcPts val="4200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17259300" y="296601"/>
            <a:ext cx="466573" cy="37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2"/>
              </a:lnSpc>
              <a:spcBef>
                <a:spcPct val="0"/>
              </a:spcBef>
            </a:pPr>
            <a:r>
              <a:rPr lang="en-US" b="true" sz="2574" spc="-5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71776" y="122580"/>
            <a:ext cx="13144448" cy="90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b="true" sz="519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49845" y="2274597"/>
            <a:ext cx="18873778" cy="6722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20131" indent="-460066" lvl="1">
              <a:lnSpc>
                <a:spcPts val="5966"/>
              </a:lnSpc>
              <a:buAutoNum type="arabicPeriod" startAt="1"/>
            </a:pPr>
            <a:r>
              <a:rPr lang="en-US" sz="426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https://ieeexplore.ieee.org/document/9343347</a:t>
            </a:r>
          </a:p>
          <a:p>
            <a:pPr algn="l" marL="920131" indent="-460066" lvl="1">
              <a:lnSpc>
                <a:spcPts val="5966"/>
              </a:lnSpc>
              <a:buAutoNum type="arabicPeriod" startAt="1"/>
            </a:pPr>
            <a:r>
              <a:rPr lang="en-US" sz="426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https://ieeexplore.ieee.org/document/7881743</a:t>
            </a:r>
          </a:p>
          <a:p>
            <a:pPr algn="l" marL="920131" indent="-460066" lvl="1">
              <a:lnSpc>
                <a:spcPts val="5966"/>
              </a:lnSpc>
              <a:buAutoNum type="arabicPeriod" startAt="1"/>
            </a:pPr>
            <a:r>
              <a:rPr lang="en-US" sz="426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https://ieeexplore.ieee.org/document/1234567</a:t>
            </a:r>
          </a:p>
          <a:p>
            <a:pPr algn="l" marL="920131" indent="-460066" lvl="1">
              <a:lnSpc>
                <a:spcPts val="5966"/>
              </a:lnSpc>
              <a:buAutoNum type="arabicPeriod" startAt="1"/>
            </a:pPr>
            <a:r>
              <a:rPr lang="en-US" sz="426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https://ieeexplore.ieee.org/document/9582113</a:t>
            </a:r>
          </a:p>
          <a:p>
            <a:pPr algn="l" marL="920131" indent="-460066" lvl="1">
              <a:lnSpc>
                <a:spcPts val="5966"/>
              </a:lnSpc>
              <a:buAutoNum type="arabicPeriod" startAt="1"/>
            </a:pPr>
            <a:r>
              <a:rPr lang="en-US" sz="426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https://www.mdpi.com/2076-3417/11/24/12101</a:t>
            </a:r>
          </a:p>
          <a:p>
            <a:pPr algn="l" marL="920131" indent="-460066" lvl="1">
              <a:lnSpc>
                <a:spcPts val="5966"/>
              </a:lnSpc>
              <a:buAutoNum type="arabicPeriod" startAt="1"/>
            </a:pPr>
            <a:r>
              <a:rPr lang="en-US" sz="426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https://dl.acm.org/doi/10.1145/3395035.3425302</a:t>
            </a:r>
          </a:p>
          <a:p>
            <a:pPr algn="l" marL="920131" indent="-460066" lvl="1">
              <a:lnSpc>
                <a:spcPts val="5966"/>
              </a:lnSpc>
              <a:buAutoNum type="arabicPeriod" startAt="1"/>
            </a:pPr>
            <a:r>
              <a:rPr lang="en-US" sz="4261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https://ieeexplore.ieee.org/document/8953010</a:t>
            </a:r>
          </a:p>
          <a:p>
            <a:pPr algn="l">
              <a:lnSpc>
                <a:spcPts val="5966"/>
              </a:lnSpc>
            </a:pPr>
          </a:p>
          <a:p>
            <a:pPr algn="l">
              <a:lnSpc>
                <a:spcPts val="5966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7259300" y="456932"/>
            <a:ext cx="466573" cy="37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2"/>
              </a:lnSpc>
              <a:spcBef>
                <a:spcPct val="0"/>
              </a:spcBef>
            </a:pPr>
            <a:r>
              <a:rPr lang="en-US" b="true" sz="2574" spc="-5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E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17718" y="2064726"/>
            <a:ext cx="11664576" cy="5849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b="true" sz="3273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Why is Posture Correction Important?</a:t>
            </a:r>
          </a:p>
          <a:p>
            <a:pPr algn="l">
              <a:lnSpc>
                <a:spcPts val="3600"/>
              </a:lnSpc>
            </a:pPr>
          </a:p>
          <a:p>
            <a:pPr algn="l" marL="706713" indent="-353356" lvl="1">
              <a:lnSpc>
                <a:spcPts val="3600"/>
              </a:lnSpc>
              <a:buFont typeface="Arial"/>
              <a:buChar char="•"/>
            </a:pPr>
            <a:r>
              <a:rPr lang="en-US" sz="3273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Poor posture can lead to spinal misalignment, chronic back pain, neck strain, and long-term musculoskeletal disorders.</a:t>
            </a:r>
          </a:p>
          <a:p>
            <a:pPr algn="l">
              <a:lnSpc>
                <a:spcPts val="3600"/>
              </a:lnSpc>
            </a:pPr>
          </a:p>
          <a:p>
            <a:pPr algn="l" marL="706713" indent="-353356" lvl="1">
              <a:lnSpc>
                <a:spcPts val="3600"/>
              </a:lnSpc>
              <a:buFont typeface="Arial"/>
              <a:buChar char="•"/>
            </a:pPr>
            <a:r>
              <a:rPr lang="en-US" sz="3273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Correct posture reduces stress on joints and muscles.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  <a:r>
              <a:rPr lang="en-US" b="true" sz="3273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What are the Main Causes of Poor Posture?</a:t>
            </a:r>
          </a:p>
          <a:p>
            <a:pPr algn="l">
              <a:lnSpc>
                <a:spcPts val="3600"/>
              </a:lnSpc>
            </a:pPr>
          </a:p>
          <a:p>
            <a:pPr algn="l" marL="706713" indent="-353356" lvl="1">
              <a:lnSpc>
                <a:spcPts val="3600"/>
              </a:lnSpc>
              <a:buFont typeface="Arial"/>
              <a:buChar char="•"/>
            </a:pPr>
            <a:r>
              <a:rPr lang="en-US" sz="3273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Incorrect posture habits such as slouching and leaning to one side</a:t>
            </a:r>
          </a:p>
          <a:p>
            <a:pPr algn="l">
              <a:lnSpc>
                <a:spcPts val="3600"/>
              </a:lnSpc>
            </a:pPr>
          </a:p>
          <a:p>
            <a:pPr algn="l">
              <a:lnSpc>
                <a:spcPts val="3600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3109281" y="2553717"/>
            <a:ext cx="4548888" cy="4548888"/>
          </a:xfrm>
          <a:custGeom>
            <a:avLst/>
            <a:gdLst/>
            <a:ahLst/>
            <a:cxnLst/>
            <a:rect r="r" b="b" t="t" l="l"/>
            <a:pathLst>
              <a:path h="4548888" w="4548888">
                <a:moveTo>
                  <a:pt x="0" y="0"/>
                </a:moveTo>
                <a:lnTo>
                  <a:pt x="4548888" y="0"/>
                </a:lnTo>
                <a:lnTo>
                  <a:pt x="4548888" y="4548888"/>
                </a:lnTo>
                <a:lnTo>
                  <a:pt x="0" y="45488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98582" y="518490"/>
            <a:ext cx="7290836" cy="90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b="true" sz="519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INTRODUCTION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259300" y="364267"/>
            <a:ext cx="574741" cy="451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8"/>
              </a:lnSpc>
              <a:spcBef>
                <a:spcPct val="0"/>
              </a:spcBef>
            </a:pPr>
            <a:r>
              <a:rPr lang="en-US" b="true" sz="3171" spc="-63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5E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87382" y="1278157"/>
          <a:ext cx="17722559" cy="8471748"/>
        </p:xfrm>
        <a:graphic>
          <a:graphicData uri="http://schemas.openxmlformats.org/drawingml/2006/table">
            <a:tbl>
              <a:tblPr/>
              <a:tblGrid>
                <a:gridCol w="944768"/>
                <a:gridCol w="4124201"/>
                <a:gridCol w="3741299"/>
                <a:gridCol w="3875710"/>
                <a:gridCol w="5036582"/>
              </a:tblGrid>
              <a:tr h="85155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S.no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Methodology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Sensors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 b="true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Key contributions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5123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1.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 Hybrid Posture Detection Framework: Integrating Machine Learning and Deep Neural Networks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Hybrid of Machine Learning (SVM, Logistic Regression, KNN, Decision Tree, Naive Bayes) and Deep Learning (1D-CNN, 2D-CNN, LSTM, BiLSTM)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Multisensory system with LoRa technology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They got an accuracy (&gt;98%), by  focusing on sitting, standing, and walking postures​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9516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2.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Rehabilitation Posture Correction Using Deep Neural Network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Deep Neural Network (DNN) analyzing human skeleton data extracted from Microsoft Kinect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Microsoft Kinect (RGB camera, IR depth sensor, microphone array)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Developed a DNN model for correcting improper rehabilitation postures, emphasizing real-time feedback for solo rehabilitation exercises​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80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3.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19"/>
                        </a:lnSpc>
                        <a:defRPr/>
                      </a:pPr>
                      <a:r>
                        <a:rPr lang="en-US" sz="22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Design and Experimental Verification of a Posture Correction System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Artificial Neural Network (ANN), Regression Analysis, Paired T-test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Flex sensor, Arduino Nano, Bluetooth module, Vibration motors	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Created a wearable system using ANN to predict posture correction effectiveness, achieving a 56.27% improvement in posture habits through experimental validation​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4734642" y="38040"/>
            <a:ext cx="8818715" cy="990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69"/>
              </a:lnSpc>
            </a:pPr>
            <a:r>
              <a:rPr lang="en-US" b="true" sz="5620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LITERATURE REVIEW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443369" y="428950"/>
            <a:ext cx="466573" cy="37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2"/>
              </a:lnSpc>
              <a:spcBef>
                <a:spcPct val="0"/>
              </a:spcBef>
            </a:pPr>
            <a:r>
              <a:rPr lang="en-US" b="true" sz="2574" spc="-5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99178" y="84576"/>
          <a:ext cx="17722249" cy="10202424"/>
        </p:xfrm>
        <a:graphic>
          <a:graphicData uri="http://schemas.openxmlformats.org/drawingml/2006/table">
            <a:tbl>
              <a:tblPr/>
              <a:tblGrid>
                <a:gridCol w="958267"/>
                <a:gridCol w="4433767"/>
                <a:gridCol w="4563722"/>
                <a:gridCol w="3434169"/>
                <a:gridCol w="4332324"/>
              </a:tblGrid>
              <a:tr h="88350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true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S.no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 b="true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 b="true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Methodology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 b="true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Sensors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 b="true">
                          <a:solidFill>
                            <a:srgbClr val="000000"/>
                          </a:solidFill>
                          <a:latin typeface="Barlow Bold"/>
                          <a:ea typeface="Barlow Bold"/>
                          <a:cs typeface="Barlow Bold"/>
                          <a:sym typeface="Barlow Bold"/>
                        </a:rPr>
                        <a:t>Key contributions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</a:tr>
              <a:tr h="206511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4.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00"/>
                        </a:lnSpc>
                        <a:defRPr/>
                      </a:pPr>
                      <a:r>
                        <a:rPr lang="en-US" sz="2400">
                          <a:solidFill>
                            <a:srgbClr val="212121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FitNet: A deep neural network driven architecture for real time posture rectification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convolutional neural networks (CNNs) and LBCNet, integrating pressure and ultrasonic sensor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cameras for capturing real-time video feeds of individuals during exercises.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This system achieved an accuracy of 82.14% in recognizing different sitting positions​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</a:tr>
              <a:tr h="244754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5.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Physical Exercise Form Correction Using Neural Networks​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Convolutional Neural Networks (CNNs) for image classification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Smartphone camera (commodity hardware)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Mobile application that provides real-time feedback on exercise posture correction using CNNs and a labeled dataset of 2400 images.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</a:tr>
              <a:tr h="234237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6.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940"/>
                        </a:lnSpc>
                        <a:defRPr/>
                      </a:pPr>
                      <a:r>
                        <a:rPr lang="en-US" sz="21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  <a:hlinkClick r:id="rId2" tooltip="https://ieeexplore.ieee.org/abstract/document/8953010/"/>
                        </a:rPr>
                        <a:t>Sitting posture prediction and correction system using arduino-based chair and deep learning model</a:t>
                      </a:r>
                      <a:endParaRPr lang="en-US" sz="1100"/>
                    </a:p>
                    <a:p>
                      <a:pPr algn="l">
                        <a:lnSpc>
                          <a:spcPts val="2940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Deep convolutional neural networks (CNNs) and LBCNet (Lower-Balanced Check Network)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Pressure sensors and ultrasonic sensors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Intelligent chair that classifies sitting postures and provides corrective feedback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</a:tr>
              <a:tr h="246389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Barlow"/>
                          <a:ea typeface="Barlow"/>
                          <a:cs typeface="Barlow"/>
                          <a:sym typeface="Barlow"/>
                        </a:rPr>
                        <a:t>7.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220"/>
                        </a:lnSpc>
                        <a:defRPr/>
                      </a:pPr>
                      <a:r>
                        <a:rPr lang="en-US" sz="23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Upper Body Posture Recognition Using Inertial Sensors and Recurrent Neural Networks​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Long Short-Term Memory-based Recurrent Neural Networks (LSTM-RNN)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Inertial Measurement Units (IMUs) (9-axis MEMS sensors)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080"/>
                        </a:lnSpc>
                        <a:defRPr/>
                      </a:pPr>
                      <a:r>
                        <a:rPr lang="en-US" sz="2200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 Wearable system for classifying seven static sitting postures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7040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2E2"/>
                    </a:solidFill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7821427" y="335816"/>
            <a:ext cx="466573" cy="37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2"/>
              </a:lnSpc>
              <a:spcBef>
                <a:spcPct val="0"/>
              </a:spcBef>
            </a:pPr>
            <a:r>
              <a:rPr lang="en-US" b="true" sz="2574" spc="-5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E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528707" y="8441580"/>
            <a:ext cx="1461187" cy="1633441"/>
          </a:xfrm>
          <a:custGeom>
            <a:avLst/>
            <a:gdLst/>
            <a:ahLst/>
            <a:cxnLst/>
            <a:rect r="r" b="b" t="t" l="l"/>
            <a:pathLst>
              <a:path h="1633441" w="1461187">
                <a:moveTo>
                  <a:pt x="0" y="0"/>
                </a:moveTo>
                <a:lnTo>
                  <a:pt x="1461186" y="0"/>
                </a:lnTo>
                <a:lnTo>
                  <a:pt x="1461186" y="1633440"/>
                </a:lnTo>
                <a:lnTo>
                  <a:pt x="0" y="16334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22212" y="2340543"/>
            <a:ext cx="16837088" cy="57067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2518" indent="-331259" lvl="1">
              <a:lnSpc>
                <a:spcPts val="6597"/>
              </a:lnSpc>
              <a:buFont typeface="Arial"/>
              <a:buChar char="•"/>
            </a:pPr>
            <a:r>
              <a:rPr lang="en-US" b="true" sz="3068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Limited Real-Time Implementation:</a:t>
            </a:r>
            <a:r>
              <a:rPr lang="en-US" sz="3068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Most studies focus on model accuracy but lack real-time posture correction applications</a:t>
            </a:r>
          </a:p>
          <a:p>
            <a:pPr algn="l" marL="662518" indent="-331259" lvl="1">
              <a:lnSpc>
                <a:spcPts val="6597"/>
              </a:lnSpc>
              <a:buFont typeface="Arial"/>
              <a:buChar char="•"/>
            </a:pPr>
            <a:r>
              <a:rPr lang="en-US" b="true" sz="3068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Limited Wearable Solutions for Continuous Monitoring:</a:t>
            </a:r>
            <a:r>
              <a:rPr lang="en-US" sz="3068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Only</a:t>
            </a:r>
            <a:r>
              <a:rPr lang="en-US" sz="3068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a few studies propose wearable systems, and those that do have limited validation on long-term usability.</a:t>
            </a:r>
          </a:p>
          <a:p>
            <a:pPr algn="l" marL="662518" indent="-331259" lvl="1">
              <a:lnSpc>
                <a:spcPts val="6597"/>
              </a:lnSpc>
              <a:buFont typeface="Arial"/>
              <a:buChar char="•"/>
            </a:pPr>
            <a:r>
              <a:rPr lang="en-US" b="true" sz="3068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Integration of Multiple Sensor Modalities: </a:t>
            </a:r>
            <a:r>
              <a:rPr lang="en-US" sz="3068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While some papers use multisensor setups (e.g., IMUs, pressure sensors, Kinect), the fusion of these sensors for enhanced accuracy is still underexplored.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672249" y="914400"/>
            <a:ext cx="5216247" cy="9133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08"/>
              </a:lnSpc>
            </a:pPr>
            <a:r>
              <a:rPr lang="en-US" b="true" sz="529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RESEARCH GAPS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26014" y="415870"/>
            <a:ext cx="466573" cy="37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2"/>
              </a:lnSpc>
              <a:spcBef>
                <a:spcPct val="0"/>
              </a:spcBef>
            </a:pPr>
            <a:r>
              <a:rPr lang="en-US" b="true" sz="2574" spc="-5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E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06285" y="2030475"/>
            <a:ext cx="14153371" cy="6159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003" indent="-345002" lvl="1">
              <a:lnSpc>
                <a:spcPts val="4474"/>
              </a:lnSpc>
              <a:buFont typeface="Arial"/>
              <a:buChar char="•"/>
            </a:pPr>
            <a:r>
              <a:rPr lang="en-US" sz="319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Office workers, students, and professionals spend 6-10 hours daily in incorrect posture!</a:t>
            </a:r>
          </a:p>
          <a:p>
            <a:pPr algn="l">
              <a:lnSpc>
                <a:spcPts val="4474"/>
              </a:lnSpc>
            </a:pPr>
          </a:p>
          <a:p>
            <a:pPr algn="l" marL="690003" indent="-345002" lvl="1">
              <a:lnSpc>
                <a:spcPts val="4474"/>
              </a:lnSpc>
              <a:buFont typeface="Arial"/>
              <a:buChar char="•"/>
            </a:pPr>
            <a:r>
              <a:rPr lang="en-US" sz="319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Poor posture contributes to chronic pain, fatigue, and long-term spinal damage.</a:t>
            </a:r>
          </a:p>
          <a:p>
            <a:pPr algn="l">
              <a:lnSpc>
                <a:spcPts val="4474"/>
              </a:lnSpc>
            </a:pPr>
          </a:p>
          <a:p>
            <a:pPr algn="l" marL="690003" indent="-345002" lvl="1">
              <a:lnSpc>
                <a:spcPts val="4474"/>
              </a:lnSpc>
              <a:buFont typeface="Arial"/>
              <a:buChar char="•"/>
            </a:pPr>
            <a:r>
              <a:rPr lang="en-US" sz="319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Existing Solutions Lack Adaptability: Most wearables provide only data logging without real-time correction.</a:t>
            </a:r>
          </a:p>
          <a:p>
            <a:pPr algn="l">
              <a:lnSpc>
                <a:spcPts val="4474"/>
              </a:lnSpc>
            </a:pPr>
          </a:p>
          <a:p>
            <a:pPr algn="l">
              <a:lnSpc>
                <a:spcPts val="4474"/>
              </a:lnSpc>
            </a:pPr>
            <a:r>
              <a:rPr lang="en-US" sz="3195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     </a:t>
            </a:r>
          </a:p>
          <a:p>
            <a:pPr algn="l">
              <a:lnSpc>
                <a:spcPts val="4474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66589" y="7128246"/>
            <a:ext cx="1879391" cy="2471741"/>
          </a:xfrm>
          <a:custGeom>
            <a:avLst/>
            <a:gdLst/>
            <a:ahLst/>
            <a:cxnLst/>
            <a:rect r="r" b="b" t="t" l="l"/>
            <a:pathLst>
              <a:path h="2471741" w="1879391">
                <a:moveTo>
                  <a:pt x="0" y="0"/>
                </a:moveTo>
                <a:lnTo>
                  <a:pt x="1879391" y="0"/>
                </a:lnTo>
                <a:lnTo>
                  <a:pt x="1879391" y="2471741"/>
                </a:lnTo>
                <a:lnTo>
                  <a:pt x="0" y="24717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01060" y="518490"/>
            <a:ext cx="13144448" cy="9061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b="true" sz="5198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PROBLEM STATEMENT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5023602" y="1793584"/>
            <a:ext cx="836054" cy="848394"/>
          </a:xfrm>
          <a:custGeom>
            <a:avLst/>
            <a:gdLst/>
            <a:ahLst/>
            <a:cxnLst/>
            <a:rect r="r" b="b" t="t" l="l"/>
            <a:pathLst>
              <a:path h="848394" w="836054">
                <a:moveTo>
                  <a:pt x="0" y="0"/>
                </a:moveTo>
                <a:lnTo>
                  <a:pt x="836053" y="0"/>
                </a:lnTo>
                <a:lnTo>
                  <a:pt x="836053" y="848393"/>
                </a:lnTo>
                <a:lnTo>
                  <a:pt x="0" y="8483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259300" y="651840"/>
            <a:ext cx="466573" cy="37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2"/>
              </a:lnSpc>
              <a:spcBef>
                <a:spcPct val="0"/>
              </a:spcBef>
            </a:pPr>
            <a:r>
              <a:rPr lang="en-US" b="true" sz="2574" spc="-5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42837" y="1360125"/>
            <a:ext cx="2810593" cy="2810593"/>
          </a:xfrm>
          <a:custGeom>
            <a:avLst/>
            <a:gdLst/>
            <a:ahLst/>
            <a:cxnLst/>
            <a:rect r="r" b="b" t="t" l="l"/>
            <a:pathLst>
              <a:path h="2810593" w="2810593">
                <a:moveTo>
                  <a:pt x="0" y="0"/>
                </a:moveTo>
                <a:lnTo>
                  <a:pt x="2810593" y="0"/>
                </a:lnTo>
                <a:lnTo>
                  <a:pt x="2810593" y="2810592"/>
                </a:lnTo>
                <a:lnTo>
                  <a:pt x="0" y="281059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967790" y="6479232"/>
            <a:ext cx="2946182" cy="2505016"/>
          </a:xfrm>
          <a:custGeom>
            <a:avLst/>
            <a:gdLst/>
            <a:ahLst/>
            <a:cxnLst/>
            <a:rect r="r" b="b" t="t" l="l"/>
            <a:pathLst>
              <a:path h="2505016" w="2946182">
                <a:moveTo>
                  <a:pt x="0" y="0"/>
                </a:moveTo>
                <a:lnTo>
                  <a:pt x="2946182" y="0"/>
                </a:lnTo>
                <a:lnTo>
                  <a:pt x="2946182" y="2505017"/>
                </a:lnTo>
                <a:lnTo>
                  <a:pt x="0" y="25050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5565" t="-17827" r="-5565" b="-12875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5400000">
            <a:off x="12617704" y="387585"/>
            <a:ext cx="2743451" cy="4354685"/>
          </a:xfrm>
          <a:custGeom>
            <a:avLst/>
            <a:gdLst/>
            <a:ahLst/>
            <a:cxnLst/>
            <a:rect r="r" b="b" t="t" l="l"/>
            <a:pathLst>
              <a:path h="4354685" w="2743451">
                <a:moveTo>
                  <a:pt x="0" y="0"/>
                </a:moveTo>
                <a:lnTo>
                  <a:pt x="2743451" y="0"/>
                </a:lnTo>
                <a:lnTo>
                  <a:pt x="2743451" y="4354685"/>
                </a:lnTo>
                <a:lnTo>
                  <a:pt x="0" y="435468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27558" y="6479232"/>
            <a:ext cx="4439214" cy="2219607"/>
          </a:xfrm>
          <a:custGeom>
            <a:avLst/>
            <a:gdLst/>
            <a:ahLst/>
            <a:cxnLst/>
            <a:rect r="r" b="b" t="t" l="l"/>
            <a:pathLst>
              <a:path h="2219607" w="4439214">
                <a:moveTo>
                  <a:pt x="0" y="0"/>
                </a:moveTo>
                <a:lnTo>
                  <a:pt x="4439214" y="0"/>
                </a:lnTo>
                <a:lnTo>
                  <a:pt x="4439214" y="2219607"/>
                </a:lnTo>
                <a:lnTo>
                  <a:pt x="0" y="221960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39238" y="4384042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4201964" y="255251"/>
            <a:ext cx="8491557" cy="93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626"/>
              </a:lnSpc>
            </a:pPr>
            <a:r>
              <a:rPr lang="en-US" sz="5447" b="tru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COMPONENTS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1766" y="4094517"/>
            <a:ext cx="7719487" cy="179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MPU6050</a:t>
            </a:r>
            <a:r>
              <a:rPr lang="en-US" sz="33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- motion tracking sensor module that combines a 3-axis gyroscope and a 3-axis accelerometer.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68796" y="9412556"/>
            <a:ext cx="4247342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Vibration Motors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031286" y="4094517"/>
            <a:ext cx="6539741" cy="1790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ESP32-WROOM-32D</a:t>
            </a:r>
            <a:r>
              <a:rPr lang="en-US" sz="33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- Used to interface with sensors to collect data and analyze posture.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547964" y="9155699"/>
            <a:ext cx="4439214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Jumper Wires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104455" y="388601"/>
            <a:ext cx="466573" cy="37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2"/>
              </a:lnSpc>
              <a:spcBef>
                <a:spcPct val="0"/>
              </a:spcBef>
            </a:pPr>
            <a:r>
              <a:rPr lang="en-US" b="true" sz="2574" spc="-5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07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9D9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85615" y="1455192"/>
            <a:ext cx="8598888" cy="7803108"/>
          </a:xfrm>
          <a:custGeom>
            <a:avLst/>
            <a:gdLst/>
            <a:ahLst/>
            <a:cxnLst/>
            <a:rect r="r" b="b" t="t" l="l"/>
            <a:pathLst>
              <a:path h="7803108" w="8598888">
                <a:moveTo>
                  <a:pt x="0" y="0"/>
                </a:moveTo>
                <a:lnTo>
                  <a:pt x="8598888" y="0"/>
                </a:lnTo>
                <a:lnTo>
                  <a:pt x="8598888" y="7803108"/>
                </a:lnTo>
                <a:lnTo>
                  <a:pt x="0" y="78031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4832" t="-2439" r="-406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6313206" y="141605"/>
            <a:ext cx="4931331" cy="837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60"/>
              </a:lnSpc>
            </a:pPr>
            <a:r>
              <a:rPr lang="en-US" sz="4900" b="true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CIRCUIT DIAGRAM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43943" y="9658350"/>
            <a:ext cx="9282232" cy="589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https://wokwi.com/projects/422158056135560193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026014" y="432154"/>
            <a:ext cx="466573" cy="37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2"/>
              </a:lnSpc>
              <a:spcBef>
                <a:spcPct val="0"/>
              </a:spcBef>
            </a:pPr>
            <a:r>
              <a:rPr lang="en-US" b="true" sz="2574" spc="-5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08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5E2E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358384" y="4177524"/>
            <a:ext cx="5367489" cy="3263496"/>
          </a:xfrm>
          <a:custGeom>
            <a:avLst/>
            <a:gdLst/>
            <a:ahLst/>
            <a:cxnLst/>
            <a:rect r="r" b="b" t="t" l="l"/>
            <a:pathLst>
              <a:path h="3263496" w="5367489">
                <a:moveTo>
                  <a:pt x="0" y="0"/>
                </a:moveTo>
                <a:lnTo>
                  <a:pt x="5367489" y="0"/>
                </a:lnTo>
                <a:lnTo>
                  <a:pt x="5367489" y="3263496"/>
                </a:lnTo>
                <a:lnTo>
                  <a:pt x="0" y="326349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1557" t="-4928" r="-14516" b="-11968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93876" y="339725"/>
            <a:ext cx="4894183" cy="68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b="true" sz="3999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NEURAL NETWORKS: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03367" y="1359935"/>
            <a:ext cx="16230600" cy="27561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6891" indent="-333446" lvl="1">
              <a:lnSpc>
                <a:spcPts val="4324"/>
              </a:lnSpc>
              <a:buFont typeface="Arial"/>
              <a:buChar char="•"/>
            </a:pPr>
            <a:r>
              <a:rPr lang="en-US" sz="3088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Neural networks play a crucial role in analyzing sensor data and making real-time posture predictions.</a:t>
            </a:r>
          </a:p>
          <a:p>
            <a:pPr algn="l" marL="666891" indent="-333446" lvl="1">
              <a:lnSpc>
                <a:spcPts val="4324"/>
              </a:lnSpc>
              <a:buFont typeface="Arial"/>
              <a:buChar char="•"/>
            </a:pPr>
            <a:r>
              <a:rPr lang="en-US" sz="3088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The collected sensor data is processed and fed into a Feedforward Neural Network (FNN) for classification.</a:t>
            </a:r>
          </a:p>
          <a:p>
            <a:pPr algn="ctr">
              <a:lnSpc>
                <a:spcPts val="4744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62929" y="3803704"/>
            <a:ext cx="7687919" cy="639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79"/>
              </a:lnSpc>
              <a:spcBef>
                <a:spcPct val="0"/>
              </a:spcBef>
            </a:pPr>
            <a:r>
              <a:rPr lang="en-US" b="true" sz="3698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Why Feedforward Neural Network: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03367" y="4741789"/>
            <a:ext cx="11375337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Pattern recognition: </a:t>
            </a: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FNNs can effectively map input sensor data to posture labels.  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3367" y="6122914"/>
            <a:ext cx="12211114" cy="10491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8595" indent="-324298" lvl="1">
              <a:lnSpc>
                <a:spcPts val="4205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4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Accuracy: </a:t>
            </a:r>
            <a:r>
              <a:rPr lang="en-US" sz="3004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FNNs offer better accuracy compared to traditional threshold-based methods.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03367" y="7426252"/>
            <a:ext cx="12692608" cy="1066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3000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Hardware compatibility : </a:t>
            </a:r>
            <a:r>
              <a:rPr lang="en-US" sz="3000">
                <a:solidFill>
                  <a:srgbClr val="000000"/>
                </a:solidFill>
                <a:latin typeface="Barlow"/>
                <a:ea typeface="Barlow"/>
                <a:cs typeface="Barlow"/>
                <a:sym typeface="Barlow"/>
              </a:rPr>
              <a:t>FNNs can be efficiently implemented on microcontrollers, making them ideal for real time estimations.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7259300" y="444500"/>
            <a:ext cx="466573" cy="370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32"/>
              </a:lnSpc>
              <a:spcBef>
                <a:spcPct val="0"/>
              </a:spcBef>
            </a:pPr>
            <a:r>
              <a:rPr lang="en-US" b="true" sz="2574" spc="-51">
                <a:solidFill>
                  <a:srgbClr val="000000"/>
                </a:solidFill>
                <a:latin typeface="Barlow Bold"/>
                <a:ea typeface="Barlow Bold"/>
                <a:cs typeface="Barlow Bold"/>
                <a:sym typeface="Barlow Bold"/>
              </a:rPr>
              <a:t>09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DAGeS6tCugQ</dc:identifier>
  <dcterms:modified xsi:type="dcterms:W3CDTF">2011-08-01T06:04:30Z</dcterms:modified>
  <cp:revision>1</cp:revision>
  <dc:title>Smart Posture Correction System</dc:title>
</cp:coreProperties>
</file>