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5" r:id="rId3"/>
    <p:sldId id="306" r:id="rId4"/>
    <p:sldId id="296" r:id="rId5"/>
    <p:sldId id="297" r:id="rId6"/>
    <p:sldId id="298" r:id="rId7"/>
    <p:sldId id="299" r:id="rId8"/>
    <p:sldId id="300" r:id="rId9"/>
    <p:sldId id="301" r:id="rId10"/>
    <p:sldId id="271" r:id="rId11"/>
    <p:sldId id="302" r:id="rId12"/>
    <p:sldId id="305" r:id="rId13"/>
    <p:sldId id="304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  <p:embeddedFont>
      <p:font typeface="Titillium Web Light" panose="000004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proschool\SQL\Research%20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proschool\SQL\Research%20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proschool\SQL\Research%20project\Import%20vs%20export%20yearwi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proschool\SQL\Research%20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proschool\SQL\Research%20project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Import Year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import yrwise'!$C$1</c:f>
              <c:strCache>
                <c:ptCount val="1"/>
                <c:pt idx="0">
                  <c:v>Total Import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'Total import yrwise'!$B$2:$B$26</c:f>
              <c:strCache>
                <c:ptCount val="25"/>
                <c:pt idx="0">
                  <c:v>1997-1998</c:v>
                </c:pt>
                <c:pt idx="1">
                  <c:v>1998-1999</c:v>
                </c:pt>
                <c:pt idx="2">
                  <c:v>1999-2000</c:v>
                </c:pt>
                <c:pt idx="3">
                  <c:v>2000-2001</c:v>
                </c:pt>
                <c:pt idx="4">
                  <c:v>2001-2002</c:v>
                </c:pt>
                <c:pt idx="5">
                  <c:v>2002-2003</c:v>
                </c:pt>
                <c:pt idx="6">
                  <c:v>2003-2004</c:v>
                </c:pt>
                <c:pt idx="7">
                  <c:v>2004-2005</c:v>
                </c:pt>
                <c:pt idx="8">
                  <c:v>2005-2006</c:v>
                </c:pt>
                <c:pt idx="9">
                  <c:v>2006-2007</c:v>
                </c:pt>
                <c:pt idx="10">
                  <c:v>2007-2008</c:v>
                </c:pt>
                <c:pt idx="11">
                  <c:v>2008-2009</c:v>
                </c:pt>
                <c:pt idx="12">
                  <c:v>2009-2010</c:v>
                </c:pt>
                <c:pt idx="13">
                  <c:v>2010-2011</c:v>
                </c:pt>
                <c:pt idx="14">
                  <c:v>2011-2012</c:v>
                </c:pt>
                <c:pt idx="15">
                  <c:v>2012-2013</c:v>
                </c:pt>
                <c:pt idx="16">
                  <c:v>2013-2014</c:v>
                </c:pt>
                <c:pt idx="17">
                  <c:v>2014-2015</c:v>
                </c:pt>
                <c:pt idx="18">
                  <c:v>2015-2016</c:v>
                </c:pt>
                <c:pt idx="19">
                  <c:v>2016-2017</c:v>
                </c:pt>
                <c:pt idx="20">
                  <c:v>2017-2018</c:v>
                </c:pt>
                <c:pt idx="21">
                  <c:v>2018-2019</c:v>
                </c:pt>
                <c:pt idx="22">
                  <c:v>2019-2020</c:v>
                </c:pt>
                <c:pt idx="23">
                  <c:v>2020-2021</c:v>
                </c:pt>
                <c:pt idx="24">
                  <c:v>2021-2022</c:v>
                </c:pt>
              </c:strCache>
            </c:strRef>
          </c:cat>
          <c:val>
            <c:numRef>
              <c:f>'Total import yrwise'!$C$2:$C$26</c:f>
              <c:numCache>
                <c:formatCode>#,##0.00</c:formatCode>
                <c:ptCount val="25"/>
                <c:pt idx="0">
                  <c:v>41484.46</c:v>
                </c:pt>
                <c:pt idx="1">
                  <c:v>42388.75</c:v>
                </c:pt>
                <c:pt idx="2">
                  <c:v>49737.84</c:v>
                </c:pt>
                <c:pt idx="3">
                  <c:v>50536.38</c:v>
                </c:pt>
                <c:pt idx="4">
                  <c:v>51413.33</c:v>
                </c:pt>
                <c:pt idx="5">
                  <c:v>61412.11</c:v>
                </c:pt>
                <c:pt idx="6">
                  <c:v>78149.149999999994</c:v>
                </c:pt>
                <c:pt idx="7">
                  <c:v>107134.53</c:v>
                </c:pt>
                <c:pt idx="8">
                  <c:v>129691.75</c:v>
                </c:pt>
                <c:pt idx="9">
                  <c:v>185735.3</c:v>
                </c:pt>
                <c:pt idx="10">
                  <c:v>251654.02</c:v>
                </c:pt>
                <c:pt idx="11">
                  <c:v>303696.3</c:v>
                </c:pt>
                <c:pt idx="12">
                  <c:v>288372.76</c:v>
                </c:pt>
                <c:pt idx="13">
                  <c:v>369769.14</c:v>
                </c:pt>
                <c:pt idx="14">
                  <c:v>489319.55</c:v>
                </c:pt>
                <c:pt idx="15">
                  <c:v>490736.67</c:v>
                </c:pt>
                <c:pt idx="16">
                  <c:v>450197.66</c:v>
                </c:pt>
                <c:pt idx="17">
                  <c:v>447964.44</c:v>
                </c:pt>
                <c:pt idx="18">
                  <c:v>381007.51</c:v>
                </c:pt>
                <c:pt idx="19">
                  <c:v>384356.26</c:v>
                </c:pt>
                <c:pt idx="20">
                  <c:v>465580.24</c:v>
                </c:pt>
                <c:pt idx="21">
                  <c:v>514078.34</c:v>
                </c:pt>
                <c:pt idx="22">
                  <c:v>474709.17</c:v>
                </c:pt>
                <c:pt idx="23">
                  <c:v>394435.93</c:v>
                </c:pt>
                <c:pt idx="24">
                  <c:v>440923.49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E2-4ABB-A771-284FCF415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004415"/>
        <c:axId val="299005247"/>
      </c:lineChart>
      <c:catAx>
        <c:axId val="299004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 Interval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05247"/>
        <c:crosses val="autoZero"/>
        <c:auto val="1"/>
        <c:lblAlgn val="ctr"/>
        <c:lblOffset val="100"/>
        <c:noMultiLvlLbl val="0"/>
      </c:catAx>
      <c:valAx>
        <c:axId val="29900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Import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0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Total</a:t>
            </a:r>
            <a:r>
              <a:rPr lang="en-US" sz="1400" dirty="0"/>
              <a:t> Export Year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'Total Export yrwise'!$D$1</c:f>
              <c:strCache>
                <c:ptCount val="1"/>
                <c:pt idx="0">
                  <c:v>Total Export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'Total Export yrwise'!$C$2:$C$26</c:f>
              <c:strCache>
                <c:ptCount val="25"/>
                <c:pt idx="0">
                  <c:v>1997-1998</c:v>
                </c:pt>
                <c:pt idx="1">
                  <c:v>1998-1999</c:v>
                </c:pt>
                <c:pt idx="2">
                  <c:v>1999-2000</c:v>
                </c:pt>
                <c:pt idx="3">
                  <c:v>2000-2001</c:v>
                </c:pt>
                <c:pt idx="4">
                  <c:v>2001-2002</c:v>
                </c:pt>
                <c:pt idx="5">
                  <c:v>2002-2003</c:v>
                </c:pt>
                <c:pt idx="6">
                  <c:v>2003-2004</c:v>
                </c:pt>
                <c:pt idx="7">
                  <c:v>2004-2005</c:v>
                </c:pt>
                <c:pt idx="8">
                  <c:v>2005-2006</c:v>
                </c:pt>
                <c:pt idx="9">
                  <c:v>2006-2007</c:v>
                </c:pt>
                <c:pt idx="10">
                  <c:v>2007-2008</c:v>
                </c:pt>
                <c:pt idx="11">
                  <c:v>2008-2009</c:v>
                </c:pt>
                <c:pt idx="12">
                  <c:v>2009-2010</c:v>
                </c:pt>
                <c:pt idx="13">
                  <c:v>2010-2011</c:v>
                </c:pt>
                <c:pt idx="14">
                  <c:v>2011-2012</c:v>
                </c:pt>
                <c:pt idx="15">
                  <c:v>2012-2013</c:v>
                </c:pt>
                <c:pt idx="16">
                  <c:v>2013-2014</c:v>
                </c:pt>
                <c:pt idx="17">
                  <c:v>2014-2015</c:v>
                </c:pt>
                <c:pt idx="18">
                  <c:v>2015-2016</c:v>
                </c:pt>
                <c:pt idx="19">
                  <c:v>2016-2017</c:v>
                </c:pt>
                <c:pt idx="20">
                  <c:v>2017-2018</c:v>
                </c:pt>
                <c:pt idx="21">
                  <c:v>2018-2019</c:v>
                </c:pt>
                <c:pt idx="22">
                  <c:v>2019-2020</c:v>
                </c:pt>
                <c:pt idx="23">
                  <c:v>2020-2021</c:v>
                </c:pt>
                <c:pt idx="24">
                  <c:v>2021-2022</c:v>
                </c:pt>
              </c:strCache>
            </c:strRef>
          </c:cat>
          <c:val>
            <c:numRef>
              <c:f>'Total Export yrwise'!$D$2:$D$26</c:f>
              <c:numCache>
                <c:formatCode>#,##0.00</c:formatCode>
                <c:ptCount val="25"/>
                <c:pt idx="0">
                  <c:v>34654.120000000003</c:v>
                </c:pt>
                <c:pt idx="1">
                  <c:v>33044.449999999997</c:v>
                </c:pt>
                <c:pt idx="2">
                  <c:v>36758.6</c:v>
                </c:pt>
                <c:pt idx="3">
                  <c:v>44462.78</c:v>
                </c:pt>
                <c:pt idx="4">
                  <c:v>43749.1</c:v>
                </c:pt>
                <c:pt idx="5">
                  <c:v>52628.28</c:v>
                </c:pt>
                <c:pt idx="6">
                  <c:v>63733.45</c:v>
                </c:pt>
                <c:pt idx="7">
                  <c:v>83511.91</c:v>
                </c:pt>
                <c:pt idx="8">
                  <c:v>103031.45</c:v>
                </c:pt>
                <c:pt idx="9">
                  <c:v>126405.4</c:v>
                </c:pt>
                <c:pt idx="10">
                  <c:v>163097.34</c:v>
                </c:pt>
                <c:pt idx="11">
                  <c:v>185284.93</c:v>
                </c:pt>
                <c:pt idx="12">
                  <c:v>178722.76</c:v>
                </c:pt>
                <c:pt idx="13">
                  <c:v>249812.74</c:v>
                </c:pt>
                <c:pt idx="14">
                  <c:v>305950.82</c:v>
                </c:pt>
                <c:pt idx="15">
                  <c:v>300250.25</c:v>
                </c:pt>
                <c:pt idx="16">
                  <c:v>314396.61</c:v>
                </c:pt>
                <c:pt idx="17">
                  <c:v>310336.65000000002</c:v>
                </c:pt>
                <c:pt idx="18">
                  <c:v>261088.21</c:v>
                </c:pt>
                <c:pt idx="19">
                  <c:v>274472.21000000002</c:v>
                </c:pt>
                <c:pt idx="20">
                  <c:v>303477.40999999997</c:v>
                </c:pt>
                <c:pt idx="21">
                  <c:v>330070.24</c:v>
                </c:pt>
                <c:pt idx="22">
                  <c:v>313338.5</c:v>
                </c:pt>
                <c:pt idx="23">
                  <c:v>291806.7</c:v>
                </c:pt>
                <c:pt idx="24">
                  <c:v>304995.64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7-482C-826A-E6B7ABD30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0924319"/>
        <c:axId val="1020928895"/>
      </c:lineChart>
      <c:catAx>
        <c:axId val="102092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/>
                  <a:t>Year Interval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928895"/>
        <c:crosses val="autoZero"/>
        <c:auto val="1"/>
        <c:lblAlgn val="ctr"/>
        <c:lblOffset val="100"/>
        <c:noMultiLvlLbl val="0"/>
      </c:catAx>
      <c:valAx>
        <c:axId val="1020928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/>
                  <a:t>Total Export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92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/>
              <a:t>Import Vs Export Year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Table1!$B$1</c:f>
              <c:strCache>
                <c:ptCount val="1"/>
                <c:pt idx="0">
                  <c:v>total_import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Table1!$A$2:$A$26</c:f>
              <c:strCache>
                <c:ptCount val="25"/>
                <c:pt idx="0">
                  <c:v>1997-1998</c:v>
                </c:pt>
                <c:pt idx="1">
                  <c:v>1998-1999</c:v>
                </c:pt>
                <c:pt idx="2">
                  <c:v>1999-2000</c:v>
                </c:pt>
                <c:pt idx="3">
                  <c:v>2000-2001</c:v>
                </c:pt>
                <c:pt idx="4">
                  <c:v>2001-2002</c:v>
                </c:pt>
                <c:pt idx="5">
                  <c:v>2002-2003</c:v>
                </c:pt>
                <c:pt idx="6">
                  <c:v>2003-2004</c:v>
                </c:pt>
                <c:pt idx="7">
                  <c:v>2004-2005</c:v>
                </c:pt>
                <c:pt idx="8">
                  <c:v>2005-2006</c:v>
                </c:pt>
                <c:pt idx="9">
                  <c:v>2006-2007</c:v>
                </c:pt>
                <c:pt idx="10">
                  <c:v>2007-2008</c:v>
                </c:pt>
                <c:pt idx="11">
                  <c:v>2008-2009</c:v>
                </c:pt>
                <c:pt idx="12">
                  <c:v>2009-2010</c:v>
                </c:pt>
                <c:pt idx="13">
                  <c:v>2010-2011</c:v>
                </c:pt>
                <c:pt idx="14">
                  <c:v>2011-2012</c:v>
                </c:pt>
                <c:pt idx="15">
                  <c:v>2012-2013</c:v>
                </c:pt>
                <c:pt idx="16">
                  <c:v>2013-2014</c:v>
                </c:pt>
                <c:pt idx="17">
                  <c:v>2014-2015</c:v>
                </c:pt>
                <c:pt idx="18">
                  <c:v>2015-2016</c:v>
                </c:pt>
                <c:pt idx="19">
                  <c:v>2016-2017</c:v>
                </c:pt>
                <c:pt idx="20">
                  <c:v>2017-2018</c:v>
                </c:pt>
                <c:pt idx="21">
                  <c:v>2018-2019</c:v>
                </c:pt>
                <c:pt idx="22">
                  <c:v>2019-2020</c:v>
                </c:pt>
                <c:pt idx="23">
                  <c:v>2020-2021</c:v>
                </c:pt>
                <c:pt idx="24">
                  <c:v>2021-2022</c:v>
                </c:pt>
              </c:strCache>
            </c:strRef>
          </c:cat>
          <c:val>
            <c:numRef>
              <c:f>Table1!$B$2:$B$26</c:f>
              <c:numCache>
                <c:formatCode>#,##0.00</c:formatCode>
                <c:ptCount val="25"/>
                <c:pt idx="0">
                  <c:v>41484.46</c:v>
                </c:pt>
                <c:pt idx="1">
                  <c:v>42388.75</c:v>
                </c:pt>
                <c:pt idx="2">
                  <c:v>49737.84</c:v>
                </c:pt>
                <c:pt idx="3">
                  <c:v>50536.38</c:v>
                </c:pt>
                <c:pt idx="4">
                  <c:v>51413.33</c:v>
                </c:pt>
                <c:pt idx="5">
                  <c:v>61412.11</c:v>
                </c:pt>
                <c:pt idx="6">
                  <c:v>78149.149999999994</c:v>
                </c:pt>
                <c:pt idx="7">
                  <c:v>107134.53</c:v>
                </c:pt>
                <c:pt idx="8">
                  <c:v>129691.75</c:v>
                </c:pt>
                <c:pt idx="9">
                  <c:v>185735.3</c:v>
                </c:pt>
                <c:pt idx="10">
                  <c:v>251654.02</c:v>
                </c:pt>
                <c:pt idx="11">
                  <c:v>303696.3</c:v>
                </c:pt>
                <c:pt idx="12">
                  <c:v>288372.76</c:v>
                </c:pt>
                <c:pt idx="13">
                  <c:v>369769.14</c:v>
                </c:pt>
                <c:pt idx="14">
                  <c:v>489319.55</c:v>
                </c:pt>
                <c:pt idx="15">
                  <c:v>490736.67</c:v>
                </c:pt>
                <c:pt idx="16">
                  <c:v>450197.66</c:v>
                </c:pt>
                <c:pt idx="17">
                  <c:v>447964.44</c:v>
                </c:pt>
                <c:pt idx="18">
                  <c:v>381007.51</c:v>
                </c:pt>
                <c:pt idx="19">
                  <c:v>384356.26</c:v>
                </c:pt>
                <c:pt idx="20">
                  <c:v>465580.24</c:v>
                </c:pt>
                <c:pt idx="21">
                  <c:v>514078.34</c:v>
                </c:pt>
                <c:pt idx="22">
                  <c:v>474709.17</c:v>
                </c:pt>
                <c:pt idx="23">
                  <c:v>394435.93</c:v>
                </c:pt>
                <c:pt idx="24">
                  <c:v>440923.49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6-4FEC-8C0C-DA3038AF6E66}"/>
            </c:ext>
          </c:extLst>
        </c:ser>
        <c:ser>
          <c:idx val="1"/>
          <c:order val="1"/>
          <c:tx>
            <c:strRef>
              <c:f>Table1!$C$1</c:f>
              <c:strCache>
                <c:ptCount val="1"/>
                <c:pt idx="0">
                  <c:v>total_export</c:v>
                </c:pt>
              </c:strCache>
            </c:strRef>
          </c:tx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Table1!$A$2:$A$26</c:f>
              <c:strCache>
                <c:ptCount val="25"/>
                <c:pt idx="0">
                  <c:v>1997-1998</c:v>
                </c:pt>
                <c:pt idx="1">
                  <c:v>1998-1999</c:v>
                </c:pt>
                <c:pt idx="2">
                  <c:v>1999-2000</c:v>
                </c:pt>
                <c:pt idx="3">
                  <c:v>2000-2001</c:v>
                </c:pt>
                <c:pt idx="4">
                  <c:v>2001-2002</c:v>
                </c:pt>
                <c:pt idx="5">
                  <c:v>2002-2003</c:v>
                </c:pt>
                <c:pt idx="6">
                  <c:v>2003-2004</c:v>
                </c:pt>
                <c:pt idx="7">
                  <c:v>2004-2005</c:v>
                </c:pt>
                <c:pt idx="8">
                  <c:v>2005-2006</c:v>
                </c:pt>
                <c:pt idx="9">
                  <c:v>2006-2007</c:v>
                </c:pt>
                <c:pt idx="10">
                  <c:v>2007-2008</c:v>
                </c:pt>
                <c:pt idx="11">
                  <c:v>2008-2009</c:v>
                </c:pt>
                <c:pt idx="12">
                  <c:v>2009-2010</c:v>
                </c:pt>
                <c:pt idx="13">
                  <c:v>2010-2011</c:v>
                </c:pt>
                <c:pt idx="14">
                  <c:v>2011-2012</c:v>
                </c:pt>
                <c:pt idx="15">
                  <c:v>2012-2013</c:v>
                </c:pt>
                <c:pt idx="16">
                  <c:v>2013-2014</c:v>
                </c:pt>
                <c:pt idx="17">
                  <c:v>2014-2015</c:v>
                </c:pt>
                <c:pt idx="18">
                  <c:v>2015-2016</c:v>
                </c:pt>
                <c:pt idx="19">
                  <c:v>2016-2017</c:v>
                </c:pt>
                <c:pt idx="20">
                  <c:v>2017-2018</c:v>
                </c:pt>
                <c:pt idx="21">
                  <c:v>2018-2019</c:v>
                </c:pt>
                <c:pt idx="22">
                  <c:v>2019-2020</c:v>
                </c:pt>
                <c:pt idx="23">
                  <c:v>2020-2021</c:v>
                </c:pt>
                <c:pt idx="24">
                  <c:v>2021-2022</c:v>
                </c:pt>
              </c:strCache>
            </c:strRef>
          </c:cat>
          <c:val>
            <c:numRef>
              <c:f>Table1!$C$2:$C$26</c:f>
              <c:numCache>
                <c:formatCode>#,##0.00</c:formatCode>
                <c:ptCount val="25"/>
                <c:pt idx="0">
                  <c:v>34654.120000000003</c:v>
                </c:pt>
                <c:pt idx="1">
                  <c:v>33044.449999999997</c:v>
                </c:pt>
                <c:pt idx="2">
                  <c:v>36758.6</c:v>
                </c:pt>
                <c:pt idx="3">
                  <c:v>44462.78</c:v>
                </c:pt>
                <c:pt idx="4">
                  <c:v>43749.1</c:v>
                </c:pt>
                <c:pt idx="5">
                  <c:v>52628.28</c:v>
                </c:pt>
                <c:pt idx="6">
                  <c:v>63733.45</c:v>
                </c:pt>
                <c:pt idx="7">
                  <c:v>83511.91</c:v>
                </c:pt>
                <c:pt idx="8">
                  <c:v>103031.45</c:v>
                </c:pt>
                <c:pt idx="9">
                  <c:v>126405.4</c:v>
                </c:pt>
                <c:pt idx="10">
                  <c:v>163097.34</c:v>
                </c:pt>
                <c:pt idx="11">
                  <c:v>185284.93</c:v>
                </c:pt>
                <c:pt idx="12">
                  <c:v>178722.76</c:v>
                </c:pt>
                <c:pt idx="13">
                  <c:v>249812.74</c:v>
                </c:pt>
                <c:pt idx="14">
                  <c:v>305950.82</c:v>
                </c:pt>
                <c:pt idx="15">
                  <c:v>300250.25</c:v>
                </c:pt>
                <c:pt idx="16">
                  <c:v>314396.61</c:v>
                </c:pt>
                <c:pt idx="17">
                  <c:v>310336.65000000002</c:v>
                </c:pt>
                <c:pt idx="18">
                  <c:v>261088.21</c:v>
                </c:pt>
                <c:pt idx="19">
                  <c:v>274472.21000000002</c:v>
                </c:pt>
                <c:pt idx="20">
                  <c:v>303477.40999999997</c:v>
                </c:pt>
                <c:pt idx="21">
                  <c:v>330070.24</c:v>
                </c:pt>
                <c:pt idx="22">
                  <c:v>313338.5</c:v>
                </c:pt>
                <c:pt idx="23">
                  <c:v>291806.7</c:v>
                </c:pt>
                <c:pt idx="24">
                  <c:v>304995.64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6-4FEC-8C0C-DA3038AF6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4511119"/>
        <c:axId val="788764223"/>
      </c:lineChart>
      <c:catAx>
        <c:axId val="774511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Year interval</a:t>
                </a:r>
              </a:p>
            </c:rich>
          </c:tx>
          <c:layout>
            <c:manualLayout>
              <c:xMode val="edge"/>
              <c:yMode val="edge"/>
              <c:x val="0.48931978922482017"/>
              <c:y val="0.81375462682549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64223"/>
        <c:crosses val="autoZero"/>
        <c:auto val="1"/>
        <c:lblAlgn val="ctr"/>
        <c:lblOffset val="100"/>
        <c:noMultiLvlLbl val="0"/>
      </c:catAx>
      <c:valAx>
        <c:axId val="7887642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Import Vs Export</a:t>
                </a:r>
              </a:p>
            </c:rich>
          </c:tx>
          <c:layout>
            <c:manualLayout>
              <c:xMode val="edge"/>
              <c:yMode val="edge"/>
              <c:x val="1.5267175572519083E-2"/>
              <c:y val="0.16629988559122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51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Total Trade Vs Trade Balance Of top 10 Countries</a:t>
            </a:r>
          </a:p>
        </c:rich>
      </c:tx>
      <c:layout>
        <c:manualLayout>
          <c:xMode val="edge"/>
          <c:yMode val="edge"/>
          <c:x val="0.1434490964492291"/>
          <c:y val="1.1515163144168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21405151920737"/>
          <c:y val="0.16058943941854031"/>
          <c:w val="0.81520888868210983"/>
          <c:h val="0.50104133531354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'Trade balance of top 10 cntry'!$B$1</c:f>
              <c:strCache>
                <c:ptCount val="1"/>
                <c:pt idx="0">
                  <c:v>Total trade balance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'Trade balance of top 10 cntry'!$A$2:$A$11</c:f>
              <c:strCache>
                <c:ptCount val="10"/>
                <c:pt idx="0">
                  <c:v>U S A</c:v>
                </c:pt>
                <c:pt idx="1">
                  <c:v>CHINA P RP</c:v>
                </c:pt>
                <c:pt idx="2">
                  <c:v>U ARAB EMTS</c:v>
                </c:pt>
                <c:pt idx="3">
                  <c:v>SAUDI ARAB</c:v>
                </c:pt>
                <c:pt idx="4">
                  <c:v>SWITZERLAND</c:v>
                </c:pt>
                <c:pt idx="5">
                  <c:v>GERMANY</c:v>
                </c:pt>
                <c:pt idx="6">
                  <c:v>HONG KONG</c:v>
                </c:pt>
                <c:pt idx="7">
                  <c:v>SINGAPORE</c:v>
                </c:pt>
                <c:pt idx="8">
                  <c:v>KOREA RP</c:v>
                </c:pt>
                <c:pt idx="9">
                  <c:v>INDONESIA</c:v>
                </c:pt>
              </c:strCache>
            </c:strRef>
          </c:cat>
          <c:val>
            <c:numRef>
              <c:f>'Trade balance of top 10 cntry'!$B$2:$B$11</c:f>
              <c:numCache>
                <c:formatCode>#,##0.00</c:formatCode>
                <c:ptCount val="10"/>
                <c:pt idx="0">
                  <c:v>268358.63</c:v>
                </c:pt>
                <c:pt idx="1">
                  <c:v>-632399.05000000005</c:v>
                </c:pt>
                <c:pt idx="2">
                  <c:v>36034.67</c:v>
                </c:pt>
                <c:pt idx="3">
                  <c:v>-279193.95</c:v>
                </c:pt>
                <c:pt idx="4">
                  <c:v>-319648.53999999998</c:v>
                </c:pt>
                <c:pt idx="5">
                  <c:v>-89533.36</c:v>
                </c:pt>
                <c:pt idx="6">
                  <c:v>40811.47</c:v>
                </c:pt>
                <c:pt idx="7">
                  <c:v>13864.33</c:v>
                </c:pt>
                <c:pt idx="8">
                  <c:v>-135949.14000000001</c:v>
                </c:pt>
                <c:pt idx="9">
                  <c:v>-132724.07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C-43B0-A5C9-119CECE26BBB}"/>
            </c:ext>
          </c:extLst>
        </c:ser>
        <c:ser>
          <c:idx val="1"/>
          <c:order val="1"/>
          <c:tx>
            <c:strRef>
              <c:f>'Trade balance of top 10 cntry'!$C$1</c:f>
              <c:strCache>
                <c:ptCount val="1"/>
                <c:pt idx="0">
                  <c:v>Total trade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'Trade balance of top 10 cntry'!$A$2:$A$11</c:f>
              <c:strCache>
                <c:ptCount val="10"/>
                <c:pt idx="0">
                  <c:v>U S A</c:v>
                </c:pt>
                <c:pt idx="1">
                  <c:v>CHINA P RP</c:v>
                </c:pt>
                <c:pt idx="2">
                  <c:v>U ARAB EMTS</c:v>
                </c:pt>
                <c:pt idx="3">
                  <c:v>SAUDI ARAB</c:v>
                </c:pt>
                <c:pt idx="4">
                  <c:v>SWITZERLAND</c:v>
                </c:pt>
                <c:pt idx="5">
                  <c:v>GERMANY</c:v>
                </c:pt>
                <c:pt idx="6">
                  <c:v>HONG KONG</c:v>
                </c:pt>
                <c:pt idx="7">
                  <c:v>SINGAPORE</c:v>
                </c:pt>
                <c:pt idx="8">
                  <c:v>KOREA RP</c:v>
                </c:pt>
                <c:pt idx="9">
                  <c:v>INDONESIA</c:v>
                </c:pt>
              </c:strCache>
            </c:strRef>
          </c:cat>
          <c:val>
            <c:numRef>
              <c:f>'Trade balance of top 10 cntry'!$C$2:$C$11</c:f>
              <c:numCache>
                <c:formatCode>#,##0.00</c:formatCode>
                <c:ptCount val="10"/>
                <c:pt idx="0">
                  <c:v>1121730.04</c:v>
                </c:pt>
                <c:pt idx="1">
                  <c:v>1107734.75</c:v>
                </c:pt>
                <c:pt idx="2">
                  <c:v>896229.48</c:v>
                </c:pt>
                <c:pt idx="3">
                  <c:v>497559.59</c:v>
                </c:pt>
                <c:pt idx="4">
                  <c:v>358944.23</c:v>
                </c:pt>
                <c:pt idx="5">
                  <c:v>356481.75</c:v>
                </c:pt>
                <c:pt idx="6">
                  <c:v>351508.7</c:v>
                </c:pt>
                <c:pt idx="7">
                  <c:v>333687.34000000003</c:v>
                </c:pt>
                <c:pt idx="8">
                  <c:v>280811.84999999998</c:v>
                </c:pt>
                <c:pt idx="9">
                  <c:v>280142.28999999998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C-43B0-A5C9-119CECE26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2723503"/>
        <c:axId val="1162721007"/>
      </c:barChart>
      <c:catAx>
        <c:axId val="116272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/>
                  <a:t>Country</a:t>
                </a:r>
              </a:p>
            </c:rich>
          </c:tx>
          <c:layout>
            <c:manualLayout>
              <c:xMode val="edge"/>
              <c:yMode val="edge"/>
              <c:x val="0.51102621026678319"/>
              <c:y val="0.8687277736134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721007"/>
        <c:crosses val="autoZero"/>
        <c:auto val="1"/>
        <c:lblAlgn val="ctr"/>
        <c:lblOffset val="100"/>
        <c:noMultiLvlLbl val="0"/>
      </c:catAx>
      <c:valAx>
        <c:axId val="116272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Total Trade Vs Trade Balance</a:t>
                </a:r>
              </a:p>
            </c:rich>
          </c:tx>
          <c:layout>
            <c:manualLayout>
              <c:xMode val="edge"/>
              <c:yMode val="edge"/>
              <c:x val="1.3837481705518571E-2"/>
              <c:y val="0.12217591750796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72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381425988514982"/>
          <c:y val="0.93864111320961896"/>
          <c:w val="0.39237134009332519"/>
          <c:h val="3.8684290164611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chemeClr val="tx1"/>
                </a:solidFill>
              </a:rPr>
              <a:t>Import</a:t>
            </a:r>
            <a:r>
              <a:rPr lang="en-IN" sz="1600" b="1" baseline="0">
                <a:solidFill>
                  <a:schemeClr val="tx1"/>
                </a:solidFill>
              </a:rPr>
              <a:t> Vs Export - Countrywise</a:t>
            </a:r>
            <a:endParaRPr lang="en-IN" sz="16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52438388126036"/>
          <c:y val="0.1409639854173633"/>
          <c:w val="0.8237498759198697"/>
          <c:h val="0.484068094749388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'Import Vs Export'!$B$1</c:f>
              <c:strCache>
                <c:ptCount val="1"/>
                <c:pt idx="0">
                  <c:v>Total Import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'Import Vs Export'!$A$2:$A$11</c:f>
              <c:strCache>
                <c:ptCount val="10"/>
                <c:pt idx="0">
                  <c:v>U S A</c:v>
                </c:pt>
                <c:pt idx="1">
                  <c:v>CHINA P RP</c:v>
                </c:pt>
                <c:pt idx="2">
                  <c:v>U ARAB EMTS</c:v>
                </c:pt>
                <c:pt idx="3">
                  <c:v>SAUDI ARAB</c:v>
                </c:pt>
                <c:pt idx="4">
                  <c:v>SWITZERLAND</c:v>
                </c:pt>
                <c:pt idx="5">
                  <c:v>GERMANY</c:v>
                </c:pt>
                <c:pt idx="6">
                  <c:v>HONG KONG</c:v>
                </c:pt>
                <c:pt idx="7">
                  <c:v>SINGAPORE</c:v>
                </c:pt>
                <c:pt idx="8">
                  <c:v>KOREA RP</c:v>
                </c:pt>
                <c:pt idx="9">
                  <c:v>INDONESIA</c:v>
                </c:pt>
              </c:strCache>
            </c:strRef>
          </c:cat>
          <c:val>
            <c:numRef>
              <c:f>'Import Vs Export'!$B$2:$B$11</c:f>
              <c:numCache>
                <c:formatCode>#,##0.00</c:formatCode>
                <c:ptCount val="10"/>
                <c:pt idx="0">
                  <c:v>426685.71</c:v>
                </c:pt>
                <c:pt idx="1">
                  <c:v>870066.9</c:v>
                </c:pt>
                <c:pt idx="2">
                  <c:v>430097.4</c:v>
                </c:pt>
                <c:pt idx="3">
                  <c:v>388376.77</c:v>
                </c:pt>
                <c:pt idx="4">
                  <c:v>339296.41</c:v>
                </c:pt>
                <c:pt idx="5">
                  <c:v>223007.57</c:v>
                </c:pt>
                <c:pt idx="6">
                  <c:v>155348.63</c:v>
                </c:pt>
                <c:pt idx="7">
                  <c:v>159911.5</c:v>
                </c:pt>
                <c:pt idx="8">
                  <c:v>208380.49</c:v>
                </c:pt>
                <c:pt idx="9">
                  <c:v>206433.17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E-4B77-A8BD-75B2ECDE027B}"/>
            </c:ext>
          </c:extLst>
        </c:ser>
        <c:ser>
          <c:idx val="1"/>
          <c:order val="1"/>
          <c:tx>
            <c:strRef>
              <c:f>'Import Vs Export'!$C$1</c:f>
              <c:strCache>
                <c:ptCount val="1"/>
                <c:pt idx="0">
                  <c:v>Total Export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'Import Vs Export'!$A$2:$A$11</c:f>
              <c:strCache>
                <c:ptCount val="10"/>
                <c:pt idx="0">
                  <c:v>U S A</c:v>
                </c:pt>
                <c:pt idx="1">
                  <c:v>CHINA P RP</c:v>
                </c:pt>
                <c:pt idx="2">
                  <c:v>U ARAB EMTS</c:v>
                </c:pt>
                <c:pt idx="3">
                  <c:v>SAUDI ARAB</c:v>
                </c:pt>
                <c:pt idx="4">
                  <c:v>SWITZERLAND</c:v>
                </c:pt>
                <c:pt idx="5">
                  <c:v>GERMANY</c:v>
                </c:pt>
                <c:pt idx="6">
                  <c:v>HONG KONG</c:v>
                </c:pt>
                <c:pt idx="7">
                  <c:v>SINGAPORE</c:v>
                </c:pt>
                <c:pt idx="8">
                  <c:v>KOREA RP</c:v>
                </c:pt>
                <c:pt idx="9">
                  <c:v>INDONESIA</c:v>
                </c:pt>
              </c:strCache>
            </c:strRef>
          </c:cat>
          <c:val>
            <c:numRef>
              <c:f>'Import Vs Export'!$C$2:$C$11</c:f>
              <c:numCache>
                <c:formatCode>#,##0.00</c:formatCode>
                <c:ptCount val="10"/>
                <c:pt idx="0">
                  <c:v>695044.3</c:v>
                </c:pt>
                <c:pt idx="1">
                  <c:v>237667.85</c:v>
                </c:pt>
                <c:pt idx="2">
                  <c:v>466132.1</c:v>
                </c:pt>
                <c:pt idx="3">
                  <c:v>109182.81</c:v>
                </c:pt>
                <c:pt idx="4">
                  <c:v>19647.830000000002</c:v>
                </c:pt>
                <c:pt idx="5">
                  <c:v>133474.19</c:v>
                </c:pt>
                <c:pt idx="6">
                  <c:v>196160.11</c:v>
                </c:pt>
                <c:pt idx="7">
                  <c:v>173775.83</c:v>
                </c:pt>
                <c:pt idx="8">
                  <c:v>72431.360000000001</c:v>
                </c:pt>
                <c:pt idx="9">
                  <c:v>73709.100000000006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FE-4B77-A8BD-75B2ECDE02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8528143"/>
        <c:axId val="1028528559"/>
      </c:barChart>
      <c:catAx>
        <c:axId val="102852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528559"/>
        <c:crosses val="autoZero"/>
        <c:auto val="1"/>
        <c:lblAlgn val="ctr"/>
        <c:lblOffset val="100"/>
        <c:noMultiLvlLbl val="0"/>
      </c:catAx>
      <c:valAx>
        <c:axId val="10285285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Import</a:t>
                </a:r>
                <a:r>
                  <a:rPr lang="en-IN" b="1" baseline="0">
                    <a:solidFill>
                      <a:schemeClr val="tx1"/>
                    </a:solidFill>
                  </a:rPr>
                  <a:t>  Vs Export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52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89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2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7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7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66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48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28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71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9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306456" y="1059543"/>
            <a:ext cx="2547257" cy="3381828"/>
          </a:xfrm>
          <a:prstGeom prst="rect">
            <a:avLst/>
          </a:prstGeom>
          <a:solidFill>
            <a:schemeClr val="tx1">
              <a:alpha val="83000"/>
            </a:schemeClr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Import And</a:t>
            </a:r>
            <a:br>
              <a:rPr lang="en-US" sz="3200" b="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32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Export Report of India</a:t>
            </a:r>
            <a:br>
              <a:rPr lang="en-US" sz="3200" b="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br>
              <a:rPr lang="en-US" sz="3600" b="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1600" b="0" dirty="0">
                <a:solidFill>
                  <a:schemeClr val="bg1"/>
                </a:solidFill>
                <a:latin typeface="Bookman Old Style" panose="02050604050505020204" pitchFamily="18" charset="0"/>
              </a:rPr>
              <a:t>PRANAVI PULIPAKA</a:t>
            </a:r>
            <a:endParaRPr sz="3600" b="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1DD40D-C62A-D781-375E-6D7B9C1E0E10}"/>
              </a:ext>
            </a:extLst>
          </p:cNvPr>
          <p:cNvCxnSpPr>
            <a:cxnSpLocks/>
          </p:cNvCxnSpPr>
          <p:nvPr/>
        </p:nvCxnSpPr>
        <p:spPr>
          <a:xfrm>
            <a:off x="6437086" y="3222172"/>
            <a:ext cx="23186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4,70,9080.55</a:t>
            </a:r>
            <a:r>
              <a:rPr lang="en" sz="4800" dirty="0">
                <a:solidFill>
                  <a:srgbClr val="7DFFB1"/>
                </a:solidFill>
              </a:rPr>
              <a:t>$</a:t>
            </a:r>
            <a:endParaRPr sz="4800" dirty="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Total revenue generated from Exports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7DFFB1"/>
                </a:solidFill>
              </a:rPr>
              <a:t>6,94,4485.08$</a:t>
            </a:r>
            <a:endParaRPr sz="4800" dirty="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Total money spent on Imports</a:t>
            </a:r>
            <a:endParaRPr sz="2400" dirty="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339063"/>
            <a:ext cx="7306235" cy="5484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Insights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977153"/>
            <a:ext cx="8337176" cy="37726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Countries like China , United Arab Amirates account for the largest importers to India.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Countries like the USA, United Arab Amirates account for the largest exporters from India.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India shows a negative trade balance over the years from 1997 to 2022 which suggests import has always been more than export.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IN" sz="2000" dirty="0"/>
              <a:t>Countries like the USA, United Arab Amirates ,China, Saudi Arabia, Switzerland are involved with the largest total trade with India.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I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89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Bibliography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https://www.kaggle.com/datasets/ramjasmaurya/exports-and-imports-of-india19972022</a:t>
            </a:r>
            <a:endParaRPr sz="2400" dirty="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53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1"/>
                </a:solidFill>
              </a:rPr>
              <a:t>Thank</a:t>
            </a:r>
            <a:r>
              <a:rPr lang="en" sz="6600" dirty="0">
                <a:solidFill>
                  <a:srgbClr val="7DFFB1"/>
                </a:solidFill>
              </a:rPr>
              <a:t> </a:t>
            </a:r>
            <a:r>
              <a:rPr lang="en" sz="6600" dirty="0">
                <a:solidFill>
                  <a:schemeClr val="bg1"/>
                </a:solidFill>
              </a:rPr>
              <a:t>You!</a:t>
            </a:r>
            <a:endParaRPr sz="6600" dirty="0">
              <a:solidFill>
                <a:schemeClr val="bg1"/>
              </a:solidFill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3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668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8023384" cy="3280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To analyse total import to India year wise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To analyse total export from India year wise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To find the countries that account to the largest total trade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To find the countries which are the largest exporters from India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To find the countries which are the largest importers to India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To </a:t>
            </a:r>
            <a:r>
              <a:rPr lang="en-US" sz="2000" dirty="0" err="1"/>
              <a:t>analyse</a:t>
            </a:r>
            <a:r>
              <a:rPr lang="en-US" sz="2000" dirty="0"/>
              <a:t> import vs Export for Top 10 Countries with highest total trade</a:t>
            </a:r>
            <a:endParaRPr lang="en-IN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5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5294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Data!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C54C8-4FB9-87AB-64FC-EDE1F24E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1" y="1428747"/>
            <a:ext cx="7125941" cy="31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Dictionary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7924800" cy="34843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dirty="0"/>
              <a:t>Dataset has a list of all the countries to which India exported and imported from 1997 to 2022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dirty="0"/>
              <a:t>The dataset has 7 columns and 5201 rows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dirty="0"/>
              <a:t>Total Trade = Import + Export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IN" dirty="0"/>
              <a:t>Trade Balance = Export – Import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0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434575"/>
            <a:ext cx="7540171" cy="784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To analyse total import to India year wise </a:t>
            </a:r>
            <a:endParaRPr sz="3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385992-5744-7024-2082-6AF2BBD77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522051"/>
              </p:ext>
            </p:extLst>
          </p:nvPr>
        </p:nvGraphicFramePr>
        <p:xfrm>
          <a:off x="1242693" y="1412541"/>
          <a:ext cx="6198014" cy="314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701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434575"/>
            <a:ext cx="8023385" cy="5741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To analyse total export from India year wise </a:t>
            </a:r>
            <a:endParaRPr sz="3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309F1A-1FC8-5AE1-31CC-07616A3D4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456076"/>
              </p:ext>
            </p:extLst>
          </p:nvPr>
        </p:nvGraphicFramePr>
        <p:xfrm>
          <a:off x="1661883" y="1331427"/>
          <a:ext cx="6277431" cy="33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70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299028" y="346320"/>
            <a:ext cx="7602071" cy="5784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Import Vs Export Year wise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2BBE3E-144C-14BA-2AF0-8FFDD7222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885753"/>
              </p:ext>
            </p:extLst>
          </p:nvPr>
        </p:nvGraphicFramePr>
        <p:xfrm>
          <a:off x="1814287" y="1085849"/>
          <a:ext cx="5929084" cy="334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590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957941" y="353999"/>
            <a:ext cx="7431741" cy="5784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 rtl="0">
              <a:defRPr sz="2128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 dirty="0"/>
              <a:t>Total Trade Vs Trade Balance Of top 10 Countries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D70B42-8004-3FD8-98F7-4BA9E303B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438227"/>
              </p:ext>
            </p:extLst>
          </p:nvPr>
        </p:nvGraphicFramePr>
        <p:xfrm>
          <a:off x="1443318" y="1216959"/>
          <a:ext cx="6777317" cy="328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04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339063"/>
            <a:ext cx="7306235" cy="5484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Import Vs Export Country wise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899A97-1527-3F22-DB55-40C72323F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669191"/>
              </p:ext>
            </p:extLst>
          </p:nvPr>
        </p:nvGraphicFramePr>
        <p:xfrm>
          <a:off x="1461248" y="1362635"/>
          <a:ext cx="6938682" cy="3387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5186735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328</Words>
  <Application>Microsoft Office PowerPoint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Arial</vt:lpstr>
      <vt:lpstr>Wingdings</vt:lpstr>
      <vt:lpstr>Titillium Web</vt:lpstr>
      <vt:lpstr>Titillium Web Light</vt:lpstr>
      <vt:lpstr>Ninacor template</vt:lpstr>
      <vt:lpstr>Import And Export Report of India  PRANAVI PULIPAKA</vt:lpstr>
      <vt:lpstr>Objectives</vt:lpstr>
      <vt:lpstr> The Data!</vt:lpstr>
      <vt:lpstr>Data Dictionary</vt:lpstr>
      <vt:lpstr>To analyse total import to India year wise </vt:lpstr>
      <vt:lpstr>To analyse total export from India year wise </vt:lpstr>
      <vt:lpstr>        Import Vs Export Year wise</vt:lpstr>
      <vt:lpstr>Total Trade Vs Trade Balance Of top 10 Countries</vt:lpstr>
      <vt:lpstr>       Import Vs Export Country wise</vt:lpstr>
      <vt:lpstr>4,70,9080.55$</vt:lpstr>
      <vt:lpstr>Insights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And Export Report of India  PRANAVI PULIPAKA</dc:title>
  <cp:lastModifiedBy>Pranavi Pulipaka</cp:lastModifiedBy>
  <cp:revision>4</cp:revision>
  <dcterms:modified xsi:type="dcterms:W3CDTF">2022-06-01T11:07:45Z</dcterms:modified>
</cp:coreProperties>
</file>