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2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97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8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9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2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92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28F3EC-4B4B-4CF2-8596-385C2746B9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8DEA03-45CF-4376-8A47-228BFE6945E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0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7963-45DC-0B16-1B90-A2612A869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DEFAULT ON LOANS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FC0EC-00CE-3681-B1A8-3CD07B9F2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99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9ACB-3064-804A-C84D-DB03C49C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D0E7-24CF-A568-1F63-C75C5489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‘The client, a financial service institution, want to increase revenue streams and intents to target a segment of their customers who are most likely to default on the loans/Credit taken.</a:t>
            </a:r>
          </a:p>
          <a:p>
            <a:r>
              <a:rPr lang="en-US" dirty="0"/>
              <a:t>We try to solve this problem using Logistic Regression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6711-7D0A-BD74-CE09-45E3B24B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5BE7-3054-FAA0-FEBC-FD1E600B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354"/>
            <a:ext cx="10515600" cy="4351338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US" sz="2400" dirty="0"/>
              <a:t>Logistic Regression is a supervised classification technique which is used to predict the probability of the Dependent Variable(Categorical in nature) given the independent variables</a:t>
            </a:r>
            <a:endParaRPr lang="en-IN" sz="2400" dirty="0"/>
          </a:p>
          <a:p>
            <a:r>
              <a:rPr lang="en-US" sz="2400" dirty="0"/>
              <a:t>The name logistic regression emerges from logistic function.</a:t>
            </a:r>
          </a:p>
          <a:p>
            <a:r>
              <a:rPr lang="en-US" sz="2400" dirty="0"/>
              <a:t> Mathematically, logistic regression attempts to estimate conditional probability of an event</a:t>
            </a:r>
            <a:endParaRPr lang="en-IN" sz="24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A1744-5C5B-CC76-97F6-E03AAD5D9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96" y="3474059"/>
            <a:ext cx="5368833" cy="20395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7473E9-76E0-425A-4CF1-F777164398AF}"/>
              </a:ext>
            </a:extLst>
          </p:cNvPr>
          <p:cNvSpPr txBox="1">
            <a:spLocks/>
          </p:cNvSpPr>
          <p:nvPr/>
        </p:nvSpPr>
        <p:spPr>
          <a:xfrm>
            <a:off x="1380930" y="5549203"/>
            <a:ext cx="7158135" cy="1357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Z takes the form of Linear Regression equation.</a:t>
            </a:r>
          </a:p>
          <a:p>
            <a:r>
              <a:rPr lang="en-IN" sz="2000" dirty="0"/>
              <a:t>Bn are coefficients</a:t>
            </a:r>
          </a:p>
          <a:p>
            <a:r>
              <a:rPr lang="en-IN" sz="2000" dirty="0" err="1"/>
              <a:t>Xn</a:t>
            </a:r>
            <a:r>
              <a:rPr lang="en-IN" sz="2000" dirty="0"/>
              <a:t> are independent variables</a:t>
            </a:r>
          </a:p>
          <a:p>
            <a:r>
              <a:rPr lang="en-IN" sz="2000" dirty="0"/>
              <a:t>P tells us the probability of an event to occur or not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2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B004-ECA7-47F7-7F1D-9A70CB6B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83"/>
            <a:ext cx="10515600" cy="5784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Hypothesis Table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778BA9-BC30-4D6B-5002-37E792415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45" y="825468"/>
            <a:ext cx="7753739" cy="5930997"/>
          </a:xfrm>
        </p:spPr>
      </p:pic>
    </p:spTree>
    <p:extLst>
      <p:ext uri="{BB962C8B-B14F-4D97-AF65-F5344CB8AC3E}">
        <p14:creationId xmlns:p14="http://schemas.microsoft.com/office/powerpoint/2010/main" val="98080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4ABD-0106-3C3B-E749-2AE1D9A4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380" y="466531"/>
            <a:ext cx="7137918" cy="569167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Final Model-Independent Variables and corresponding p-value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602F7D-EB9A-BA7C-640F-7D2019975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55" y="1280621"/>
            <a:ext cx="6223551" cy="5372105"/>
          </a:xfrm>
        </p:spPr>
      </p:pic>
    </p:spTree>
    <p:extLst>
      <p:ext uri="{BB962C8B-B14F-4D97-AF65-F5344CB8AC3E}">
        <p14:creationId xmlns:p14="http://schemas.microsoft.com/office/powerpoint/2010/main" val="423857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4ABD-0106-3C3B-E749-2AE1D9A4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111" y="401216"/>
            <a:ext cx="6260807" cy="9890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Final Model –Statistical Summary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CD03E4-A14A-612D-530C-FCD0B306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922107"/>
            <a:ext cx="10714686" cy="43667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All the independent variables are significant at 0.01(p=value)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Chi-squared test:X2 = 258.4, </a:t>
            </a:r>
            <a:r>
              <a:rPr lang="en-US" sz="1700" dirty="0" err="1"/>
              <a:t>df</a:t>
            </a:r>
            <a:r>
              <a:rPr lang="en-US" sz="1700" dirty="0"/>
              <a:t> = 15, P(&gt; X2) = 0.0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erlin Sans FB" panose="020E0602020502020306" pitchFamily="34" charset="0"/>
              </a:rPr>
              <a:t>Since p-value is less we reject the Ho null hypothesis that all Bi=0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Lagrange Multiplier 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Ho=Final model=Baseline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 </a:t>
            </a:r>
            <a:r>
              <a:rPr lang="en-US" sz="1700" dirty="0">
                <a:latin typeface="Berlin Sans FB" panose="020E0602020502020306" pitchFamily="34" charset="0"/>
              </a:rPr>
              <a:t>&lt;A Baseline Model is model of random chance, and it does not contain any regressors&gt;</a:t>
            </a:r>
            <a:endParaRPr lang="en-IN" sz="1700" dirty="0">
              <a:latin typeface="Berlin Sans FB" panose="020E0602020502020306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Ha=Final model&lt;&gt; baseline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From the model p value is 0.00,hence we reject Ho </a:t>
            </a:r>
            <a:r>
              <a:rPr lang="en-IN" sz="1700" dirty="0" err="1">
                <a:latin typeface="Berlin Sans FB" panose="020E0602020502020306" pitchFamily="34" charset="0"/>
              </a:rPr>
              <a:t>i.e</a:t>
            </a:r>
            <a:r>
              <a:rPr lang="en-IN" sz="1700" dirty="0">
                <a:latin typeface="Berlin Sans FB" panose="020E0602020502020306" pitchFamily="34" charset="0"/>
              </a:rPr>
              <a:t> is null hypothesis and accept the alternate hypothesis that Final model is better than a 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 err="1"/>
              <a:t>Lacfit</a:t>
            </a:r>
            <a:r>
              <a:rPr lang="en-IN" sz="1700" dirty="0"/>
              <a:t> Deviance test 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erlin Sans FB" panose="020E0602020502020306" pitchFamily="34" charset="0"/>
              </a:rPr>
              <a:t>Ho: Observed Frequencies/probabilities =Expected Frequencies/probabilities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erlin Sans FB" panose="020E0602020502020306" pitchFamily="34" charset="0"/>
              </a:rPr>
              <a:t>From the model  p value is 0.9974707 which is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erlin Sans FB" panose="020E0602020502020306" pitchFamily="34" charset="0"/>
              </a:rPr>
              <a:t>Thus, we accept the Null Hypothesis (Ho) that Observed Frequencies = Expected Frequencies </a:t>
            </a:r>
            <a:endParaRPr lang="en-IN" sz="17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11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4ABD-0106-3C3B-E749-2AE1D9A4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111" y="401216"/>
            <a:ext cx="6260807" cy="9890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Final Model –Statistical Summary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CD03E4-A14A-612D-530C-FCD0B306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922107"/>
            <a:ext cx="10714686" cy="4366726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The accuracy of  the Confusion Matrix is 74%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700" dirty="0">
              <a:latin typeface="Berlin Sans FB" panose="020E0602020502020306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Specificity of the model is 54.38336%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700" dirty="0">
              <a:latin typeface="Berlin Sans FB" panose="020E0602020502020306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Sensitivity of the model is 89.96372 %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700" dirty="0">
              <a:latin typeface="Berlin Sans FB" panose="020E0602020502020306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Recall of the model is 81.51448%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700" dirty="0">
              <a:latin typeface="Berlin Sans FB" panose="020E0602020502020306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Precision of the model is 54.38336%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700" dirty="0">
              <a:latin typeface="Berlin Sans FB" panose="020E0602020502020306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Area under the Roc Curve is 83.94%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700" dirty="0">
              <a:latin typeface="Berlin Sans FB" panose="020E0602020502020306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erlin Sans FB" panose="020E0602020502020306" pitchFamily="34" charset="0"/>
              </a:rPr>
              <a:t>Gini of the model is 0.6787872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44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53D279-BC66-1FC3-6B9E-3C2BF60A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C464C-FEF6-8CD6-7B5A-2F7FE527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735494"/>
            <a:ext cx="9720073" cy="22020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All the model test  statistics results fall under the acceptable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Since the recall is high the model has been able to predict the likelihood of ‘1’ for the dependent variable </a:t>
            </a:r>
            <a:r>
              <a:rPr lang="en-US" sz="2400" dirty="0" err="1"/>
              <a:t>default_on_loan</a:t>
            </a:r>
            <a:r>
              <a:rPr lang="en-US" sz="2400" dirty="0"/>
              <a:t> 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top 5 dependent variables which will highly influence the probability to         </a:t>
            </a:r>
            <a:r>
              <a:rPr lang="en-US" sz="2400" dirty="0" err="1"/>
              <a:t>default_on_loan</a:t>
            </a:r>
            <a:r>
              <a:rPr lang="en-US" sz="2400" dirty="0"/>
              <a:t> to be “1” are as follows: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697A0B-2EEA-3C9D-1EFC-59DB53752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36320"/>
              </p:ext>
            </p:extLst>
          </p:nvPr>
        </p:nvGraphicFramePr>
        <p:xfrm>
          <a:off x="1931436" y="4180114"/>
          <a:ext cx="4795935" cy="2312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5935">
                  <a:extLst>
                    <a:ext uri="{9D8B030D-6E8A-4147-A177-3AD203B41FA5}">
                      <a16:colId xmlns:a16="http://schemas.microsoft.com/office/drawing/2014/main" val="3156356430"/>
                    </a:ext>
                  </a:extLst>
                </a:gridCol>
              </a:tblGrid>
              <a:tr h="462552"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(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Status_Checking_Acc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 == "A14")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7031741"/>
                  </a:ext>
                </a:extLst>
              </a:tr>
              <a:tr h="462552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2.    (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Credit_History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 == "A34")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6703138"/>
                  </a:ext>
                </a:extLst>
              </a:tr>
              <a:tr h="462552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3.    (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Savings_Acc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 == "A65")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2000364"/>
                  </a:ext>
                </a:extLst>
              </a:tr>
              <a:tr h="462552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4.    (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Purposre_Credit_Taken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 == "A41")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385523"/>
                  </a:ext>
                </a:extLst>
              </a:tr>
              <a:tr h="462552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5.    (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Years_At_Present_Employment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</a:rPr>
                        <a:t> == "A74")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28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302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196</TotalTime>
  <Words>487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Berlin Sans FB</vt:lpstr>
      <vt:lpstr>Tw Cen MT</vt:lpstr>
      <vt:lpstr>Tw Cen MT Condensed</vt:lpstr>
      <vt:lpstr>Wingdings 3</vt:lpstr>
      <vt:lpstr>Integral</vt:lpstr>
      <vt:lpstr>DEFAULT ON LOANS</vt:lpstr>
      <vt:lpstr>Problem Statement</vt:lpstr>
      <vt:lpstr>Logistic Regression</vt:lpstr>
      <vt:lpstr>Hypothesis Table</vt:lpstr>
      <vt:lpstr> Final Model-Independent Variables and corresponding p-value</vt:lpstr>
      <vt:lpstr> Final Model –Statistical Summary</vt:lpstr>
      <vt:lpstr> Final Model –Statistical Summary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ELANTRA SALES</dc:title>
  <dc:creator>Pranavi Pulipaka</dc:creator>
  <cp:lastModifiedBy>Pranavi Pulipaka</cp:lastModifiedBy>
  <cp:revision>3</cp:revision>
  <dcterms:created xsi:type="dcterms:W3CDTF">2022-08-29T11:28:44Z</dcterms:created>
  <dcterms:modified xsi:type="dcterms:W3CDTF">2022-09-22T13:56:42Z</dcterms:modified>
</cp:coreProperties>
</file>