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09800" y="2067305"/>
            <a:ext cx="73152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Nagulapati Pranavi</a:t>
            </a:r>
            <a:br>
              <a:rPr lang="en-US" spc="15" dirty="0"/>
            </a:b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913E3377-6E01-7725-461A-77599FE26B1B}"/>
              </a:ext>
            </a:extLst>
          </p:cNvPr>
          <p:cNvPicPr>
            <a:picLocks noChangeAspect="1"/>
          </p:cNvPicPr>
          <p:nvPr/>
        </p:nvPicPr>
        <p:blipFill>
          <a:blip r:embed="rId3"/>
          <a:stretch>
            <a:fillRect/>
          </a:stretch>
        </p:blipFill>
        <p:spPr>
          <a:xfrm>
            <a:off x="304800" y="1407261"/>
            <a:ext cx="8382000" cy="4815148"/>
          </a:xfrm>
          <a:prstGeom prst="rect">
            <a:avLst/>
          </a:prstGeom>
        </p:spPr>
      </p:pic>
      <p:pic>
        <p:nvPicPr>
          <p:cNvPr id="15" name="Picture 14">
            <a:extLst>
              <a:ext uri="{FF2B5EF4-FFF2-40B4-BE49-F238E27FC236}">
                <a16:creationId xmlns:a16="http://schemas.microsoft.com/office/drawing/2014/main" id="{0F45DC59-7605-9A48-C04B-E80EB93496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2514601"/>
            <a:ext cx="4352925" cy="1143000"/>
          </a:xfrm>
          <a:prstGeom prst="rect">
            <a:avLst/>
          </a:prstGeom>
        </p:spPr>
      </p:pic>
      <p:pic>
        <p:nvPicPr>
          <p:cNvPr id="17" name="Picture 16">
            <a:extLst>
              <a:ext uri="{FF2B5EF4-FFF2-40B4-BE49-F238E27FC236}">
                <a16:creationId xmlns:a16="http://schemas.microsoft.com/office/drawing/2014/main" id="{BF2A5B70-9206-941A-3F85-CBB52B553AD9}"/>
              </a:ext>
            </a:extLst>
          </p:cNvPr>
          <p:cNvPicPr>
            <a:picLocks noChangeAspect="1"/>
          </p:cNvPicPr>
          <p:nvPr/>
        </p:nvPicPr>
        <p:blipFill>
          <a:blip r:embed="rId5"/>
          <a:stretch>
            <a:fillRect/>
          </a:stretch>
        </p:blipFill>
        <p:spPr>
          <a:xfrm>
            <a:off x="1143000" y="4727698"/>
            <a:ext cx="7772400" cy="1607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943D236-6376-F773-7232-13FF27AA0D24}"/>
              </a:ext>
            </a:extLst>
          </p:cNvPr>
          <p:cNvSpPr txBox="1"/>
          <p:nvPr/>
        </p:nvSpPr>
        <p:spPr>
          <a:xfrm>
            <a:off x="2819400" y="2019300"/>
            <a:ext cx="6401850" cy="1754326"/>
          </a:xfrm>
          <a:prstGeom prst="rect">
            <a:avLst/>
          </a:prstGeom>
          <a:noFill/>
        </p:spPr>
        <p:txBody>
          <a:bodyPr wrap="square" rtlCol="0">
            <a:spAutoFit/>
          </a:bodyPr>
          <a:lstStyle/>
          <a:p>
            <a:r>
              <a:rPr lang="en-US" sz="5400" dirty="0"/>
              <a:t>KEYLOGGER AND SECURITY</a:t>
            </a:r>
            <a:endParaRPr lang="en-IN" sz="5400" dirty="0"/>
          </a:p>
        </p:txBody>
      </p:sp>
      <p:pic>
        <p:nvPicPr>
          <p:cNvPr id="30" name="Picture 29">
            <a:extLst>
              <a:ext uri="{FF2B5EF4-FFF2-40B4-BE49-F238E27FC236}">
                <a16:creationId xmlns:a16="http://schemas.microsoft.com/office/drawing/2014/main" id="{E95DEB09-3A8A-BF14-F271-1ABDB59F1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0898" y="3048000"/>
            <a:ext cx="2915057" cy="32484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3A2208E1-A676-4175-3E50-33C3D3D06B06}"/>
              </a:ext>
            </a:extLst>
          </p:cNvPr>
          <p:cNvSpPr txBox="1"/>
          <p:nvPr/>
        </p:nvSpPr>
        <p:spPr>
          <a:xfrm>
            <a:off x="3505200" y="1524000"/>
            <a:ext cx="6248400" cy="4370427"/>
          </a:xfrm>
          <a:prstGeom prst="rect">
            <a:avLst/>
          </a:prstGeom>
          <a:noFill/>
        </p:spPr>
        <p:txBody>
          <a:bodyPr wrap="square" rtlCol="0">
            <a:spAutoFit/>
          </a:bodyPr>
          <a:lstStyle/>
          <a:p>
            <a:pPr marL="342900" indent="-342900">
              <a:buFont typeface="+mj-lt"/>
              <a:buAutoNum type="arabicPeriod"/>
            </a:pPr>
            <a:r>
              <a:rPr lang="en-IN" sz="2800" dirty="0"/>
              <a:t> Understanding the problem statement</a:t>
            </a:r>
          </a:p>
          <a:p>
            <a:pPr marL="342900" indent="-342900">
              <a:buFont typeface="+mj-lt"/>
              <a:buAutoNum type="arabicPeriod"/>
            </a:pPr>
            <a:r>
              <a:rPr lang="en-IN" sz="2800" dirty="0"/>
              <a:t> Project Overview</a:t>
            </a:r>
          </a:p>
          <a:p>
            <a:pPr marL="342900" indent="-342900">
              <a:buFont typeface="+mj-lt"/>
              <a:buAutoNum type="arabicPeriod"/>
            </a:pPr>
            <a:r>
              <a:rPr lang="en-IN" sz="2800" dirty="0"/>
              <a:t> End-users of the project</a:t>
            </a:r>
          </a:p>
          <a:p>
            <a:pPr marL="342900" indent="-342900">
              <a:buFont typeface="+mj-lt"/>
              <a:buAutoNum type="arabicPeriod"/>
            </a:pPr>
            <a:r>
              <a:rPr lang="en-IN" sz="2800" dirty="0"/>
              <a:t> Our solution and its value proposition</a:t>
            </a:r>
          </a:p>
          <a:p>
            <a:pPr marL="342900" indent="-342900">
              <a:buFont typeface="+mj-lt"/>
              <a:buAutoNum type="arabicPeriod"/>
            </a:pPr>
            <a:r>
              <a:rPr lang="en-IN" sz="2800" dirty="0"/>
              <a:t> Finding the wow element in our solution</a:t>
            </a:r>
          </a:p>
          <a:p>
            <a:pPr marL="342900" indent="-342900">
              <a:buFont typeface="+mj-lt"/>
              <a:buAutoNum type="arabicPeriod"/>
            </a:pPr>
            <a:r>
              <a:rPr lang="en-IN" sz="2800" dirty="0"/>
              <a:t> Discussion of modelling our project</a:t>
            </a:r>
          </a:p>
          <a:p>
            <a:pPr marL="342900" indent="-342900">
              <a:buFont typeface="+mj-lt"/>
              <a:buAutoNum type="arabicPeriod"/>
            </a:pPr>
            <a:r>
              <a:rPr lang="en-IN" sz="2800" dirty="0"/>
              <a:t> The final results of our project</a:t>
            </a:r>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5FDB491-896F-836A-888D-F7F5A055C361}"/>
              </a:ext>
            </a:extLst>
          </p:cNvPr>
          <p:cNvSpPr txBox="1"/>
          <p:nvPr/>
        </p:nvSpPr>
        <p:spPr>
          <a:xfrm>
            <a:off x="1905000" y="2019300"/>
            <a:ext cx="6400800" cy="2308324"/>
          </a:xfrm>
          <a:prstGeom prst="rect">
            <a:avLst/>
          </a:prstGeom>
          <a:noFill/>
        </p:spPr>
        <p:txBody>
          <a:bodyPr wrap="square" rtlCol="0">
            <a:spAutoFit/>
          </a:bodyPr>
          <a:lstStyle/>
          <a:p>
            <a:r>
              <a:rPr lang="en-US" dirty="0"/>
              <a:t> </a:t>
            </a:r>
            <a:r>
              <a:rPr lang="en-US" sz="2400" dirty="0"/>
              <a:t>Develop Keylogger malicious software, invisibly record keystrokes, stealing passwords, credit card numbers, and any typed data. This exposes users and their sensitive information, demanding improved methods to detect and eliminate these hidden threats.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DA4295D-39C5-05CB-77CC-BF9545374663}"/>
              </a:ext>
            </a:extLst>
          </p:cNvPr>
          <p:cNvSpPr txBox="1"/>
          <p:nvPr/>
        </p:nvSpPr>
        <p:spPr>
          <a:xfrm>
            <a:off x="1905000" y="2286000"/>
            <a:ext cx="6753225" cy="2215991"/>
          </a:xfrm>
          <a:prstGeom prst="rect">
            <a:avLst/>
          </a:prstGeom>
          <a:noFill/>
        </p:spPr>
        <p:txBody>
          <a:bodyPr wrap="square" rtlCol="0">
            <a:spAutoFit/>
          </a:bodyPr>
          <a:lstStyle/>
          <a:p>
            <a:pPr marL="285750" indent="-285750" algn="just">
              <a:lnSpc>
                <a:spcPct val="150000"/>
              </a:lnSpc>
              <a:buFont typeface="Arial" panose="020B0604020202020204"/>
              <a:buChar char="•"/>
            </a:pPr>
            <a:r>
              <a:rPr lang="en-US" sz="2000" dirty="0">
                <a:latin typeface="Times New Roman" panose="02020603050405020304" pitchFamily="18" charset="0"/>
                <a:ea typeface="+mn-lt"/>
                <a:cs typeface="Times New Roman" panose="02020603050405020304" pitchFamily="18" charset="0"/>
              </a:rPr>
              <a:t>Brief Description of the Project's Scope and Objectives</a:t>
            </a:r>
          </a:p>
          <a:p>
            <a:pPr marL="285750" indent="-285750" algn="just">
              <a:lnSpc>
                <a:spcPct val="150000"/>
              </a:lnSpc>
              <a:buFont typeface="Arial" panose="020B0604020202020204"/>
              <a:buChar char="•"/>
            </a:pPr>
            <a:r>
              <a:rPr lang="en-US" sz="2000" dirty="0">
                <a:latin typeface="Times New Roman" panose="02020603050405020304" pitchFamily="18" charset="0"/>
                <a:ea typeface="+mn-lt"/>
                <a:cs typeface="Times New Roman" panose="02020603050405020304" pitchFamily="18" charset="0"/>
              </a:rPr>
              <a:t>Overview of Keylogger Detection and Prevention Strategies</a:t>
            </a:r>
          </a:p>
          <a:p>
            <a:pPr marL="285750" indent="-285750" algn="just">
              <a:lnSpc>
                <a:spcPct val="150000"/>
              </a:lnSpc>
              <a:buFont typeface="Arial" panose="020B0604020202020204"/>
              <a:buChar char="•"/>
            </a:pPr>
            <a:r>
              <a:rPr lang="en-US" sz="2000" dirty="0">
                <a:latin typeface="Times New Roman" panose="02020603050405020304" pitchFamily="18" charset="0"/>
                <a:ea typeface="+mn-lt"/>
                <a:cs typeface="Times New Roman" panose="02020603050405020304" pitchFamily="18" charset="0"/>
              </a:rPr>
              <a:t>Importance of Developing Effective Solutions in the Cybersecurity Landscape</a:t>
            </a:r>
            <a:endParaRPr lang="en-US" sz="2000" dirty="0">
              <a:latin typeface="Times New Roman" panose="02020603050405020304" pitchFamily="18" charset="0"/>
              <a:ea typeface="Calibri" panose="020F0502020204030204"/>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79415F32-B742-08E2-5A82-FA6F77F85EFA}"/>
              </a:ext>
            </a:extLst>
          </p:cNvPr>
          <p:cNvSpPr txBox="1"/>
          <p:nvPr/>
        </p:nvSpPr>
        <p:spPr>
          <a:xfrm>
            <a:off x="2133600" y="2057400"/>
            <a:ext cx="7372350" cy="3733800"/>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id="{C4AE7364-B849-41A3-C09D-3637741B7788}"/>
              </a:ext>
            </a:extLst>
          </p:cNvPr>
          <p:cNvSpPr txBox="1"/>
          <p:nvPr/>
        </p:nvSpPr>
        <p:spPr>
          <a:xfrm>
            <a:off x="838200" y="1695450"/>
            <a:ext cx="7924800" cy="4381500"/>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34C7E4DF-CAC3-8B5C-6B42-26DC2B0309CA}"/>
              </a:ext>
            </a:extLst>
          </p:cNvPr>
          <p:cNvSpPr txBox="1"/>
          <p:nvPr/>
        </p:nvSpPr>
        <p:spPr>
          <a:xfrm>
            <a:off x="838200" y="1905000"/>
            <a:ext cx="10515218" cy="3733800"/>
          </a:xfrm>
          <a:prstGeom prst="rect">
            <a:avLst/>
          </a:prstGeom>
          <a:noFill/>
        </p:spPr>
        <p:txBody>
          <a:bodyPr wrap="square" rtlCol="0">
            <a:spAutoFit/>
          </a:bodyPr>
          <a:lstStyle/>
          <a:p>
            <a:endParaRPr lang="en-IN" dirty="0"/>
          </a:p>
        </p:txBody>
      </p:sp>
      <p:sp>
        <p:nvSpPr>
          <p:cNvPr id="15" name="Rectangle 3">
            <a:extLst>
              <a:ext uri="{FF2B5EF4-FFF2-40B4-BE49-F238E27FC236}">
                <a16:creationId xmlns:a16="http://schemas.microsoft.com/office/drawing/2014/main" id="{0207E1DB-1DE5-0B2D-4A54-836CF39AFAAF}"/>
              </a:ext>
            </a:extLst>
          </p:cNvPr>
          <p:cNvSpPr>
            <a:spLocks noChangeArrowheads="1"/>
          </p:cNvSpPr>
          <p:nvPr/>
        </p:nvSpPr>
        <p:spPr bwMode="auto">
          <a:xfrm>
            <a:off x="533400" y="2371636"/>
            <a:ext cx="110680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Parents (monitoring online activity with consent)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Businesses (tracking employee efficiency with clear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Security professionals (education, detection methods, authorized testing)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Rectangle 3">
            <a:extLst>
              <a:ext uri="{FF2B5EF4-FFF2-40B4-BE49-F238E27FC236}">
                <a16:creationId xmlns:a16="http://schemas.microsoft.com/office/drawing/2014/main" id="{C6CD0459-3265-61B5-447D-3A9C020E3484}"/>
              </a:ext>
            </a:extLst>
          </p:cNvPr>
          <p:cNvSpPr>
            <a:spLocks noChangeArrowheads="1"/>
          </p:cNvSpPr>
          <p:nvPr/>
        </p:nvSpPr>
        <p:spPr bwMode="auto">
          <a:xfrm>
            <a:off x="2895600" y="2413335"/>
            <a:ext cx="71628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Parental Control:</a:t>
            </a:r>
            <a:r>
              <a:rPr kumimoji="0" lang="en-US" altLang="en-US" sz="1800" b="0" i="0" u="none" strike="noStrike" cap="none" normalizeH="0" baseline="0" dirty="0">
                <a:ln>
                  <a:noFill/>
                </a:ln>
                <a:solidFill>
                  <a:schemeClr val="tx1"/>
                </a:solidFill>
                <a:effectLst/>
                <a:latin typeface="Arial" panose="020B0604020202020204" pitchFamily="34" charset="0"/>
              </a:rPr>
              <a:t> Monitoring children's online activity to ensure safety (requires open communication and clear boundaries).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 Monitoring:</a:t>
            </a:r>
            <a:r>
              <a:rPr kumimoji="0" lang="en-US" altLang="en-US" sz="1800" b="0" i="0" u="none" strike="noStrike" cap="none" normalizeH="0" baseline="0" dirty="0">
                <a:ln>
                  <a:noFill/>
                </a:ln>
                <a:solidFill>
                  <a:schemeClr val="tx1"/>
                </a:solidFill>
                <a:effectLst/>
                <a:latin typeface="Arial" panose="020B0604020202020204" pitchFamily="34" charset="0"/>
              </a:rPr>
              <a:t> In some workplaces, monitoring may be necessary to safeguard sensitive information or enforce company policies (strict transparency and regulations are essential).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 Tools:</a:t>
            </a:r>
            <a:r>
              <a:rPr kumimoji="0" lang="en-US" altLang="en-US" sz="1800" b="0" i="0" u="none" strike="noStrike" cap="none" normalizeH="0" baseline="0" dirty="0">
                <a:ln>
                  <a:noFill/>
                </a:ln>
                <a:solidFill>
                  <a:schemeClr val="tx1"/>
                </a:solidFill>
                <a:effectLst/>
                <a:latin typeface="Arial" panose="020B0604020202020204" pitchFamily="34" charset="0"/>
              </a:rPr>
              <a:t> For users with physical limitations, keyloggers can be part of assistive technologies.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TextBox 12">
            <a:extLst>
              <a:ext uri="{FF2B5EF4-FFF2-40B4-BE49-F238E27FC236}">
                <a16:creationId xmlns:a16="http://schemas.microsoft.com/office/drawing/2014/main" id="{662CFC3C-9369-A71C-B51A-BFB1F1543B67}"/>
              </a:ext>
            </a:extLst>
          </p:cNvPr>
          <p:cNvSpPr txBox="1"/>
          <p:nvPr/>
        </p:nvSpPr>
        <p:spPr>
          <a:xfrm>
            <a:off x="2282536" y="3678850"/>
            <a:ext cx="699135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It saves the text wherever the text is given on the PC </a:t>
            </a:r>
          </a:p>
          <a:p>
            <a:pPr marL="285750" indent="-285750">
              <a:buFont typeface="Arial" panose="020B0604020202020204" pitchFamily="34" charset="0"/>
              <a:buChar char="•"/>
            </a:pPr>
            <a:r>
              <a:rPr lang="en-US" dirty="0"/>
              <a:t>It is a basic hacking technique </a:t>
            </a:r>
          </a:p>
          <a:p>
            <a:pPr marL="285750" indent="-285750">
              <a:buFont typeface="Arial" panose="020B0604020202020204" pitchFamily="34" charset="0"/>
              <a:buChar char="•"/>
            </a:pPr>
            <a:r>
              <a:rPr lang="en-US" dirty="0"/>
              <a:t>Focus on empowering users! Imagine interactive tutorials that teach online safety, or real-time monitoring that alerts users to suspicious activity, giving them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IN" dirty="0"/>
          </a:p>
        </p:txBody>
      </p:sp>
      <p:pic>
        <p:nvPicPr>
          <p:cNvPr id="15" name="Picture 14">
            <a:extLst>
              <a:ext uri="{FF2B5EF4-FFF2-40B4-BE49-F238E27FC236}">
                <a16:creationId xmlns:a16="http://schemas.microsoft.com/office/drawing/2014/main" id="{6982A0E6-5D25-9AD0-1790-065C6529E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7800"/>
            <a:ext cx="4352925" cy="1143000"/>
          </a:xfrm>
          <a:prstGeom prst="rect">
            <a:avLst/>
          </a:prstGeom>
        </p:spPr>
      </p:pic>
      <p:pic>
        <p:nvPicPr>
          <p:cNvPr id="16" name="Picture 15">
            <a:extLst>
              <a:ext uri="{FF2B5EF4-FFF2-40B4-BE49-F238E27FC236}">
                <a16:creationId xmlns:a16="http://schemas.microsoft.com/office/drawing/2014/main" id="{7BD59A0B-6AF5-BE2E-5EB1-52FA6330AD74}"/>
              </a:ext>
            </a:extLst>
          </p:cNvPr>
          <p:cNvPicPr>
            <a:picLocks noChangeAspect="1"/>
          </p:cNvPicPr>
          <p:nvPr/>
        </p:nvPicPr>
        <p:blipFill>
          <a:blip r:embed="rId4"/>
          <a:stretch>
            <a:fillRect/>
          </a:stretch>
        </p:blipFill>
        <p:spPr>
          <a:xfrm>
            <a:off x="2743200" y="2104995"/>
            <a:ext cx="6858000" cy="1607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D40222C8-A2B5-9BE9-5285-E6D7579BE5E9}"/>
              </a:ext>
            </a:extLst>
          </p:cNvPr>
          <p:cNvSpPr txBox="1"/>
          <p:nvPr/>
        </p:nvSpPr>
        <p:spPr>
          <a:xfrm>
            <a:off x="1295400" y="2019300"/>
            <a:ext cx="7315200" cy="3139321"/>
          </a:xfrm>
          <a:prstGeom prst="rect">
            <a:avLst/>
          </a:prstGeom>
          <a:noFill/>
        </p:spPr>
        <p:txBody>
          <a:bodyPr wrap="square" rtlCol="0">
            <a:spAutoFit/>
          </a:bodyPr>
          <a:lstStyle/>
          <a:p>
            <a:r>
              <a:rPr lang="en-US" b="1" dirty="0"/>
              <a:t>Threat Modeling:</a:t>
            </a:r>
            <a:endParaRPr lang="en-US" dirty="0"/>
          </a:p>
          <a:p>
            <a:pPr>
              <a:buFont typeface="Arial" panose="020B0604020202020204" pitchFamily="34" charset="0"/>
              <a:buChar char="•"/>
            </a:pPr>
            <a:r>
              <a:rPr lang="en-US" dirty="0"/>
              <a:t>Identify potential security threats the software aims to address (phishing, unauthorized access).</a:t>
            </a:r>
          </a:p>
          <a:p>
            <a:r>
              <a:rPr lang="en-US" b="1" dirty="0"/>
              <a:t>User Activity Modeling:</a:t>
            </a:r>
            <a:endParaRPr lang="en-US" dirty="0"/>
          </a:p>
          <a:p>
            <a:pPr>
              <a:buFont typeface="Arial" panose="020B0604020202020204" pitchFamily="34" charset="0"/>
              <a:buChar char="•"/>
            </a:pPr>
            <a:r>
              <a:rPr lang="en-US" dirty="0"/>
              <a:t>Create user profiles and baseline activity patterns (login times, typical actions).</a:t>
            </a:r>
          </a:p>
          <a:p>
            <a:r>
              <a:rPr lang="en-US" b="1" dirty="0"/>
              <a:t>Data Flow Modeling:</a:t>
            </a:r>
            <a:endParaRPr lang="en-US" dirty="0"/>
          </a:p>
          <a:p>
            <a:pPr>
              <a:buFont typeface="Arial" panose="020B0604020202020204" pitchFamily="34" charset="0"/>
              <a:buChar char="•"/>
            </a:pPr>
            <a:r>
              <a:rPr lang="en-US" dirty="0"/>
              <a:t>Map the flow of captured data (keystrokes, timestamps).</a:t>
            </a:r>
          </a:p>
          <a:p>
            <a:pPr>
              <a:buFont typeface="Arial" panose="020B0604020202020204" pitchFamily="34" charset="0"/>
              <a:buChar char="•"/>
            </a:pPr>
            <a:r>
              <a:rPr lang="en-US" dirty="0"/>
              <a:t>Design secure storage mechanisms (encryption) and access controls.</a:t>
            </a:r>
          </a:p>
          <a:p>
            <a:pPr>
              <a:buFont typeface="Arial" panose="020B0604020202020204" pitchFamily="34" charset="0"/>
              <a:buChar char="•"/>
            </a:pPr>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383</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Nagulapati Pranavi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pranavi nagulapati</dc:creator>
  <cp:lastModifiedBy>pranavi nagulapati</cp:lastModifiedBy>
  <cp:revision>4</cp:revision>
  <dcterms:created xsi:type="dcterms:W3CDTF">2024-06-03T05:48:59Z</dcterms:created>
  <dcterms:modified xsi:type="dcterms:W3CDTF">2024-06-14T05:16:08Z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