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70" r:id="rId1"/>
  </p:sldMasterIdLst>
  <p:sldIdLst>
    <p:sldId id="256" r:id="rId2"/>
    <p:sldId id="259" r:id="rId3"/>
    <p:sldId id="260" r:id="rId4"/>
    <p:sldId id="261" r:id="rId5"/>
    <p:sldId id="273" r:id="rId6"/>
    <p:sldId id="272" r:id="rId7"/>
    <p:sldId id="269" r:id="rId8"/>
    <p:sldId id="274" r:id="rId9"/>
    <p:sldId id="270" r:id="rId10"/>
    <p:sldId id="271" r:id="rId11"/>
    <p:sldId id="275" r:id="rId12"/>
    <p:sldId id="277" r:id="rId13"/>
    <p:sldId id="276" r:id="rId14"/>
    <p:sldId id="264"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p:cViewPr varScale="1">
        <p:scale>
          <a:sx n="81" d="100"/>
          <a:sy n="81" d="100"/>
        </p:scale>
        <p:origin x="754"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23902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25839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23546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4036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9266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82466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13298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5047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18472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57626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24191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76290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56807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5/5/2024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81631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83666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3340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1D8BD707-D9CF-40AE-B4C6-C98DA3205C09}" type="datetimeFigureOut">
              <a:rPr lang="en-US" smtClean="0"/>
              <a:t>5/5/2024</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71823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D8BD707-D9CF-40AE-B4C6-C98DA3205C09}" type="datetimeFigureOut">
              <a:rPr lang="en-US" smtClean="0"/>
              <a:t>5/5/2024</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345365814"/>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324" y="3414725"/>
            <a:ext cx="6678295" cy="786765"/>
          </a:xfrm>
          <a:prstGeom prst="rect">
            <a:avLst/>
          </a:prstGeom>
        </p:spPr>
        <p:txBody>
          <a:bodyPr vert="horz" wrap="square" lIns="0" tIns="12065" rIns="0" bIns="0" rtlCol="0">
            <a:spAutoFit/>
          </a:bodyPr>
          <a:lstStyle/>
          <a:p>
            <a:pPr marL="12700">
              <a:lnSpc>
                <a:spcPct val="100000"/>
              </a:lnSpc>
              <a:spcBef>
                <a:spcPts val="95"/>
              </a:spcBef>
            </a:pPr>
            <a:r>
              <a:rPr lang="en-US" sz="5000" b="1" spc="-75" dirty="0">
                <a:latin typeface="Times New Roman"/>
                <a:cs typeface="Times New Roman"/>
              </a:rPr>
              <a:t>Major project </a:t>
            </a:r>
            <a:endParaRPr sz="5000" dirty="0">
              <a:latin typeface="Times New Roman"/>
              <a:cs typeface="Times New Roman"/>
            </a:endParaRPr>
          </a:p>
        </p:txBody>
      </p:sp>
      <p:sp>
        <p:nvSpPr>
          <p:cNvPr id="3" name="object 3"/>
          <p:cNvSpPr txBox="1"/>
          <p:nvPr/>
        </p:nvSpPr>
        <p:spPr>
          <a:xfrm>
            <a:off x="1179067" y="4420311"/>
            <a:ext cx="8803133" cy="641201"/>
          </a:xfrm>
          <a:prstGeom prst="rect">
            <a:avLst/>
          </a:prstGeom>
        </p:spPr>
        <p:txBody>
          <a:bodyPr vert="horz" wrap="square" lIns="0" tIns="12700" rIns="0" bIns="0" rtlCol="0">
            <a:spAutoFit/>
          </a:bodyPr>
          <a:lstStyle/>
          <a:p>
            <a:pPr marL="12700">
              <a:spcBef>
                <a:spcPts val="100"/>
              </a:spcBef>
            </a:pPr>
            <a:r>
              <a:rPr lang="en-US" sz="2000" b="1" dirty="0">
                <a:effectLst/>
                <a:latin typeface="Times New Roman" panose="02020603050405020304" pitchFamily="18" charset="0"/>
                <a:ea typeface="Times New Roman" panose="02020603050405020304" pitchFamily="18" charset="0"/>
              </a:rPr>
              <a:t>Network Intrusion Detection System Using Machine Learning.</a:t>
            </a:r>
            <a:endParaRPr lang="en-IN" sz="2000" b="1" dirty="0">
              <a:effectLst/>
              <a:latin typeface="Times New Roman" panose="02020603050405020304" pitchFamily="18" charset="0"/>
              <a:ea typeface="Times New Roman" panose="02020603050405020304" pitchFamily="18" charset="0"/>
            </a:endParaRPr>
          </a:p>
          <a:p>
            <a:pPr marL="12700">
              <a:lnSpc>
                <a:spcPct val="100000"/>
              </a:lnSpc>
              <a:spcBef>
                <a:spcPts val="100"/>
              </a:spcBef>
            </a:pPr>
            <a:endParaRPr sz="2000" b="1" dirty="0">
              <a:latin typeface="Calibri Light"/>
              <a:cs typeface="Calibri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15496"/>
            <a:ext cx="11506200" cy="1120178"/>
          </a:xfrm>
          <a:prstGeom prst="rect">
            <a:avLst/>
          </a:prstGeom>
        </p:spPr>
        <p:txBody>
          <a:bodyPr vert="horz" wrap="square" lIns="0" tIns="12065" rIns="0" bIns="0" rtlCol="0">
            <a:spAutoFit/>
          </a:bodyPr>
          <a:lstStyle/>
          <a:p>
            <a:pPr marL="12700" algn="ctr">
              <a:lnSpc>
                <a:spcPct val="100000"/>
              </a:lnSpc>
              <a:spcBef>
                <a:spcPts val="95"/>
              </a:spcBef>
            </a:pPr>
            <a:r>
              <a:rPr lang="en-IN" sz="3600" u="sng" dirty="0">
                <a:solidFill>
                  <a:schemeClr val="tx1"/>
                </a:solidFill>
                <a:latin typeface="Times New Roman" panose="02020603050405020304" pitchFamily="18" charset="0"/>
                <a:cs typeface="Times New Roman" panose="02020603050405020304" pitchFamily="18" charset="0"/>
              </a:rPr>
              <a:t>Comparative Analysis of ML Algorithms for Model Selection </a:t>
            </a:r>
            <a:endParaRPr sz="3600" u="sng" dirty="0">
              <a:solidFill>
                <a:schemeClr val="tx1"/>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336600" y="1833499"/>
            <a:ext cx="11583035" cy="5259132"/>
          </a:xfrm>
          <a:prstGeom prst="rect">
            <a:avLst/>
          </a:prstGeom>
        </p:spPr>
        <p:txBody>
          <a:bodyPr vert="horz" wrap="square" lIns="0" tIns="41910" rIns="0" bIns="0" rtlCol="0">
            <a:spAutoFit/>
          </a:bodyPr>
          <a:lstStyle/>
          <a:p>
            <a:pPr marL="469900" marR="60960" indent="-457200" algn="just">
              <a:lnSpc>
                <a:spcPct val="90000"/>
              </a:lnSpc>
              <a:spcBef>
                <a:spcPts val="330"/>
              </a:spcBef>
              <a:buFont typeface="Arial" panose="020B0604020202020204" pitchFamily="34" charset="0"/>
              <a:buChar char="•"/>
            </a:pPr>
            <a:r>
              <a:rPr lang="en-US" sz="2000" u="sng" spc="-5" dirty="0">
                <a:latin typeface="Times New Roman"/>
                <a:cs typeface="Times New Roman"/>
              </a:rPr>
              <a:t>XG-Boost classifier </a:t>
            </a:r>
            <a:r>
              <a:rPr lang="en-US" sz="2000" spc="-5" dirty="0">
                <a:latin typeface="Times New Roman"/>
                <a:cs typeface="Times New Roman"/>
              </a:rPr>
              <a:t>: </a:t>
            </a:r>
            <a:r>
              <a:rPr lang="en-IN" sz="2000" spc="-5" dirty="0">
                <a:latin typeface="Times New Roman"/>
                <a:cs typeface="Times New Roman"/>
              </a:rPr>
              <a:t>XG-Boost is an ensemble learning method famous for its efficiency and accuracy in classification tasks. It iteratively builds multiple decision trees and combines their predictions, aiming to correct errors made by preceding models. Its popularity stems from its effectiveness in various domains, including competitions and real-world applications</a:t>
            </a:r>
            <a:endParaRPr lang="en-US" sz="2000" spc="-5" dirty="0">
              <a:latin typeface="Times New Roman"/>
              <a:cs typeface="Times New Roman"/>
            </a:endParaRPr>
          </a:p>
          <a:p>
            <a:pPr marL="12700" marR="60960" algn="just">
              <a:lnSpc>
                <a:spcPct val="90000"/>
              </a:lnSpc>
              <a:spcBef>
                <a:spcPts val="330"/>
              </a:spcBef>
            </a:pPr>
            <a:endParaRPr lang="en-US" sz="2000" spc="-5" dirty="0">
              <a:latin typeface="Times New Roman"/>
              <a:cs typeface="Times New Roman"/>
            </a:endParaRPr>
          </a:p>
          <a:p>
            <a:pPr marL="469900" marR="60960" indent="-457200" algn="just">
              <a:lnSpc>
                <a:spcPct val="90000"/>
              </a:lnSpc>
              <a:spcBef>
                <a:spcPts val="330"/>
              </a:spcBef>
              <a:buFont typeface="Arial" panose="020B0604020202020204" pitchFamily="34" charset="0"/>
              <a:buChar char="•"/>
            </a:pPr>
            <a:r>
              <a:rPr lang="en-US" sz="2000" u="sng" spc="-5" dirty="0">
                <a:latin typeface="Times New Roman"/>
                <a:cs typeface="Times New Roman"/>
              </a:rPr>
              <a:t>Decision Tree Classifier : </a:t>
            </a:r>
            <a:r>
              <a:rPr lang="en-IN" sz="2000" spc="-5" dirty="0">
                <a:latin typeface="Times New Roman"/>
                <a:cs typeface="Times New Roman"/>
              </a:rPr>
              <a:t>Decision trees are a simple yet powerful tool for classification. They partition the feature space into regions and assign labels to these regions based on training data. Each internal node represents a decision based on a feature, leading to subsequent nodes or leaf nodes representing class labels. Decision trees are interpretable and can handle both numerical and categorical data, making them suitable for various classification tasks.</a:t>
            </a:r>
            <a:endParaRPr lang="en-US" sz="2000" spc="-5" dirty="0">
              <a:latin typeface="Times New Roman"/>
              <a:cs typeface="Times New Roman"/>
            </a:endParaRPr>
          </a:p>
          <a:p>
            <a:pPr marL="12700" marR="60960" algn="just">
              <a:lnSpc>
                <a:spcPct val="90000"/>
              </a:lnSpc>
              <a:spcBef>
                <a:spcPts val="330"/>
              </a:spcBef>
            </a:pPr>
            <a:endParaRPr lang="en-US" sz="2000" spc="-5" dirty="0">
              <a:latin typeface="Times New Roman"/>
              <a:cs typeface="Times New Roman"/>
            </a:endParaRPr>
          </a:p>
          <a:p>
            <a:pPr marL="469900" marR="60960" indent="-457200" algn="just">
              <a:lnSpc>
                <a:spcPct val="90000"/>
              </a:lnSpc>
              <a:spcBef>
                <a:spcPts val="330"/>
              </a:spcBef>
              <a:buFont typeface="Arial" panose="020B0604020202020204" pitchFamily="34" charset="0"/>
              <a:buChar char="•"/>
            </a:pPr>
            <a:r>
              <a:rPr lang="en-US" sz="2000" u="sng" spc="-5" dirty="0">
                <a:latin typeface="Times New Roman"/>
                <a:cs typeface="Times New Roman"/>
              </a:rPr>
              <a:t>Logistic Regression</a:t>
            </a:r>
            <a:r>
              <a:rPr lang="en-US" sz="2000" spc="-5" dirty="0">
                <a:latin typeface="Times New Roman"/>
                <a:cs typeface="Times New Roman"/>
              </a:rPr>
              <a:t>:</a:t>
            </a:r>
            <a:r>
              <a:rPr lang="en-IN" sz="2000" spc="-5" dirty="0">
                <a:latin typeface="Times New Roman"/>
                <a:cs typeface="Times New Roman"/>
              </a:rPr>
              <a:t> logistic egression is a fundamental statistical method for modelling the relationship between a dependent variable and one or more independent variables. It assumes a logistic relationship between the predictors and the response variable, aiming to minimize the difference between observed and predicted values using a logistic equation. Despite its simplicity, linear regression is widely used due to its interpretability, ease of implementation, and applicability in predictive modelling and trend analysis.</a:t>
            </a:r>
            <a:endParaRPr lang="en-US" sz="2000" spc="-5" dirty="0">
              <a:latin typeface="Times New Roman"/>
              <a:cs typeface="Times New Roman"/>
            </a:endParaRPr>
          </a:p>
          <a:p>
            <a:pPr marL="469900" marR="60960" indent="-457200" algn="just">
              <a:lnSpc>
                <a:spcPct val="90000"/>
              </a:lnSpc>
              <a:spcBef>
                <a:spcPts val="330"/>
              </a:spcBef>
              <a:buFont typeface="+mj-lt"/>
              <a:buAutoNum type="arabicPeriod"/>
            </a:pPr>
            <a:endParaRPr lang="en-US" sz="2000" spc="-5" dirty="0">
              <a:latin typeface="Times New Roman"/>
              <a:cs typeface="Times New Roman"/>
            </a:endParaRPr>
          </a:p>
          <a:p>
            <a:pPr marL="469900" marR="60960" indent="-457200" algn="just">
              <a:lnSpc>
                <a:spcPct val="90000"/>
              </a:lnSpc>
              <a:spcBef>
                <a:spcPts val="330"/>
              </a:spcBef>
              <a:buFont typeface="+mj-lt"/>
              <a:buAutoNum type="arabicPeriod"/>
            </a:pPr>
            <a:endParaRPr lang="en-IN" sz="2000" dirty="0">
              <a:latin typeface="Times New Roman"/>
              <a:cs typeface="Times New Roman"/>
            </a:endParaRPr>
          </a:p>
        </p:txBody>
      </p:sp>
    </p:spTree>
    <p:extLst>
      <p:ext uri="{BB962C8B-B14F-4D97-AF65-F5344CB8AC3E}">
        <p14:creationId xmlns:p14="http://schemas.microsoft.com/office/powerpoint/2010/main" val="814408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2400" y="1066801"/>
            <a:ext cx="11767235" cy="540917"/>
          </a:xfrm>
          <a:prstGeom prst="rect">
            <a:avLst/>
          </a:prstGeom>
        </p:spPr>
        <p:txBody>
          <a:bodyPr vert="horz" wrap="square" lIns="0" tIns="41910" rIns="0" bIns="0" rtlCol="0">
            <a:spAutoFit/>
          </a:bodyPr>
          <a:lstStyle/>
          <a:p>
            <a:pPr marL="12700" marR="60960" algn="ctr">
              <a:lnSpc>
                <a:spcPct val="90000"/>
              </a:lnSpc>
              <a:spcBef>
                <a:spcPts val="330"/>
              </a:spcBef>
            </a:pPr>
            <a:r>
              <a:rPr lang="en-US" sz="3600" dirty="0">
                <a:latin typeface="Times New Roman"/>
                <a:cs typeface="Times New Roman"/>
              </a:rPr>
              <a:t>EVAULATION OF ML ALGORITHMS USING METRICS</a:t>
            </a:r>
            <a:endParaRPr lang="en-IN" sz="3600" dirty="0">
              <a:latin typeface="Times New Roman"/>
              <a:cs typeface="Times New Roman"/>
            </a:endParaRPr>
          </a:p>
        </p:txBody>
      </p:sp>
      <p:graphicFrame>
        <p:nvGraphicFramePr>
          <p:cNvPr id="8" name="Table 7">
            <a:extLst>
              <a:ext uri="{FF2B5EF4-FFF2-40B4-BE49-F238E27FC236}">
                <a16:creationId xmlns:a16="http://schemas.microsoft.com/office/drawing/2014/main" id="{C3BEFE97-8520-E284-677A-D43189ED0ED2}"/>
              </a:ext>
            </a:extLst>
          </p:cNvPr>
          <p:cNvGraphicFramePr>
            <a:graphicFrameLocks noGrp="1"/>
          </p:cNvGraphicFramePr>
          <p:nvPr>
            <p:extLst>
              <p:ext uri="{D42A27DB-BD31-4B8C-83A1-F6EECF244321}">
                <p14:modId xmlns:p14="http://schemas.microsoft.com/office/powerpoint/2010/main" val="1958699653"/>
              </p:ext>
            </p:extLst>
          </p:nvPr>
        </p:nvGraphicFramePr>
        <p:xfrm>
          <a:off x="381000" y="2286000"/>
          <a:ext cx="11277600" cy="2606041"/>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84714424"/>
                    </a:ext>
                  </a:extLst>
                </a:gridCol>
                <a:gridCol w="2225040">
                  <a:extLst>
                    <a:ext uri="{9D8B030D-6E8A-4147-A177-3AD203B41FA5}">
                      <a16:colId xmlns:a16="http://schemas.microsoft.com/office/drawing/2014/main" val="1753223627"/>
                    </a:ext>
                  </a:extLst>
                </a:gridCol>
                <a:gridCol w="2270760">
                  <a:extLst>
                    <a:ext uri="{9D8B030D-6E8A-4147-A177-3AD203B41FA5}">
                      <a16:colId xmlns:a16="http://schemas.microsoft.com/office/drawing/2014/main" val="823981113"/>
                    </a:ext>
                  </a:extLst>
                </a:gridCol>
                <a:gridCol w="2240280">
                  <a:extLst>
                    <a:ext uri="{9D8B030D-6E8A-4147-A177-3AD203B41FA5}">
                      <a16:colId xmlns:a16="http://schemas.microsoft.com/office/drawing/2014/main" val="3703627395"/>
                    </a:ext>
                  </a:extLst>
                </a:gridCol>
                <a:gridCol w="2255520">
                  <a:extLst>
                    <a:ext uri="{9D8B030D-6E8A-4147-A177-3AD203B41FA5}">
                      <a16:colId xmlns:a16="http://schemas.microsoft.com/office/drawing/2014/main" val="4079502622"/>
                    </a:ext>
                  </a:extLst>
                </a:gridCol>
              </a:tblGrid>
              <a:tr h="627961">
                <a:tc>
                  <a:txBody>
                    <a:bodyPr/>
                    <a:lstStyle/>
                    <a:p>
                      <a:r>
                        <a:rPr lang="en-US" dirty="0"/>
                        <a:t>ALGORITHM</a:t>
                      </a:r>
                      <a:endParaRPr lang="en-IN" dirty="0"/>
                    </a:p>
                  </a:txBody>
                  <a:tcPr/>
                </a:tc>
                <a:tc>
                  <a:txBody>
                    <a:bodyPr/>
                    <a:lstStyle/>
                    <a:p>
                      <a:r>
                        <a:rPr lang="en-US" dirty="0"/>
                        <a:t>ACCURACY</a:t>
                      </a:r>
                      <a:endParaRPr lang="en-IN" dirty="0"/>
                    </a:p>
                  </a:txBody>
                  <a:tcPr/>
                </a:tc>
                <a:tc>
                  <a:txBody>
                    <a:bodyPr/>
                    <a:lstStyle/>
                    <a:p>
                      <a:r>
                        <a:rPr lang="en-US" dirty="0"/>
                        <a:t>PERCISION</a:t>
                      </a:r>
                      <a:endParaRPr lang="en-IN" dirty="0"/>
                    </a:p>
                  </a:txBody>
                  <a:tcPr/>
                </a:tc>
                <a:tc>
                  <a:txBody>
                    <a:bodyPr/>
                    <a:lstStyle/>
                    <a:p>
                      <a:r>
                        <a:rPr lang="en-US" dirty="0"/>
                        <a:t>RECALL</a:t>
                      </a:r>
                      <a:endParaRPr lang="en-IN" dirty="0"/>
                    </a:p>
                  </a:txBody>
                  <a:tcPr/>
                </a:tc>
                <a:tc>
                  <a:txBody>
                    <a:bodyPr/>
                    <a:lstStyle/>
                    <a:p>
                      <a:r>
                        <a:rPr lang="en-US" dirty="0"/>
                        <a:t>F1 SCORE</a:t>
                      </a:r>
                      <a:endParaRPr lang="en-IN" dirty="0"/>
                    </a:p>
                  </a:txBody>
                  <a:tcPr/>
                </a:tc>
                <a:extLst>
                  <a:ext uri="{0D108BD9-81ED-4DB2-BD59-A6C34878D82A}">
                    <a16:rowId xmlns:a16="http://schemas.microsoft.com/office/drawing/2014/main" val="2572483214"/>
                  </a:ext>
                </a:extLst>
              </a:tr>
              <a:tr h="659360">
                <a:tc>
                  <a:txBody>
                    <a:bodyPr/>
                    <a:lstStyle/>
                    <a:p>
                      <a:r>
                        <a:rPr lang="en-US" dirty="0"/>
                        <a:t>logistic REGRESSION</a:t>
                      </a:r>
                      <a:endParaRPr lang="en-IN" dirty="0"/>
                    </a:p>
                  </a:txBody>
                  <a:tcPr/>
                </a:tc>
                <a:tc>
                  <a:txBody>
                    <a:bodyPr/>
                    <a:lstStyle/>
                    <a:p>
                      <a:r>
                        <a:rPr lang="en-IN" sz="1800" b="0" i="0" kern="1200" dirty="0">
                          <a:solidFill>
                            <a:schemeClr val="dk1"/>
                          </a:solidFill>
                          <a:effectLst/>
                          <a:latin typeface="+mn-lt"/>
                          <a:ea typeface="+mn-ea"/>
                          <a:cs typeface="+mn-cs"/>
                        </a:rPr>
                        <a:t>0.952569954356023</a:t>
                      </a:r>
                      <a:endParaRPr lang="en-IN" dirty="0"/>
                    </a:p>
                  </a:txBody>
                  <a:tcPr/>
                </a:tc>
                <a:tc>
                  <a:txBody>
                    <a:bodyPr/>
                    <a:lstStyle/>
                    <a:p>
                      <a:r>
                        <a:rPr lang="en-IN" sz="1800" b="0" i="0" kern="1200" dirty="0">
                          <a:solidFill>
                            <a:schemeClr val="dk1"/>
                          </a:solidFill>
                          <a:effectLst/>
                          <a:latin typeface="+mn-lt"/>
                          <a:ea typeface="+mn-ea"/>
                          <a:cs typeface="+mn-cs"/>
                        </a:rPr>
                        <a:t>0.9615720524017467</a:t>
                      </a:r>
                      <a:endParaRPr lang="en-IN" dirty="0"/>
                    </a:p>
                  </a:txBody>
                  <a:tcPr/>
                </a:tc>
                <a:tc>
                  <a:txBody>
                    <a:bodyPr/>
                    <a:lstStyle/>
                    <a:p>
                      <a:r>
                        <a:rPr lang="en-IN" sz="1800" b="0" i="0" kern="1200" dirty="0">
                          <a:solidFill>
                            <a:schemeClr val="dk1"/>
                          </a:solidFill>
                          <a:effectLst/>
                          <a:latin typeface="+mn-lt"/>
                          <a:ea typeface="+mn-ea"/>
                          <a:cs typeface="+mn-cs"/>
                        </a:rPr>
                        <a:t>0.9358266043348916</a:t>
                      </a:r>
                      <a:endParaRPr lang="en-IN" dirty="0"/>
                    </a:p>
                  </a:txBody>
                  <a:tcPr/>
                </a:tc>
                <a:tc>
                  <a:txBody>
                    <a:bodyPr/>
                    <a:lstStyle/>
                    <a:p>
                      <a:r>
                        <a:rPr lang="en-IN" sz="1800" b="0" i="0" kern="1200" dirty="0">
                          <a:solidFill>
                            <a:schemeClr val="dk1"/>
                          </a:solidFill>
                          <a:effectLst/>
                          <a:latin typeface="+mn-lt"/>
                          <a:ea typeface="+mn-ea"/>
                          <a:cs typeface="+mn-cs"/>
                        </a:rPr>
                        <a:t>0.9485246607796682</a:t>
                      </a:r>
                      <a:endParaRPr lang="en-IN" dirty="0"/>
                    </a:p>
                  </a:txBody>
                  <a:tcPr/>
                </a:tc>
                <a:extLst>
                  <a:ext uri="{0D108BD9-81ED-4DB2-BD59-A6C34878D82A}">
                    <a16:rowId xmlns:a16="http://schemas.microsoft.com/office/drawing/2014/main" val="1364251330"/>
                  </a:ext>
                </a:extLst>
              </a:tr>
              <a:tr h="659360">
                <a:tc>
                  <a:txBody>
                    <a:bodyPr/>
                    <a:lstStyle/>
                    <a:p>
                      <a:r>
                        <a:rPr lang="en-US" dirty="0"/>
                        <a:t>DECISION TREE</a:t>
                      </a:r>
                      <a:endParaRPr lang="en-IN" dirty="0"/>
                    </a:p>
                  </a:txBody>
                  <a:tcPr/>
                </a:tc>
                <a:tc>
                  <a:txBody>
                    <a:bodyPr/>
                    <a:lstStyle/>
                    <a:p>
                      <a:r>
                        <a:rPr lang="en-IN" sz="1800" b="0" i="0" kern="1200" dirty="0">
                          <a:solidFill>
                            <a:schemeClr val="dk1"/>
                          </a:solidFill>
                          <a:effectLst/>
                          <a:latin typeface="+mn-lt"/>
                          <a:ea typeface="+mn-ea"/>
                          <a:cs typeface="+mn-cs"/>
                        </a:rPr>
                        <a:t>0.9962294105973407</a:t>
                      </a:r>
                      <a:endParaRPr lang="en-IN" dirty="0"/>
                    </a:p>
                  </a:txBody>
                  <a:tcPr/>
                </a:tc>
                <a:tc>
                  <a:txBody>
                    <a:bodyPr/>
                    <a:lstStyle/>
                    <a:p>
                      <a:r>
                        <a:rPr lang="en-IN" sz="1800" b="0" i="0" kern="1200" dirty="0">
                          <a:solidFill>
                            <a:schemeClr val="dk1"/>
                          </a:solidFill>
                          <a:effectLst/>
                          <a:latin typeface="+mn-lt"/>
                          <a:ea typeface="+mn-ea"/>
                          <a:cs typeface="+mn-cs"/>
                        </a:rPr>
                        <a:t>0.9957519116397621</a:t>
                      </a:r>
                      <a:endParaRPr lang="en-IN" dirty="0"/>
                    </a:p>
                  </a:txBody>
                  <a:tcPr/>
                </a:tc>
                <a:tc>
                  <a:txBody>
                    <a:bodyPr/>
                    <a:lstStyle/>
                    <a:p>
                      <a:r>
                        <a:rPr lang="en-IN" sz="1800" b="0" i="0" kern="1200" dirty="0">
                          <a:solidFill>
                            <a:schemeClr val="dk1"/>
                          </a:solidFill>
                          <a:effectLst/>
                          <a:latin typeface="+mn-lt"/>
                          <a:ea typeface="+mn-ea"/>
                          <a:cs typeface="+mn-cs"/>
                        </a:rPr>
                        <a:t>0.9961750956226094</a:t>
                      </a:r>
                      <a:endParaRPr lang="en-IN" dirty="0"/>
                    </a:p>
                  </a:txBody>
                  <a:tcPr/>
                </a:tc>
                <a:tc>
                  <a:txBody>
                    <a:bodyPr/>
                    <a:lstStyle/>
                    <a:p>
                      <a:r>
                        <a:rPr lang="en-IN" sz="1800" b="0" i="0" kern="1200" dirty="0">
                          <a:solidFill>
                            <a:schemeClr val="dk1"/>
                          </a:solidFill>
                          <a:effectLst/>
                          <a:latin typeface="+mn-lt"/>
                          <a:ea typeface="+mn-ea"/>
                          <a:cs typeface="+mn-cs"/>
                        </a:rPr>
                        <a:t>0.9959634586785637</a:t>
                      </a:r>
                      <a:endParaRPr lang="en-IN" dirty="0"/>
                    </a:p>
                  </a:txBody>
                  <a:tcPr/>
                </a:tc>
                <a:extLst>
                  <a:ext uri="{0D108BD9-81ED-4DB2-BD59-A6C34878D82A}">
                    <a16:rowId xmlns:a16="http://schemas.microsoft.com/office/drawing/2014/main" val="2671886005"/>
                  </a:ext>
                </a:extLst>
              </a:tr>
              <a:tr h="659360">
                <a:tc>
                  <a:txBody>
                    <a:bodyPr/>
                    <a:lstStyle/>
                    <a:p>
                      <a:r>
                        <a:rPr lang="en-US" dirty="0"/>
                        <a:t>XGBOOST</a:t>
                      </a:r>
                      <a:endParaRPr lang="en-IN" dirty="0"/>
                    </a:p>
                  </a:txBody>
                  <a:tcPr/>
                </a:tc>
                <a:tc>
                  <a:txBody>
                    <a:bodyPr/>
                    <a:lstStyle/>
                    <a:p>
                      <a:r>
                        <a:rPr lang="en-IN" sz="1800" b="0" i="0" kern="1200" dirty="0">
                          <a:solidFill>
                            <a:schemeClr val="dk1"/>
                          </a:solidFill>
                          <a:effectLst/>
                          <a:latin typeface="+mn-lt"/>
                          <a:ea typeface="+mn-ea"/>
                          <a:cs typeface="+mn-cs"/>
                        </a:rPr>
                        <a:t>0.9964278626711649</a:t>
                      </a:r>
                      <a:endParaRPr lang="en-IN" dirty="0"/>
                    </a:p>
                  </a:txBody>
                  <a:tcPr/>
                </a:tc>
                <a:tc>
                  <a:txBody>
                    <a:bodyPr/>
                    <a:lstStyle/>
                    <a:p>
                      <a:r>
                        <a:rPr lang="en-IN" sz="1800" b="0" i="0" kern="1200" dirty="0">
                          <a:solidFill>
                            <a:schemeClr val="dk1"/>
                          </a:solidFill>
                          <a:effectLst/>
                          <a:latin typeface="+mn-lt"/>
                          <a:ea typeface="+mn-ea"/>
                          <a:cs typeface="+mn-cs"/>
                        </a:rPr>
                        <a:t>0.9965971926839643</a:t>
                      </a:r>
                      <a:endParaRPr lang="en-IN" dirty="0"/>
                    </a:p>
                  </a:txBody>
                  <a:tcPr/>
                </a:tc>
                <a:tc>
                  <a:txBody>
                    <a:bodyPr/>
                    <a:lstStyle/>
                    <a:p>
                      <a:r>
                        <a:rPr lang="en-IN" sz="1800" b="0" i="0" kern="1200" dirty="0">
                          <a:solidFill>
                            <a:schemeClr val="dk1"/>
                          </a:solidFill>
                          <a:effectLst/>
                          <a:latin typeface="+mn-lt"/>
                          <a:ea typeface="+mn-ea"/>
                          <a:cs typeface="+mn-cs"/>
                        </a:rPr>
                        <a:t>0.9957501062473438</a:t>
                      </a:r>
                      <a:endParaRPr lang="en-IN" dirty="0"/>
                    </a:p>
                  </a:txBody>
                  <a:tcPr/>
                </a:tc>
                <a:tc>
                  <a:txBody>
                    <a:bodyPr/>
                    <a:lstStyle/>
                    <a:p>
                      <a:r>
                        <a:rPr lang="en-IN" sz="1800" b="0" i="0" kern="1200" dirty="0">
                          <a:solidFill>
                            <a:schemeClr val="dk1"/>
                          </a:solidFill>
                          <a:effectLst/>
                          <a:latin typeface="+mn-lt"/>
                          <a:ea typeface="+mn-ea"/>
                          <a:cs typeface="+mn-cs"/>
                        </a:rPr>
                        <a:t>0.996173469387755</a:t>
                      </a:r>
                      <a:endParaRPr lang="en-IN" dirty="0"/>
                    </a:p>
                  </a:txBody>
                  <a:tcPr/>
                </a:tc>
                <a:extLst>
                  <a:ext uri="{0D108BD9-81ED-4DB2-BD59-A6C34878D82A}">
                    <a16:rowId xmlns:a16="http://schemas.microsoft.com/office/drawing/2014/main" val="2338335306"/>
                  </a:ext>
                </a:extLst>
              </a:tr>
            </a:tbl>
          </a:graphicData>
        </a:graphic>
      </p:graphicFrame>
    </p:spTree>
    <p:extLst>
      <p:ext uri="{BB962C8B-B14F-4D97-AF65-F5344CB8AC3E}">
        <p14:creationId xmlns:p14="http://schemas.microsoft.com/office/powerpoint/2010/main" val="1705835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247544"/>
            <a:ext cx="11811000" cy="1335622"/>
          </a:xfrm>
          <a:prstGeom prst="rect">
            <a:avLst/>
          </a:prstGeom>
        </p:spPr>
        <p:txBody>
          <a:bodyPr vert="horz" wrap="square" lIns="0" tIns="12065" rIns="0" bIns="0" rtlCol="0">
            <a:spAutoFit/>
          </a:bodyPr>
          <a:lstStyle/>
          <a:p>
            <a:pPr marL="12700">
              <a:lnSpc>
                <a:spcPct val="100000"/>
              </a:lnSpc>
              <a:spcBef>
                <a:spcPts val="95"/>
              </a:spcBef>
            </a:pPr>
            <a:r>
              <a:rPr lang="en-US" sz="4300" u="sng" dirty="0">
                <a:solidFill>
                  <a:schemeClr val="tx1"/>
                </a:solidFill>
              </a:rPr>
              <a:t>Confusion matrix for analyzed algorithms:</a:t>
            </a:r>
            <a:endParaRPr sz="4300" u="sng" dirty="0">
              <a:solidFill>
                <a:schemeClr val="tx1"/>
              </a:solidFill>
            </a:endParaRPr>
          </a:p>
        </p:txBody>
      </p:sp>
      <p:sp>
        <p:nvSpPr>
          <p:cNvPr id="3" name="object 3"/>
          <p:cNvSpPr txBox="1"/>
          <p:nvPr/>
        </p:nvSpPr>
        <p:spPr>
          <a:xfrm>
            <a:off x="152400" y="1792506"/>
            <a:ext cx="10483799" cy="319318"/>
          </a:xfrm>
          <a:prstGeom prst="rect">
            <a:avLst/>
          </a:prstGeom>
        </p:spPr>
        <p:txBody>
          <a:bodyPr vert="horz" wrap="square" lIns="0" tIns="41910" rIns="0" bIns="0" rtlCol="0">
            <a:spAutoFit/>
          </a:bodyPr>
          <a:lstStyle/>
          <a:p>
            <a:pPr marL="12700" marR="60960" algn="just">
              <a:lnSpc>
                <a:spcPct val="90000"/>
              </a:lnSpc>
              <a:spcBef>
                <a:spcPts val="330"/>
              </a:spcBef>
            </a:pPr>
            <a:endParaRPr sz="2000" dirty="0">
              <a:latin typeface="Times New Roman"/>
              <a:cs typeface="Times New Roman"/>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FD35631-BF54-0D7A-50C2-1648BEBCCC3E}"/>
                  </a:ext>
                </a:extLst>
              </p:cNvPr>
              <p:cNvSpPr txBox="1"/>
              <p:nvPr/>
            </p:nvSpPr>
            <p:spPr>
              <a:xfrm>
                <a:off x="685800" y="2209800"/>
                <a:ext cx="1752600" cy="465705"/>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2332</m:t>
                            </m:r>
                          </m:e>
                          <m:e>
                            <m:r>
                              <a:rPr lang="en-IN" b="0" i="1" smtClean="0">
                                <a:latin typeface="Cambria Math" panose="02040503050406030204" pitchFamily="18" charset="0"/>
                              </a:rPr>
                              <m:t>354</m:t>
                            </m:r>
                          </m:e>
                        </m:mr>
                        <m:mr>
                          <m:e>
                            <m:r>
                              <a:rPr lang="en-IN" b="0" i="1" smtClean="0">
                                <a:latin typeface="Cambria Math" panose="02040503050406030204" pitchFamily="18" charset="0"/>
                              </a:rPr>
                              <m:t>302</m:t>
                            </m:r>
                          </m:e>
                          <m:e>
                            <m:r>
                              <a:rPr lang="en-IN" b="0" i="1" smtClean="0">
                                <a:latin typeface="Cambria Math" panose="02040503050406030204" pitchFamily="18" charset="0"/>
                              </a:rPr>
                              <m:t>2015</m:t>
                            </m:r>
                          </m:e>
                        </m:mr>
                      </m:m>
                    </m:oMath>
                  </m:oMathPara>
                </a14:m>
                <a:endParaRPr lang="en-IN" dirty="0"/>
              </a:p>
            </p:txBody>
          </p:sp>
        </mc:Choice>
        <mc:Fallback>
          <p:sp>
            <p:nvSpPr>
              <p:cNvPr id="5" name="TextBox 4">
                <a:extLst>
                  <a:ext uri="{FF2B5EF4-FFF2-40B4-BE49-F238E27FC236}">
                    <a16:creationId xmlns:a16="http://schemas.microsoft.com/office/drawing/2014/main" id="{AFD35631-BF54-0D7A-50C2-1648BEBCCC3E}"/>
                  </a:ext>
                </a:extLst>
              </p:cNvPr>
              <p:cNvSpPr txBox="1">
                <a:spLocks noRot="1" noChangeAspect="1" noMove="1" noResize="1" noEditPoints="1" noAdjustHandles="1" noChangeArrowheads="1" noChangeShapeType="1" noTextEdit="1"/>
              </p:cNvSpPr>
              <p:nvPr/>
            </p:nvSpPr>
            <p:spPr>
              <a:xfrm>
                <a:off x="685800" y="2209800"/>
                <a:ext cx="1752600" cy="465705"/>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04E697C-BD28-40A2-160F-1B0E0E497B2C}"/>
                  </a:ext>
                </a:extLst>
              </p:cNvPr>
              <p:cNvSpPr txBox="1"/>
              <p:nvPr/>
            </p:nvSpPr>
            <p:spPr>
              <a:xfrm>
                <a:off x="977863" y="3581400"/>
                <a:ext cx="1320874" cy="4619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2676</m:t>
                            </m:r>
                          </m:e>
                          <m:e>
                            <m:r>
                              <a:rPr lang="en-IN" b="0" i="1" smtClean="0">
                                <a:latin typeface="Cambria Math" panose="02040503050406030204" pitchFamily="18" charset="0"/>
                              </a:rPr>
                              <m:t>10</m:t>
                            </m:r>
                          </m:e>
                        </m:mr>
                        <m:mr>
                          <m:e>
                            <m:r>
                              <a:rPr lang="en-IN" b="0" i="1" smtClean="0">
                                <a:latin typeface="Cambria Math" panose="02040503050406030204" pitchFamily="18" charset="0"/>
                              </a:rPr>
                              <m:t>9</m:t>
                            </m:r>
                          </m:e>
                          <m:e>
                            <m:r>
                              <a:rPr lang="en-IN" b="0" i="1" smtClean="0">
                                <a:latin typeface="Cambria Math" panose="02040503050406030204" pitchFamily="18" charset="0"/>
                              </a:rPr>
                              <m:t>2344</m:t>
                            </m:r>
                          </m:e>
                        </m:mr>
                      </m:m>
                    </m:oMath>
                  </m:oMathPara>
                </a14:m>
                <a:endParaRPr lang="en-IN" dirty="0"/>
              </a:p>
            </p:txBody>
          </p:sp>
        </mc:Choice>
        <mc:Fallback>
          <p:sp>
            <p:nvSpPr>
              <p:cNvPr id="6" name="TextBox 5">
                <a:extLst>
                  <a:ext uri="{FF2B5EF4-FFF2-40B4-BE49-F238E27FC236}">
                    <a16:creationId xmlns:a16="http://schemas.microsoft.com/office/drawing/2014/main" id="{904E697C-BD28-40A2-160F-1B0E0E497B2C}"/>
                  </a:ext>
                </a:extLst>
              </p:cNvPr>
              <p:cNvSpPr txBox="1">
                <a:spLocks noRot="1" noChangeAspect="1" noMove="1" noResize="1" noEditPoints="1" noAdjustHandles="1" noChangeArrowheads="1" noChangeShapeType="1" noTextEdit="1"/>
              </p:cNvSpPr>
              <p:nvPr/>
            </p:nvSpPr>
            <p:spPr>
              <a:xfrm>
                <a:off x="977863" y="3581400"/>
                <a:ext cx="1320874" cy="461921"/>
              </a:xfrm>
              <a:prstGeom prst="rect">
                <a:avLst/>
              </a:prstGeom>
              <a:blipFill>
                <a:blip r:embed="rId3"/>
                <a:stretch>
                  <a:fillRect/>
                </a:stretch>
              </a:blipFill>
            </p:spPr>
            <p:txBody>
              <a:bodyPr/>
              <a:lstStyle/>
              <a:p>
                <a:r>
                  <a:rPr lang="en-IN">
                    <a:noFill/>
                  </a:rPr>
                  <a:t> </a:t>
                </a:r>
              </a:p>
            </p:txBody>
          </p:sp>
        </mc:Fallback>
      </mc:AlternateContent>
      <p:sp>
        <p:nvSpPr>
          <p:cNvPr id="7" name="TextBox 6">
            <a:extLst>
              <a:ext uri="{FF2B5EF4-FFF2-40B4-BE49-F238E27FC236}">
                <a16:creationId xmlns:a16="http://schemas.microsoft.com/office/drawing/2014/main" id="{4E62349A-B257-DEBF-7998-135B3206FFE2}"/>
              </a:ext>
            </a:extLst>
          </p:cNvPr>
          <p:cNvSpPr txBox="1"/>
          <p:nvPr/>
        </p:nvSpPr>
        <p:spPr>
          <a:xfrm>
            <a:off x="304800" y="1792506"/>
            <a:ext cx="7924800" cy="369332"/>
          </a:xfrm>
          <a:prstGeom prst="rect">
            <a:avLst/>
          </a:prstGeom>
          <a:noFill/>
        </p:spPr>
        <p:txBody>
          <a:bodyPr wrap="square" rtlCol="0">
            <a:spAutoFit/>
          </a:bodyPr>
          <a:lstStyle/>
          <a:p>
            <a:pPr marL="285750" indent="-285750">
              <a:buFont typeface="Arial" panose="020B0604020202020204" pitchFamily="34" charset="0"/>
              <a:buChar char="•"/>
            </a:pPr>
            <a:r>
              <a:rPr lang="en-IN" dirty="0"/>
              <a:t>Logistic regression</a:t>
            </a:r>
          </a:p>
        </p:txBody>
      </p:sp>
      <p:sp>
        <p:nvSpPr>
          <p:cNvPr id="8" name="TextBox 7">
            <a:extLst>
              <a:ext uri="{FF2B5EF4-FFF2-40B4-BE49-F238E27FC236}">
                <a16:creationId xmlns:a16="http://schemas.microsoft.com/office/drawing/2014/main" id="{A536E092-53C9-DB4C-4037-B3ADB1A12C4E}"/>
              </a:ext>
            </a:extLst>
          </p:cNvPr>
          <p:cNvSpPr txBox="1"/>
          <p:nvPr/>
        </p:nvSpPr>
        <p:spPr>
          <a:xfrm>
            <a:off x="304800" y="3124200"/>
            <a:ext cx="3657600" cy="369332"/>
          </a:xfrm>
          <a:prstGeom prst="rect">
            <a:avLst/>
          </a:prstGeom>
          <a:noFill/>
        </p:spPr>
        <p:txBody>
          <a:bodyPr wrap="square" rtlCol="0">
            <a:spAutoFit/>
          </a:bodyPr>
          <a:lstStyle/>
          <a:p>
            <a:pPr marL="285750" indent="-285750">
              <a:buFont typeface="Arial" panose="020B0604020202020204" pitchFamily="34" charset="0"/>
              <a:buChar char="•"/>
            </a:pPr>
            <a:r>
              <a:rPr lang="en-IN" dirty="0"/>
              <a:t>Decision tree</a:t>
            </a:r>
          </a:p>
        </p:txBody>
      </p:sp>
      <p:sp>
        <p:nvSpPr>
          <p:cNvPr id="9" name="TextBox 8">
            <a:extLst>
              <a:ext uri="{FF2B5EF4-FFF2-40B4-BE49-F238E27FC236}">
                <a16:creationId xmlns:a16="http://schemas.microsoft.com/office/drawing/2014/main" id="{FC382404-D5A6-55BB-4593-2583A16C8A21}"/>
              </a:ext>
            </a:extLst>
          </p:cNvPr>
          <p:cNvSpPr txBox="1"/>
          <p:nvPr/>
        </p:nvSpPr>
        <p:spPr>
          <a:xfrm>
            <a:off x="457200" y="4490459"/>
            <a:ext cx="2133600" cy="369332"/>
          </a:xfrm>
          <a:prstGeom prst="rect">
            <a:avLst/>
          </a:prstGeom>
          <a:noFill/>
        </p:spPr>
        <p:txBody>
          <a:bodyPr wrap="square" rtlCol="0">
            <a:spAutoFit/>
          </a:bodyPr>
          <a:lstStyle/>
          <a:p>
            <a:pPr marL="285750" indent="-285750">
              <a:buFont typeface="Arial" panose="020B0604020202020204" pitchFamily="34" charset="0"/>
              <a:buChar char="•"/>
            </a:pPr>
            <a:r>
              <a:rPr lang="en-IN" dirty="0"/>
              <a:t>XG-Boost</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64A7462-7CA2-10D6-79C9-D93DBC5AE079}"/>
                  </a:ext>
                </a:extLst>
              </p:cNvPr>
              <p:cNvSpPr txBox="1"/>
              <p:nvPr/>
            </p:nvSpPr>
            <p:spPr>
              <a:xfrm>
                <a:off x="661737" y="5306929"/>
                <a:ext cx="1320874" cy="4619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2678</m:t>
                            </m:r>
                          </m:e>
                          <m:e>
                            <m:r>
                              <a:rPr lang="en-IN" b="0" i="1" smtClean="0">
                                <a:latin typeface="Cambria Math" panose="02040503050406030204" pitchFamily="18" charset="0"/>
                              </a:rPr>
                              <m:t>8</m:t>
                            </m:r>
                          </m:e>
                        </m:mr>
                        <m:mr>
                          <m:e>
                            <m:r>
                              <a:rPr lang="en-IN" b="0" i="1" smtClean="0">
                                <a:latin typeface="Cambria Math" panose="02040503050406030204" pitchFamily="18" charset="0"/>
                              </a:rPr>
                              <m:t>10</m:t>
                            </m:r>
                          </m:e>
                          <m:e>
                            <m:r>
                              <a:rPr lang="en-IN" b="0" i="1" smtClean="0">
                                <a:latin typeface="Cambria Math" panose="02040503050406030204" pitchFamily="18" charset="0"/>
                              </a:rPr>
                              <m:t>2343</m:t>
                            </m:r>
                          </m:e>
                        </m:mr>
                      </m:m>
                    </m:oMath>
                  </m:oMathPara>
                </a14:m>
                <a:endParaRPr lang="en-IN" dirty="0"/>
              </a:p>
            </p:txBody>
          </p:sp>
        </mc:Choice>
        <mc:Fallback>
          <p:sp>
            <p:nvSpPr>
              <p:cNvPr id="10" name="TextBox 9">
                <a:extLst>
                  <a:ext uri="{FF2B5EF4-FFF2-40B4-BE49-F238E27FC236}">
                    <a16:creationId xmlns:a16="http://schemas.microsoft.com/office/drawing/2014/main" id="{E64A7462-7CA2-10D6-79C9-D93DBC5AE079}"/>
                  </a:ext>
                </a:extLst>
              </p:cNvPr>
              <p:cNvSpPr txBox="1">
                <a:spLocks noRot="1" noChangeAspect="1" noMove="1" noResize="1" noEditPoints="1" noAdjustHandles="1" noChangeArrowheads="1" noChangeShapeType="1" noTextEdit="1"/>
              </p:cNvSpPr>
              <p:nvPr/>
            </p:nvSpPr>
            <p:spPr>
              <a:xfrm>
                <a:off x="661737" y="5306929"/>
                <a:ext cx="1320874" cy="461921"/>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761634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416" y="-18135"/>
            <a:ext cx="12063168" cy="627736"/>
          </a:xfrm>
          <a:prstGeom prst="rect">
            <a:avLst/>
          </a:prstGeom>
        </p:spPr>
        <p:txBody>
          <a:bodyPr vert="horz" wrap="square" lIns="0" tIns="12065" rIns="0" bIns="0" rtlCol="0">
            <a:spAutoFit/>
          </a:bodyPr>
          <a:lstStyle/>
          <a:p>
            <a:pPr marL="12700" algn="ctr">
              <a:lnSpc>
                <a:spcPct val="100000"/>
              </a:lnSpc>
              <a:spcBef>
                <a:spcPts val="95"/>
              </a:spcBef>
            </a:pPr>
            <a:r>
              <a:rPr lang="en-US" sz="4000" u="sng" dirty="0">
                <a:solidFill>
                  <a:schemeClr val="tx1"/>
                </a:solidFill>
                <a:latin typeface="Times New Roman" panose="02020603050405020304" pitchFamily="18" charset="0"/>
                <a:cs typeface="Times New Roman" panose="02020603050405020304" pitchFamily="18" charset="0"/>
              </a:rPr>
              <a:t> </a:t>
            </a:r>
            <a:r>
              <a:rPr lang="en-US" sz="2800" u="sng" dirty="0">
                <a:solidFill>
                  <a:schemeClr val="tx1"/>
                </a:solidFill>
                <a:latin typeface="Times New Roman" panose="02020603050405020304" pitchFamily="18" charset="0"/>
                <a:cs typeface="Times New Roman" panose="02020603050405020304" pitchFamily="18" charset="0"/>
              </a:rPr>
              <a:t>MODEL SELECTION AND FEATURE EXTRACTION</a:t>
            </a:r>
            <a:endParaRPr sz="4000" u="sng" dirty="0">
              <a:solidFill>
                <a:schemeClr val="tx1"/>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152400" y="609601"/>
            <a:ext cx="11887200" cy="6150145"/>
          </a:xfrm>
          <a:prstGeom prst="rect">
            <a:avLst/>
          </a:prstGeom>
        </p:spPr>
        <p:txBody>
          <a:bodyPr vert="horz" wrap="square" lIns="0" tIns="41910" rIns="0" bIns="0" rtlCol="0">
            <a:spAutoFit/>
          </a:bodyPr>
          <a:lstStyle/>
          <a:p>
            <a:pPr marL="12700" marR="60960" algn="just">
              <a:lnSpc>
                <a:spcPct val="90000"/>
              </a:lnSpc>
              <a:spcBef>
                <a:spcPts val="330"/>
              </a:spcBef>
            </a:pPr>
            <a:r>
              <a:rPr lang="en-IN" sz="2000" spc="-10" dirty="0">
                <a:latin typeface="Times New Roman"/>
                <a:cs typeface="Times New Roman"/>
              </a:rPr>
              <a:t>Optimal model selected based on the evaluation metrics is “</a:t>
            </a:r>
            <a:r>
              <a:rPr lang="en-IN" sz="2000" b="1" spc="-10" dirty="0">
                <a:latin typeface="Times New Roman"/>
                <a:cs typeface="Times New Roman"/>
              </a:rPr>
              <a:t>XG-Boost classifier</a:t>
            </a:r>
            <a:r>
              <a:rPr lang="en-IN" sz="2000" spc="-10" dirty="0">
                <a:latin typeface="Times New Roman"/>
                <a:cs typeface="Times New Roman"/>
              </a:rPr>
              <a:t>”.9 features are extracted as Important features. They are :</a:t>
            </a:r>
          </a:p>
          <a:p>
            <a:pPr marL="355600" marR="60960" indent="-342900" algn="just">
              <a:lnSpc>
                <a:spcPct val="90000"/>
              </a:lnSpc>
              <a:spcBef>
                <a:spcPts val="330"/>
              </a:spcBef>
              <a:buFont typeface="Arial" panose="020B0604020202020204" pitchFamily="34" charset="0"/>
              <a:buChar char="•"/>
            </a:pPr>
            <a:r>
              <a:rPr lang="en-IN" sz="2000" b="0" i="0" dirty="0" err="1">
                <a:solidFill>
                  <a:srgbClr val="CCCCCC"/>
                </a:solidFill>
                <a:effectLst/>
                <a:latin typeface="Times New Roman" panose="02020603050405020304" pitchFamily="18" charset="0"/>
                <a:cs typeface="Times New Roman" panose="02020603050405020304" pitchFamily="18" charset="0"/>
              </a:rPr>
              <a:t>protocol_type</a:t>
            </a:r>
            <a:r>
              <a:rPr lang="en-IN" sz="2000" b="0" i="0" dirty="0">
                <a:solidFill>
                  <a:srgbClr val="CCCCCC"/>
                </a:solidFill>
                <a:effectLst/>
                <a:latin typeface="Times New Roman" panose="02020603050405020304" pitchFamily="18" charset="0"/>
                <a:cs typeface="Times New Roman" panose="02020603050405020304" pitchFamily="18" charset="0"/>
              </a:rPr>
              <a:t>:</a:t>
            </a:r>
            <a:r>
              <a:rPr lang="en-US" sz="1800" kern="0" dirty="0">
                <a:effectLst/>
                <a:latin typeface="Calibri" panose="020F0502020204030204" pitchFamily="34" charset="0"/>
                <a:ea typeface="Times New Roman" panose="02020603050405020304" pitchFamily="18" charset="0"/>
              </a:rPr>
              <a:t>Protocol used in the connection</a:t>
            </a:r>
            <a:endParaRPr lang="en-IN" sz="2000" b="0" i="0" dirty="0">
              <a:solidFill>
                <a:srgbClr val="CCCCCC"/>
              </a:solidFill>
              <a:effectLst/>
              <a:latin typeface="Times New Roman" panose="02020603050405020304" pitchFamily="18" charset="0"/>
              <a:cs typeface="Times New Roman" panose="02020603050405020304" pitchFamily="18" charset="0"/>
            </a:endParaRPr>
          </a:p>
          <a:p>
            <a:pPr marL="355600" marR="60960" indent="-342900" algn="just">
              <a:lnSpc>
                <a:spcPct val="90000"/>
              </a:lnSpc>
              <a:spcBef>
                <a:spcPts val="330"/>
              </a:spcBef>
              <a:buFont typeface="Arial" panose="020B0604020202020204" pitchFamily="34" charset="0"/>
              <a:buChar char="•"/>
            </a:pPr>
            <a:r>
              <a:rPr lang="en-IN" sz="2000" b="0" i="0" dirty="0" err="1">
                <a:solidFill>
                  <a:srgbClr val="CCCCCC"/>
                </a:solidFill>
                <a:effectLst/>
                <a:latin typeface="Consolas" panose="020B0609020204030204" pitchFamily="49" charset="0"/>
              </a:rPr>
              <a:t>src_bytes</a:t>
            </a:r>
            <a:r>
              <a:rPr lang="en-IN" sz="2000" b="0" i="0" dirty="0">
                <a:solidFill>
                  <a:srgbClr val="CCCCCC"/>
                </a:solidFill>
                <a:effectLst/>
                <a:latin typeface="Consolas" panose="020B0609020204030204" pitchFamily="49" charset="0"/>
              </a:rPr>
              <a:t>:</a:t>
            </a:r>
            <a:r>
              <a:rPr lang="en-US" sz="1800" dirty="0">
                <a:effectLst/>
                <a:latin typeface="Calibri" panose="020F0502020204030204" pitchFamily="34" charset="0"/>
                <a:ea typeface="Times New Roman" panose="02020603050405020304" pitchFamily="18" charset="0"/>
              </a:rPr>
              <a:t>Number of data bytes transferred from source to destination in single connection</a:t>
            </a:r>
            <a:endParaRPr lang="en-IN" sz="1800" dirty="0">
              <a:effectLst/>
              <a:latin typeface="Times New Roman" panose="02020603050405020304" pitchFamily="18" charset="0"/>
              <a:ea typeface="Times New Roman" panose="02020603050405020304" pitchFamily="18" charset="0"/>
            </a:endParaRPr>
          </a:p>
          <a:p>
            <a:pPr marL="12700" marR="60960" algn="just">
              <a:lnSpc>
                <a:spcPct val="90000"/>
              </a:lnSpc>
              <a:spcBef>
                <a:spcPts val="330"/>
              </a:spcBef>
            </a:pPr>
            <a:endParaRPr lang="en-IN" sz="2000" dirty="0">
              <a:solidFill>
                <a:srgbClr val="CCCCCC"/>
              </a:solidFill>
              <a:latin typeface="Times New Roman" panose="02020603050405020304" pitchFamily="18" charset="0"/>
              <a:cs typeface="Times New Roman" panose="02020603050405020304" pitchFamily="18" charset="0"/>
            </a:endParaRPr>
          </a:p>
          <a:p>
            <a:pPr marL="355600" marR="60960" indent="-342900" algn="just">
              <a:lnSpc>
                <a:spcPct val="90000"/>
              </a:lnSpc>
              <a:spcBef>
                <a:spcPts val="330"/>
              </a:spcBef>
              <a:buFont typeface="Arial" panose="020B0604020202020204" pitchFamily="34" charset="0"/>
              <a:buChar char="•"/>
            </a:pPr>
            <a:r>
              <a:rPr lang="en-IN" sz="2000" b="0" i="0" dirty="0" err="1">
                <a:solidFill>
                  <a:srgbClr val="CCCCCC"/>
                </a:solidFill>
                <a:effectLst/>
                <a:latin typeface="Consolas" panose="020B0609020204030204" pitchFamily="49" charset="0"/>
              </a:rPr>
              <a:t>dst_bytes</a:t>
            </a:r>
            <a:r>
              <a:rPr lang="en-IN" sz="2000" b="0" i="0" dirty="0">
                <a:solidFill>
                  <a:srgbClr val="CCCCCC"/>
                </a:solidFill>
                <a:effectLst/>
                <a:latin typeface="Consolas" panose="020B0609020204030204" pitchFamily="49" charset="0"/>
              </a:rPr>
              <a:t>:</a:t>
            </a:r>
            <a:r>
              <a:rPr lang="en-US" sz="1800" dirty="0">
                <a:effectLst/>
                <a:latin typeface="Calibri" panose="020F0502020204030204" pitchFamily="34" charset="0"/>
                <a:ea typeface="Times New Roman" panose="02020603050405020304" pitchFamily="18" charset="0"/>
              </a:rPr>
              <a:t>Number of data bytes transferred from destination to source in single connection</a:t>
            </a:r>
            <a:endParaRPr lang="en-IN" sz="1800" dirty="0">
              <a:effectLst/>
              <a:latin typeface="Times New Roman" panose="02020603050405020304" pitchFamily="18" charset="0"/>
              <a:ea typeface="Times New Roman" panose="02020603050405020304" pitchFamily="18" charset="0"/>
            </a:endParaRPr>
          </a:p>
          <a:p>
            <a:pPr marL="12700" marR="60960" algn="just">
              <a:lnSpc>
                <a:spcPct val="90000"/>
              </a:lnSpc>
              <a:spcBef>
                <a:spcPts val="330"/>
              </a:spcBef>
            </a:pPr>
            <a:endParaRPr lang="en-IN" sz="2000" dirty="0">
              <a:solidFill>
                <a:srgbClr val="CCCCCC"/>
              </a:solidFill>
              <a:latin typeface="Times New Roman" panose="02020603050405020304" pitchFamily="18" charset="0"/>
              <a:cs typeface="Times New Roman" panose="02020603050405020304" pitchFamily="18" charset="0"/>
            </a:endParaRPr>
          </a:p>
          <a:p>
            <a:pPr marL="355600" marR="60960" indent="-342900" algn="just">
              <a:lnSpc>
                <a:spcPct val="90000"/>
              </a:lnSpc>
              <a:spcBef>
                <a:spcPts val="330"/>
              </a:spcBef>
              <a:buFont typeface="Arial" panose="020B0604020202020204" pitchFamily="34" charset="0"/>
              <a:buChar char="•"/>
            </a:pPr>
            <a:r>
              <a:rPr lang="en-IN" sz="2000" b="0" i="0" dirty="0">
                <a:solidFill>
                  <a:srgbClr val="CCCCCC"/>
                </a:solidFill>
                <a:effectLst/>
                <a:latin typeface="Consolas" panose="020B0609020204030204" pitchFamily="49" charset="0"/>
              </a:rPr>
              <a:t>Hot:</a:t>
            </a:r>
            <a:r>
              <a:rPr lang="en-US" sz="1800" dirty="0">
                <a:effectLst/>
                <a:latin typeface="Calibri" panose="020F0502020204030204" pitchFamily="34" charset="0"/>
                <a:ea typeface="Times New Roman" panose="02020603050405020304" pitchFamily="18" charset="0"/>
              </a:rPr>
              <a:t>Number of „hot‟ indicators in the content such as: entering a system directory, creating programs</a:t>
            </a:r>
            <a:endParaRPr lang="en-IN" sz="1800" dirty="0">
              <a:effectLst/>
              <a:latin typeface="Times New Roman" panose="02020603050405020304" pitchFamily="18" charset="0"/>
              <a:ea typeface="Times New Roman" panose="02020603050405020304" pitchFamily="18" charset="0"/>
            </a:endParaRPr>
          </a:p>
          <a:p>
            <a:pPr marL="355600" marR="60960" indent="-342900" algn="just">
              <a:lnSpc>
                <a:spcPct val="90000"/>
              </a:lnSpc>
              <a:spcBef>
                <a:spcPts val="330"/>
              </a:spcBef>
              <a:buFont typeface="Arial" panose="020B0604020202020204" pitchFamily="34" charset="0"/>
              <a:buChar char="•"/>
            </a:pPr>
            <a:endParaRPr lang="en-IN" sz="2000" b="0" i="0" dirty="0">
              <a:solidFill>
                <a:srgbClr val="CCCCCC"/>
              </a:solidFill>
              <a:effectLst/>
              <a:latin typeface="Consolas" panose="020B0609020204030204" pitchFamily="49" charset="0"/>
            </a:endParaRPr>
          </a:p>
          <a:p>
            <a:pPr marL="355600" marR="60960" indent="-342900" algn="just">
              <a:lnSpc>
                <a:spcPct val="90000"/>
              </a:lnSpc>
              <a:spcBef>
                <a:spcPts val="330"/>
              </a:spcBef>
              <a:buFont typeface="Arial" panose="020B0604020202020204" pitchFamily="34" charset="0"/>
              <a:buChar char="•"/>
            </a:pPr>
            <a:r>
              <a:rPr lang="en-IN" sz="2000" b="0" i="0" dirty="0" err="1">
                <a:solidFill>
                  <a:srgbClr val="CCCCCC"/>
                </a:solidFill>
                <a:effectLst/>
                <a:latin typeface="Consolas" panose="020B0609020204030204" pitchFamily="49" charset="0"/>
              </a:rPr>
              <a:t>logged_in</a:t>
            </a:r>
            <a:r>
              <a:rPr lang="en-IN" sz="2000" dirty="0">
                <a:solidFill>
                  <a:srgbClr val="CCCCCC"/>
                </a:solidFill>
                <a:latin typeface="Consolas" panose="020B0609020204030204" pitchFamily="49" charset="0"/>
              </a:rPr>
              <a:t>:</a:t>
            </a:r>
            <a:r>
              <a:rPr lang="en-US" sz="1800" b="1" dirty="0">
                <a:effectLst/>
                <a:latin typeface="Calibri,Bold"/>
                <a:ea typeface="Times New Roman" panose="02020603050405020304" pitchFamily="18" charset="0"/>
                <a:cs typeface="Calibri,Bold"/>
              </a:rPr>
              <a:t>Login Status</a:t>
            </a:r>
            <a:r>
              <a:rPr lang="en-US" sz="1800" dirty="0">
                <a:effectLst/>
                <a:latin typeface="Calibri" panose="020F0502020204030204" pitchFamily="34" charset="0"/>
                <a:ea typeface="Times New Roman" panose="02020603050405020304" pitchFamily="18" charset="0"/>
              </a:rPr>
              <a:t>: 1 if successfully logged in; 0 otherwise</a:t>
            </a:r>
          </a:p>
          <a:p>
            <a:pPr marL="12700" marR="60960" algn="just">
              <a:lnSpc>
                <a:spcPct val="90000"/>
              </a:lnSpc>
              <a:spcBef>
                <a:spcPts val="330"/>
              </a:spcBef>
            </a:pPr>
            <a:endParaRPr lang="en-IN" dirty="0">
              <a:latin typeface="Times New Roman" panose="02020603050405020304" pitchFamily="18" charset="0"/>
              <a:ea typeface="Times New Roman" panose="02020603050405020304" pitchFamily="18" charset="0"/>
            </a:endParaRPr>
          </a:p>
          <a:p>
            <a:pPr marL="355600" marR="60960" indent="-342900" algn="just">
              <a:lnSpc>
                <a:spcPct val="90000"/>
              </a:lnSpc>
              <a:spcBef>
                <a:spcPts val="330"/>
              </a:spcBef>
              <a:buFont typeface="Arial" panose="020B0604020202020204" pitchFamily="34" charset="0"/>
              <a:buChar char="•"/>
            </a:pPr>
            <a:r>
              <a:rPr lang="en-IN" sz="2000" b="0" i="0" dirty="0">
                <a:solidFill>
                  <a:srgbClr val="CCCCCC"/>
                </a:solidFill>
                <a:effectLst/>
                <a:latin typeface="Consolas" panose="020B0609020204030204" pitchFamily="49" charset="0"/>
              </a:rPr>
              <a:t>Count:</a:t>
            </a:r>
            <a:r>
              <a:rPr lang="en-US" sz="1800" dirty="0">
                <a:effectLst/>
                <a:latin typeface="Calibri" panose="020F0502020204030204" pitchFamily="34" charset="0"/>
                <a:ea typeface="Times New Roman" panose="02020603050405020304" pitchFamily="18" charset="0"/>
              </a:rPr>
              <a:t>Number of connections to the same destination host as the current connection in the past two</a:t>
            </a:r>
            <a:r>
              <a:rPr lang="en-IN" dirty="0">
                <a:latin typeface="Times New Roman" panose="02020603050405020304" pitchFamily="18"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Seconds</a:t>
            </a:r>
            <a:endParaRPr lang="en-IN" dirty="0">
              <a:latin typeface="Times New Roman" panose="02020603050405020304" pitchFamily="18" charset="0"/>
              <a:ea typeface="Times New Roman" panose="02020603050405020304" pitchFamily="18" charset="0"/>
            </a:endParaRPr>
          </a:p>
          <a:p>
            <a:pPr marL="457200" algn="just"/>
            <a:endParaRPr lang="en-IN" sz="2000" b="0" i="0" dirty="0">
              <a:solidFill>
                <a:srgbClr val="CCCCCC"/>
              </a:solidFill>
              <a:effectLst/>
              <a:latin typeface="Consolas" panose="020B0609020204030204" pitchFamily="49" charset="0"/>
            </a:endParaRPr>
          </a:p>
          <a:p>
            <a:pPr marL="355600" marR="60960" indent="-342900" algn="just">
              <a:lnSpc>
                <a:spcPct val="90000"/>
              </a:lnSpc>
              <a:spcBef>
                <a:spcPts val="330"/>
              </a:spcBef>
              <a:buFont typeface="Arial" panose="020B0604020202020204" pitchFamily="34" charset="0"/>
              <a:buChar char="•"/>
            </a:pPr>
            <a:r>
              <a:rPr lang="en-IN" sz="2000" b="0" i="0" dirty="0" err="1">
                <a:solidFill>
                  <a:srgbClr val="CCCCCC"/>
                </a:solidFill>
                <a:effectLst/>
                <a:latin typeface="Consolas" panose="020B0609020204030204" pitchFamily="49" charset="0"/>
              </a:rPr>
              <a:t>dst_host_srv_count</a:t>
            </a:r>
            <a:r>
              <a:rPr lang="en-IN" sz="2000" b="0" i="0" dirty="0">
                <a:solidFill>
                  <a:srgbClr val="CCCCCC"/>
                </a:solidFill>
                <a:effectLst/>
                <a:latin typeface="Consolas" panose="020B0609020204030204" pitchFamily="49" charset="0"/>
              </a:rPr>
              <a:t>:</a:t>
            </a:r>
            <a:r>
              <a:rPr lang="en-US" sz="1800" kern="0" dirty="0">
                <a:effectLst/>
                <a:latin typeface="Calibri" panose="020F0502020204030204" pitchFamily="34" charset="0"/>
                <a:ea typeface="Times New Roman" panose="02020603050405020304" pitchFamily="18" charset="0"/>
              </a:rPr>
              <a:t>Number of connections having the same port number</a:t>
            </a:r>
          </a:p>
          <a:p>
            <a:pPr marL="355600" marR="60960" indent="-342900" algn="just">
              <a:lnSpc>
                <a:spcPct val="90000"/>
              </a:lnSpc>
              <a:spcBef>
                <a:spcPts val="330"/>
              </a:spcBef>
              <a:buFont typeface="Arial" panose="020B0604020202020204" pitchFamily="34" charset="0"/>
              <a:buChar char="•"/>
            </a:pPr>
            <a:endParaRPr lang="en-US" sz="1800" kern="0" dirty="0">
              <a:effectLst/>
              <a:latin typeface="Calibri" panose="020F0502020204030204" pitchFamily="34" charset="0"/>
              <a:ea typeface="Times New Roman" panose="02020603050405020304" pitchFamily="18" charset="0"/>
            </a:endParaRPr>
          </a:p>
          <a:p>
            <a:pPr marL="355600" marR="60960" indent="-342900" algn="just">
              <a:lnSpc>
                <a:spcPct val="90000"/>
              </a:lnSpc>
              <a:spcBef>
                <a:spcPts val="330"/>
              </a:spcBef>
              <a:buFont typeface="Arial" panose="020B0604020202020204" pitchFamily="34" charset="0"/>
              <a:buChar char="•"/>
            </a:pPr>
            <a:r>
              <a:rPr lang="en-IN" sz="2000" b="0" i="0" dirty="0" err="1">
                <a:solidFill>
                  <a:srgbClr val="CCCCCC"/>
                </a:solidFill>
                <a:effectLst/>
                <a:latin typeface="Consolas" panose="020B0609020204030204" pitchFamily="49" charset="0"/>
              </a:rPr>
              <a:t>dst_host_same_src_port_rate</a:t>
            </a:r>
            <a:r>
              <a:rPr lang="en-IN" sz="2000" b="0" i="0" dirty="0">
                <a:solidFill>
                  <a:srgbClr val="CCCCCC"/>
                </a:solidFill>
                <a:effectLst/>
                <a:latin typeface="Consolas" panose="020B0609020204030204" pitchFamily="49" charset="0"/>
              </a:rPr>
              <a:t>:</a:t>
            </a:r>
            <a:r>
              <a:rPr lang="en-US" sz="1800" dirty="0">
                <a:effectLst/>
                <a:latin typeface="Calibri" panose="020F0502020204030204" pitchFamily="34" charset="0"/>
                <a:ea typeface="Times New Roman" panose="02020603050405020304" pitchFamily="18" charset="0"/>
              </a:rPr>
              <a:t>The percentage of connections that were to the same source port,</a:t>
            </a:r>
            <a:endParaRPr lang="en-IN" sz="1800" dirty="0">
              <a:effectLst/>
              <a:latin typeface="Times New Roman" panose="02020603050405020304" pitchFamily="18" charset="0"/>
              <a:ea typeface="Times New Roman" panose="02020603050405020304" pitchFamily="18" charset="0"/>
            </a:endParaRPr>
          </a:p>
          <a:p>
            <a:r>
              <a:rPr lang="en-US" sz="1800" kern="0" dirty="0">
                <a:effectLst/>
                <a:latin typeface="Calibri" panose="020F0502020204030204" pitchFamily="34" charset="0"/>
                <a:ea typeface="Times New Roman" panose="02020603050405020304" pitchFamily="18" charset="0"/>
              </a:rPr>
              <a:t>        among the connections aggregated in </a:t>
            </a:r>
            <a:r>
              <a:rPr lang="en-US" sz="1800" kern="0" dirty="0" err="1">
                <a:effectLst/>
                <a:latin typeface="Calibri" panose="020F0502020204030204" pitchFamily="34" charset="0"/>
                <a:ea typeface="Times New Roman" panose="02020603050405020304" pitchFamily="18" charset="0"/>
              </a:rPr>
              <a:t>dst_host_srv_count</a:t>
            </a:r>
            <a:endParaRPr lang="en-US" sz="1800" kern="0" dirty="0">
              <a:effectLst/>
              <a:latin typeface="Calibri" panose="020F0502020204030204" pitchFamily="34" charset="0"/>
              <a:ea typeface="Times New Roman" panose="02020603050405020304" pitchFamily="18" charset="0"/>
            </a:endParaRPr>
          </a:p>
          <a:p>
            <a:endParaRPr lang="en-IN" sz="2000" kern="0" dirty="0">
              <a:solidFill>
                <a:srgbClr val="CCCCCC"/>
              </a:solidFill>
              <a:latin typeface="Consolas" panose="020B0609020204030204" pitchFamily="49" charset="0"/>
              <a:ea typeface="Times New Roman" panose="02020603050405020304" pitchFamily="18" charset="0"/>
            </a:endParaRPr>
          </a:p>
          <a:p>
            <a:pPr marL="342900" indent="-342900">
              <a:buFont typeface="Arial" panose="020B0604020202020204" pitchFamily="34" charset="0"/>
              <a:buChar char="•"/>
            </a:pPr>
            <a:r>
              <a:rPr lang="en-IN" sz="2000" b="0" i="0" dirty="0" err="1">
                <a:solidFill>
                  <a:srgbClr val="CCCCCC"/>
                </a:solidFill>
                <a:effectLst/>
                <a:latin typeface="Consolas" panose="020B0609020204030204" pitchFamily="49" charset="0"/>
              </a:rPr>
              <a:t>dst_host_srv_rerror_rate</a:t>
            </a:r>
            <a:r>
              <a:rPr lang="en-IN" sz="2000" dirty="0">
                <a:solidFill>
                  <a:srgbClr val="CCCCCC"/>
                </a:solidFill>
                <a:latin typeface="Consolas" panose="020B0609020204030204" pitchFamily="49" charset="0"/>
              </a:rPr>
              <a:t>:</a:t>
            </a:r>
            <a:r>
              <a:rPr lang="en-US" sz="1800" dirty="0">
                <a:effectLst/>
                <a:latin typeface="Calibri" panose="020F0502020204030204" pitchFamily="34" charset="0"/>
                <a:ea typeface="Times New Roman" panose="02020603050405020304" pitchFamily="18" charset="0"/>
              </a:rPr>
              <a:t>The percentage of connections that have activated the flag (4) REJ, among</a:t>
            </a:r>
            <a:endParaRPr lang="en-IN" sz="1800" dirty="0">
              <a:effectLst/>
              <a:latin typeface="Times New Roman" panose="02020603050405020304" pitchFamily="18" charset="0"/>
              <a:ea typeface="Times New Roman" panose="02020603050405020304" pitchFamily="18" charset="0"/>
            </a:endParaRPr>
          </a:p>
          <a:p>
            <a:r>
              <a:rPr lang="en-US" sz="1800" kern="0" dirty="0">
                <a:effectLst/>
                <a:latin typeface="Calibri" panose="020F0502020204030204" pitchFamily="34" charset="0"/>
                <a:ea typeface="Times New Roman" panose="02020603050405020304" pitchFamily="18" charset="0"/>
              </a:rPr>
              <a:t>       the connections aggregated in </a:t>
            </a:r>
            <a:r>
              <a:rPr lang="en-US" sz="1800" kern="0" dirty="0" err="1">
                <a:effectLst/>
                <a:latin typeface="Calibri" panose="020F0502020204030204" pitchFamily="34" charset="0"/>
                <a:ea typeface="Times New Roman" panose="02020603050405020304" pitchFamily="18" charset="0"/>
              </a:rPr>
              <a:t>dst_host_srv_count</a:t>
            </a:r>
            <a:r>
              <a:rPr lang="en-IN" sz="2000" dirty="0">
                <a:latin typeface="Times New Roman"/>
                <a:cs typeface="Times New Roman"/>
              </a:rPr>
              <a:t> </a:t>
            </a:r>
          </a:p>
        </p:txBody>
      </p:sp>
    </p:spTree>
    <p:extLst>
      <p:ext uri="{BB962C8B-B14F-4D97-AF65-F5344CB8AC3E}">
        <p14:creationId xmlns:p14="http://schemas.microsoft.com/office/powerpoint/2010/main" val="2310773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043808" y="2541550"/>
            <a:ext cx="5793105" cy="630300"/>
          </a:xfrm>
          <a:prstGeom prst="rect">
            <a:avLst/>
          </a:prstGeom>
        </p:spPr>
        <p:txBody>
          <a:bodyPr vert="horz" wrap="square" lIns="0" tIns="14604" rIns="0" bIns="0" rtlCol="0">
            <a:spAutoFit/>
          </a:bodyPr>
          <a:lstStyle/>
          <a:p>
            <a:pPr marL="12700" algn="ctr">
              <a:lnSpc>
                <a:spcPct val="100000"/>
              </a:lnSpc>
              <a:spcBef>
                <a:spcPts val="114"/>
              </a:spcBef>
            </a:pPr>
            <a:r>
              <a:rPr sz="4000" spc="-40" dirty="0">
                <a:solidFill>
                  <a:schemeClr val="tx1"/>
                </a:solidFill>
              </a:rPr>
              <a:t>T</a:t>
            </a:r>
            <a:r>
              <a:rPr sz="4000" spc="-50" dirty="0">
                <a:solidFill>
                  <a:schemeClr val="tx1"/>
                </a:solidFill>
              </a:rPr>
              <a:t>H</a:t>
            </a:r>
            <a:r>
              <a:rPr sz="4000" spc="-40" dirty="0">
                <a:solidFill>
                  <a:schemeClr val="tx1"/>
                </a:solidFill>
              </a:rPr>
              <a:t>AN</a:t>
            </a:r>
            <a:r>
              <a:rPr sz="4000" spc="10" dirty="0">
                <a:solidFill>
                  <a:schemeClr val="tx1"/>
                </a:solidFill>
              </a:rPr>
              <a:t>K</a:t>
            </a:r>
            <a:r>
              <a:rPr sz="4000" spc="-425" dirty="0">
                <a:solidFill>
                  <a:schemeClr val="tx1"/>
                </a:solidFill>
              </a:rPr>
              <a:t> </a:t>
            </a:r>
            <a:r>
              <a:rPr sz="4000" spc="-40" dirty="0">
                <a:solidFill>
                  <a:schemeClr val="tx1"/>
                </a:solidFill>
              </a:rPr>
              <a:t>Y</a:t>
            </a:r>
            <a:r>
              <a:rPr sz="4000" spc="-50" dirty="0">
                <a:solidFill>
                  <a:schemeClr val="tx1"/>
                </a:solidFill>
              </a:rPr>
              <a:t>O</a:t>
            </a:r>
            <a:r>
              <a:rPr sz="4000" spc="10" dirty="0">
                <a:solidFill>
                  <a:schemeClr val="tx1"/>
                </a:solidFill>
              </a:rPr>
              <a:t>U</a:t>
            </a:r>
          </a:p>
        </p:txBody>
      </p:sp>
      <p:sp>
        <p:nvSpPr>
          <p:cNvPr id="7" name="object 7"/>
          <p:cNvSpPr txBox="1"/>
          <p:nvPr/>
        </p:nvSpPr>
        <p:spPr>
          <a:xfrm>
            <a:off x="7282688" y="4669612"/>
            <a:ext cx="4043679" cy="943207"/>
          </a:xfrm>
          <a:prstGeom prst="rect">
            <a:avLst/>
          </a:prstGeom>
        </p:spPr>
        <p:txBody>
          <a:bodyPr vert="horz" wrap="square" lIns="0" tIns="12065" rIns="0" bIns="0" rtlCol="0">
            <a:spAutoFit/>
          </a:bodyPr>
          <a:lstStyle/>
          <a:p>
            <a:pPr marL="12700">
              <a:lnSpc>
                <a:spcPct val="100000"/>
              </a:lnSpc>
              <a:spcBef>
                <a:spcPts val="95"/>
              </a:spcBef>
            </a:pPr>
            <a:r>
              <a:rPr sz="2000" b="1" spc="-5" dirty="0">
                <a:latin typeface="Times New Roman"/>
                <a:cs typeface="Times New Roman"/>
              </a:rPr>
              <a:t>Done</a:t>
            </a:r>
            <a:r>
              <a:rPr sz="2000" b="1" spc="-35" dirty="0">
                <a:latin typeface="Times New Roman"/>
                <a:cs typeface="Times New Roman"/>
              </a:rPr>
              <a:t> </a:t>
            </a:r>
            <a:r>
              <a:rPr sz="2000" b="1" dirty="0">
                <a:latin typeface="Times New Roman"/>
                <a:cs typeface="Times New Roman"/>
              </a:rPr>
              <a:t>By:-</a:t>
            </a:r>
            <a:endParaRPr sz="2000" dirty="0">
              <a:latin typeface="Times New Roman"/>
              <a:cs typeface="Times New Roman"/>
            </a:endParaRPr>
          </a:p>
          <a:p>
            <a:pPr>
              <a:lnSpc>
                <a:spcPct val="100000"/>
              </a:lnSpc>
              <a:spcBef>
                <a:spcPts val="45"/>
              </a:spcBef>
            </a:pPr>
            <a:endParaRPr sz="2050" dirty="0">
              <a:latin typeface="Times New Roman"/>
              <a:cs typeface="Times New Roman"/>
            </a:endParaRPr>
          </a:p>
          <a:p>
            <a:pPr marL="12700">
              <a:lnSpc>
                <a:spcPct val="100000"/>
              </a:lnSpc>
            </a:pPr>
            <a:r>
              <a:rPr sz="2000" b="1" dirty="0">
                <a:latin typeface="Times New Roman"/>
                <a:cs typeface="Times New Roman"/>
              </a:rPr>
              <a:t>Pranavya</a:t>
            </a:r>
            <a:r>
              <a:rPr sz="2000" b="1" spc="-20" dirty="0">
                <a:latin typeface="Times New Roman"/>
                <a:cs typeface="Times New Roman"/>
              </a:rPr>
              <a:t> </a:t>
            </a:r>
            <a:r>
              <a:rPr sz="2000" b="1" spc="-5" dirty="0">
                <a:latin typeface="Times New Roman"/>
                <a:cs typeface="Times New Roman"/>
              </a:rPr>
              <a:t>Deepthi</a:t>
            </a:r>
            <a:r>
              <a:rPr sz="2000" b="1" spc="-15" dirty="0">
                <a:latin typeface="Times New Roman"/>
                <a:cs typeface="Times New Roman"/>
              </a:rPr>
              <a:t> </a:t>
            </a:r>
            <a:r>
              <a:rPr sz="2000" b="1" spc="-5" dirty="0">
                <a:latin typeface="Times New Roman"/>
                <a:cs typeface="Times New Roman"/>
              </a:rPr>
              <a:t>–</a:t>
            </a:r>
            <a:r>
              <a:rPr sz="2000" b="1" spc="-25" dirty="0">
                <a:latin typeface="Times New Roman"/>
                <a:cs typeface="Times New Roman"/>
              </a:rPr>
              <a:t> </a:t>
            </a:r>
            <a:r>
              <a:rPr sz="2000" b="1" dirty="0">
                <a:latin typeface="Times New Roman"/>
                <a:cs typeface="Times New Roman"/>
              </a:rPr>
              <a:t>20BCN7102</a:t>
            </a:r>
            <a:endParaRPr sz="200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270508"/>
            <a:ext cx="9033510" cy="1159292"/>
          </a:xfrm>
          <a:prstGeom prst="rect">
            <a:avLst/>
          </a:prstGeom>
        </p:spPr>
        <p:txBody>
          <a:bodyPr vert="horz" wrap="square" lIns="0" tIns="106680" rIns="0" bIns="0" rtlCol="0">
            <a:spAutoFit/>
          </a:bodyPr>
          <a:lstStyle/>
          <a:p>
            <a:pPr marL="12700" marR="5080" algn="ctr">
              <a:lnSpc>
                <a:spcPts val="4079"/>
              </a:lnSpc>
              <a:spcBef>
                <a:spcPts val="840"/>
              </a:spcBef>
            </a:pPr>
            <a:r>
              <a:rPr sz="4000" u="sng" spc="-45" dirty="0">
                <a:solidFill>
                  <a:schemeClr val="tx1"/>
                </a:solidFill>
              </a:rPr>
              <a:t>WH</a:t>
            </a:r>
            <a:r>
              <a:rPr sz="4000" u="sng" spc="-320" dirty="0">
                <a:solidFill>
                  <a:schemeClr val="tx1"/>
                </a:solidFill>
              </a:rPr>
              <a:t>A</a:t>
            </a:r>
            <a:r>
              <a:rPr sz="4000" u="sng" spc="5" dirty="0">
                <a:solidFill>
                  <a:schemeClr val="tx1"/>
                </a:solidFill>
              </a:rPr>
              <a:t>T</a:t>
            </a:r>
            <a:r>
              <a:rPr sz="4000" u="sng" spc="-240" dirty="0">
                <a:solidFill>
                  <a:schemeClr val="tx1"/>
                </a:solidFill>
              </a:rPr>
              <a:t> </a:t>
            </a:r>
            <a:r>
              <a:rPr sz="4000" u="sng" spc="-50" dirty="0">
                <a:solidFill>
                  <a:schemeClr val="tx1"/>
                </a:solidFill>
              </a:rPr>
              <a:t>I</a:t>
            </a:r>
            <a:r>
              <a:rPr sz="4000" u="sng" dirty="0">
                <a:solidFill>
                  <a:schemeClr val="tx1"/>
                </a:solidFill>
              </a:rPr>
              <a:t>S</a:t>
            </a:r>
            <a:r>
              <a:rPr sz="4000" u="sng" spc="-300" dirty="0">
                <a:solidFill>
                  <a:schemeClr val="tx1"/>
                </a:solidFill>
              </a:rPr>
              <a:t> </a:t>
            </a:r>
            <a:r>
              <a:rPr sz="4000" u="sng" spc="-35" dirty="0">
                <a:solidFill>
                  <a:schemeClr val="tx1"/>
                </a:solidFill>
              </a:rPr>
              <a:t>A</a:t>
            </a:r>
            <a:r>
              <a:rPr sz="4000" u="sng" spc="5" dirty="0">
                <a:solidFill>
                  <a:schemeClr val="tx1"/>
                </a:solidFill>
              </a:rPr>
              <a:t>N</a:t>
            </a:r>
            <a:r>
              <a:rPr sz="4000" u="sng" spc="-125" dirty="0">
                <a:solidFill>
                  <a:schemeClr val="tx1"/>
                </a:solidFill>
              </a:rPr>
              <a:t> </a:t>
            </a:r>
            <a:r>
              <a:rPr sz="4000" u="sng" spc="-50" dirty="0">
                <a:solidFill>
                  <a:schemeClr val="tx1"/>
                </a:solidFill>
              </a:rPr>
              <a:t>I</a:t>
            </a:r>
            <a:r>
              <a:rPr sz="4000" u="sng" spc="-35" dirty="0">
                <a:solidFill>
                  <a:schemeClr val="tx1"/>
                </a:solidFill>
              </a:rPr>
              <a:t>N</a:t>
            </a:r>
            <a:r>
              <a:rPr sz="4000" u="sng" spc="-55" dirty="0">
                <a:solidFill>
                  <a:schemeClr val="tx1"/>
                </a:solidFill>
              </a:rPr>
              <a:t>T</a:t>
            </a:r>
            <a:r>
              <a:rPr sz="4000" u="sng" spc="-35" dirty="0">
                <a:solidFill>
                  <a:schemeClr val="tx1"/>
                </a:solidFill>
              </a:rPr>
              <a:t>RU</a:t>
            </a:r>
            <a:r>
              <a:rPr sz="4000" u="sng" spc="-45" dirty="0">
                <a:solidFill>
                  <a:schemeClr val="tx1"/>
                </a:solidFill>
              </a:rPr>
              <a:t>S</a:t>
            </a:r>
            <a:r>
              <a:rPr sz="4000" u="sng" spc="-50" dirty="0">
                <a:solidFill>
                  <a:schemeClr val="tx1"/>
                </a:solidFill>
              </a:rPr>
              <a:t>I</a:t>
            </a:r>
            <a:r>
              <a:rPr sz="4000" u="sng" spc="-70" dirty="0">
                <a:solidFill>
                  <a:schemeClr val="tx1"/>
                </a:solidFill>
              </a:rPr>
              <a:t>O</a:t>
            </a:r>
            <a:r>
              <a:rPr sz="4000" u="sng" spc="5" dirty="0">
                <a:solidFill>
                  <a:schemeClr val="tx1"/>
                </a:solidFill>
              </a:rPr>
              <a:t>N</a:t>
            </a:r>
            <a:r>
              <a:rPr sz="4000" u="sng" spc="-175" dirty="0">
                <a:solidFill>
                  <a:schemeClr val="tx1"/>
                </a:solidFill>
              </a:rPr>
              <a:t> </a:t>
            </a:r>
            <a:r>
              <a:rPr sz="4000" u="sng" spc="-35" dirty="0">
                <a:solidFill>
                  <a:schemeClr val="tx1"/>
                </a:solidFill>
              </a:rPr>
              <a:t>D</a:t>
            </a:r>
            <a:r>
              <a:rPr sz="4000" u="sng" spc="-55" dirty="0">
                <a:solidFill>
                  <a:schemeClr val="tx1"/>
                </a:solidFill>
              </a:rPr>
              <a:t>ETE</a:t>
            </a:r>
            <a:r>
              <a:rPr sz="4000" u="sng" spc="-35" dirty="0">
                <a:solidFill>
                  <a:schemeClr val="tx1"/>
                </a:solidFill>
              </a:rPr>
              <a:t>C</a:t>
            </a:r>
            <a:r>
              <a:rPr sz="4000" u="sng" spc="-55" dirty="0">
                <a:solidFill>
                  <a:schemeClr val="tx1"/>
                </a:solidFill>
              </a:rPr>
              <a:t>T</a:t>
            </a:r>
            <a:r>
              <a:rPr sz="4000" u="sng" spc="-50" dirty="0">
                <a:solidFill>
                  <a:schemeClr val="tx1"/>
                </a:solidFill>
              </a:rPr>
              <a:t>I</a:t>
            </a:r>
            <a:r>
              <a:rPr sz="4000" u="sng" spc="-45" dirty="0">
                <a:solidFill>
                  <a:schemeClr val="tx1"/>
                </a:solidFill>
              </a:rPr>
              <a:t>O</a:t>
            </a:r>
            <a:r>
              <a:rPr sz="4000" u="sng" dirty="0">
                <a:solidFill>
                  <a:schemeClr val="tx1"/>
                </a:solidFill>
              </a:rPr>
              <a:t>N</a:t>
            </a:r>
            <a:r>
              <a:rPr lang="en-US" sz="4000" u="sng" dirty="0">
                <a:solidFill>
                  <a:schemeClr val="tx1"/>
                </a:solidFill>
              </a:rPr>
              <a:t> System</a:t>
            </a:r>
            <a:r>
              <a:rPr sz="4000" u="sng" dirty="0">
                <a:solidFill>
                  <a:schemeClr val="tx1"/>
                </a:solidFill>
              </a:rPr>
              <a:t>  </a:t>
            </a:r>
          </a:p>
        </p:txBody>
      </p:sp>
      <p:sp>
        <p:nvSpPr>
          <p:cNvPr id="3" name="object 3"/>
          <p:cNvSpPr txBox="1"/>
          <p:nvPr/>
        </p:nvSpPr>
        <p:spPr>
          <a:xfrm>
            <a:off x="990600" y="1600200"/>
            <a:ext cx="10287000" cy="2921954"/>
          </a:xfrm>
          <a:prstGeom prst="rect">
            <a:avLst/>
          </a:prstGeom>
        </p:spPr>
        <p:txBody>
          <a:bodyPr vert="horz" wrap="square" lIns="0" tIns="48895" rIns="0" bIns="0" rtlCol="0">
            <a:spAutoFit/>
          </a:bodyPr>
          <a:lstStyle/>
          <a:p>
            <a:pPr marL="12700" marR="5080" algn="just">
              <a:lnSpc>
                <a:spcPct val="90000"/>
              </a:lnSpc>
              <a:spcBef>
                <a:spcPts val="385"/>
              </a:spcBef>
            </a:pPr>
            <a:r>
              <a:rPr lang="en-IN" sz="2000" dirty="0">
                <a:latin typeface="Times New Roman"/>
                <a:cs typeface="Times New Roman"/>
              </a:rPr>
              <a:t>Network intrusion refers to any unauthorized activity or action taken against a computer network or its resources. These activities can include unauthorized access, data theft, data manipulation, or any other malicious action that compromises the security and integrity of the network. Intrusions can come from both internal and external sources and can have serious consequences for the organization, including financial losses, reputation damage, and legal liabilities.</a:t>
            </a:r>
          </a:p>
          <a:p>
            <a:pPr marL="12700" marR="5080" algn="just">
              <a:lnSpc>
                <a:spcPct val="90000"/>
              </a:lnSpc>
              <a:spcBef>
                <a:spcPts val="385"/>
              </a:spcBef>
            </a:pPr>
            <a:endParaRPr lang="en-IN" sz="2000" dirty="0">
              <a:latin typeface="Times New Roman"/>
              <a:cs typeface="Times New Roman"/>
            </a:endParaRPr>
          </a:p>
          <a:p>
            <a:pPr marL="12700" marR="5080" algn="just">
              <a:lnSpc>
                <a:spcPct val="90000"/>
              </a:lnSpc>
              <a:spcBef>
                <a:spcPts val="385"/>
              </a:spcBef>
            </a:pPr>
            <a:r>
              <a:rPr lang="en-IN" sz="2000" dirty="0">
                <a:latin typeface="Times New Roman"/>
                <a:cs typeface="Times New Roman"/>
              </a:rPr>
              <a:t>An Intrusion Detection System (IDS) is a security tool designed to detect and respond to unauthorized access or malicious activities within a network or computer system. It works by monitoring network traffic or system activities and </a:t>
            </a:r>
            <a:r>
              <a:rPr lang="en-IN" sz="2000" dirty="0" err="1">
                <a:latin typeface="Times New Roman"/>
                <a:cs typeface="Times New Roman"/>
              </a:rPr>
              <a:t>analyzing</a:t>
            </a:r>
            <a:r>
              <a:rPr lang="en-IN" sz="2000" dirty="0">
                <a:latin typeface="Times New Roman"/>
                <a:cs typeface="Times New Roman"/>
              </a:rPr>
              <a:t> them for signs of malicious </a:t>
            </a:r>
            <a:r>
              <a:rPr lang="en-IN" sz="2000" dirty="0" err="1">
                <a:latin typeface="Times New Roman"/>
                <a:cs typeface="Times New Roman"/>
              </a:rPr>
              <a:t>behavior</a:t>
            </a:r>
            <a:r>
              <a:rPr lang="en-IN" sz="2000" dirty="0">
                <a:latin typeface="Times New Roman"/>
                <a:cs typeface="Times New Roman"/>
              </a:rPr>
              <a:t> . It classifies the network  traffic into normal and abnormal ,and alerts the user for necessary action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324" y="304241"/>
            <a:ext cx="7877809" cy="757555"/>
          </a:xfrm>
          <a:prstGeom prst="rect">
            <a:avLst/>
          </a:prstGeom>
        </p:spPr>
        <p:txBody>
          <a:bodyPr vert="horz" wrap="square" lIns="0" tIns="12700" rIns="0" bIns="0" rtlCol="0">
            <a:spAutoFit/>
          </a:bodyPr>
          <a:lstStyle/>
          <a:p>
            <a:pPr marL="12700" algn="just">
              <a:lnSpc>
                <a:spcPct val="100000"/>
              </a:lnSpc>
              <a:spcBef>
                <a:spcPts val="100"/>
              </a:spcBef>
            </a:pPr>
            <a:r>
              <a:rPr sz="4800" u="sng" spc="-40" dirty="0">
                <a:solidFill>
                  <a:schemeClr val="tx1"/>
                </a:solidFill>
              </a:rPr>
              <a:t>HO</a:t>
            </a:r>
            <a:r>
              <a:rPr sz="4800" u="sng" dirty="0">
                <a:solidFill>
                  <a:schemeClr val="tx1"/>
                </a:solidFill>
              </a:rPr>
              <a:t>W</a:t>
            </a:r>
            <a:r>
              <a:rPr sz="4800" u="sng" spc="-195" dirty="0">
                <a:solidFill>
                  <a:schemeClr val="tx1"/>
                </a:solidFill>
              </a:rPr>
              <a:t> </a:t>
            </a:r>
            <a:r>
              <a:rPr sz="4800" u="sng" spc="-60" dirty="0">
                <a:solidFill>
                  <a:schemeClr val="tx1"/>
                </a:solidFill>
              </a:rPr>
              <a:t>D</a:t>
            </a:r>
            <a:r>
              <a:rPr sz="4800" u="sng" spc="-40" dirty="0">
                <a:solidFill>
                  <a:schemeClr val="tx1"/>
                </a:solidFill>
              </a:rPr>
              <a:t>O</a:t>
            </a:r>
            <a:r>
              <a:rPr sz="4800" u="sng" spc="-60" dirty="0">
                <a:solidFill>
                  <a:schemeClr val="tx1"/>
                </a:solidFill>
              </a:rPr>
              <a:t>E</a:t>
            </a:r>
            <a:r>
              <a:rPr sz="4800" u="sng" dirty="0">
                <a:solidFill>
                  <a:schemeClr val="tx1"/>
                </a:solidFill>
              </a:rPr>
              <a:t>S</a:t>
            </a:r>
            <a:r>
              <a:rPr sz="4800" u="sng" spc="-365" dirty="0">
                <a:solidFill>
                  <a:schemeClr val="tx1"/>
                </a:solidFill>
              </a:rPr>
              <a:t> </a:t>
            </a:r>
            <a:r>
              <a:rPr sz="4800" u="sng" spc="-60" dirty="0">
                <a:solidFill>
                  <a:schemeClr val="tx1"/>
                </a:solidFill>
              </a:rPr>
              <a:t>A</a:t>
            </a:r>
            <a:r>
              <a:rPr sz="4800" u="sng" dirty="0">
                <a:solidFill>
                  <a:schemeClr val="tx1"/>
                </a:solidFill>
              </a:rPr>
              <a:t>N</a:t>
            </a:r>
            <a:r>
              <a:rPr sz="4800" u="sng" spc="-110" dirty="0">
                <a:solidFill>
                  <a:schemeClr val="tx1"/>
                </a:solidFill>
              </a:rPr>
              <a:t> </a:t>
            </a:r>
            <a:r>
              <a:rPr sz="4800" u="sng" spc="-45" dirty="0">
                <a:solidFill>
                  <a:schemeClr val="tx1"/>
                </a:solidFill>
              </a:rPr>
              <a:t>I</a:t>
            </a:r>
            <a:r>
              <a:rPr sz="4800" u="sng" spc="-60" dirty="0">
                <a:solidFill>
                  <a:schemeClr val="tx1"/>
                </a:solidFill>
              </a:rPr>
              <a:t>D</a:t>
            </a:r>
            <a:r>
              <a:rPr sz="4800" u="sng" dirty="0">
                <a:solidFill>
                  <a:schemeClr val="tx1"/>
                </a:solidFill>
              </a:rPr>
              <a:t>S</a:t>
            </a:r>
            <a:r>
              <a:rPr sz="4800" u="sng" spc="-175" dirty="0">
                <a:solidFill>
                  <a:schemeClr val="tx1"/>
                </a:solidFill>
              </a:rPr>
              <a:t> </a:t>
            </a:r>
            <a:r>
              <a:rPr sz="4800" u="sng" spc="-50" dirty="0">
                <a:solidFill>
                  <a:schemeClr val="tx1"/>
                </a:solidFill>
              </a:rPr>
              <a:t>W</a:t>
            </a:r>
            <a:r>
              <a:rPr sz="4800" u="sng" spc="-40" dirty="0">
                <a:solidFill>
                  <a:schemeClr val="tx1"/>
                </a:solidFill>
              </a:rPr>
              <a:t>O</a:t>
            </a:r>
            <a:r>
              <a:rPr sz="4800" u="sng" spc="-60" dirty="0">
                <a:solidFill>
                  <a:schemeClr val="tx1"/>
                </a:solidFill>
              </a:rPr>
              <a:t>R</a:t>
            </a:r>
            <a:r>
              <a:rPr sz="4800" u="sng" spc="-40" dirty="0">
                <a:solidFill>
                  <a:schemeClr val="tx1"/>
                </a:solidFill>
              </a:rPr>
              <a:t>K</a:t>
            </a:r>
            <a:r>
              <a:rPr sz="4800" u="sng" dirty="0">
                <a:solidFill>
                  <a:schemeClr val="tx1"/>
                </a:solidFill>
              </a:rPr>
              <a:t>?</a:t>
            </a:r>
          </a:p>
        </p:txBody>
      </p:sp>
      <p:sp>
        <p:nvSpPr>
          <p:cNvPr id="3" name="object 3"/>
          <p:cNvSpPr txBox="1"/>
          <p:nvPr/>
        </p:nvSpPr>
        <p:spPr>
          <a:xfrm>
            <a:off x="685800" y="2057400"/>
            <a:ext cx="5827395" cy="3475823"/>
          </a:xfrm>
          <a:prstGeom prst="rect">
            <a:avLst/>
          </a:prstGeom>
        </p:spPr>
        <p:txBody>
          <a:bodyPr vert="horz" wrap="square" lIns="0" tIns="50800" rIns="0" bIns="0" rtlCol="0">
            <a:spAutoFit/>
          </a:bodyPr>
          <a:lstStyle/>
          <a:p>
            <a:pPr marL="469900" marR="5080" indent="-457200" algn="just">
              <a:lnSpc>
                <a:spcPts val="2380"/>
              </a:lnSpc>
              <a:spcBef>
                <a:spcPts val="400"/>
              </a:spcBef>
              <a:buClr>
                <a:srgbClr val="E38312"/>
              </a:buClr>
              <a:buAutoNum type="arabicPeriod"/>
              <a:tabLst>
                <a:tab pos="469900" algn="l"/>
              </a:tabLst>
            </a:pPr>
            <a:r>
              <a:rPr sz="2200" spc="-5" dirty="0">
                <a:latin typeface="Times New Roman"/>
                <a:cs typeface="Times New Roman"/>
              </a:rPr>
              <a:t>An</a:t>
            </a:r>
            <a:r>
              <a:rPr sz="2200" dirty="0">
                <a:latin typeface="Times New Roman"/>
                <a:cs typeface="Times New Roman"/>
              </a:rPr>
              <a:t> IDS</a:t>
            </a:r>
            <a:r>
              <a:rPr sz="2200" spc="5" dirty="0">
                <a:latin typeface="Times New Roman"/>
                <a:cs typeface="Times New Roman"/>
              </a:rPr>
              <a:t> </a:t>
            </a:r>
            <a:r>
              <a:rPr sz="2200" spc="-5" dirty="0">
                <a:latin typeface="Times New Roman"/>
                <a:cs typeface="Times New Roman"/>
              </a:rPr>
              <a:t>(Intrusion</a:t>
            </a:r>
            <a:r>
              <a:rPr sz="2200" dirty="0">
                <a:latin typeface="Times New Roman"/>
                <a:cs typeface="Times New Roman"/>
              </a:rPr>
              <a:t> Detection</a:t>
            </a:r>
            <a:r>
              <a:rPr sz="2200" spc="5" dirty="0">
                <a:latin typeface="Times New Roman"/>
                <a:cs typeface="Times New Roman"/>
              </a:rPr>
              <a:t> </a:t>
            </a:r>
            <a:r>
              <a:rPr sz="2200" spc="-5" dirty="0">
                <a:latin typeface="Times New Roman"/>
                <a:cs typeface="Times New Roman"/>
              </a:rPr>
              <a:t>System) </a:t>
            </a:r>
            <a:r>
              <a:rPr sz="2200" dirty="0">
                <a:latin typeface="Times New Roman"/>
                <a:cs typeface="Times New Roman"/>
              </a:rPr>
              <a:t> monitors </a:t>
            </a:r>
            <a:r>
              <a:rPr sz="2200" spc="-5" dirty="0">
                <a:latin typeface="Times New Roman"/>
                <a:cs typeface="Times New Roman"/>
              </a:rPr>
              <a:t>the </a:t>
            </a:r>
            <a:r>
              <a:rPr sz="2200" dirty="0">
                <a:latin typeface="Times New Roman"/>
                <a:cs typeface="Times New Roman"/>
              </a:rPr>
              <a:t>traffic on </a:t>
            </a:r>
            <a:r>
              <a:rPr sz="2200" spc="5" dirty="0">
                <a:latin typeface="Times New Roman"/>
                <a:cs typeface="Times New Roman"/>
              </a:rPr>
              <a:t>a </a:t>
            </a:r>
            <a:r>
              <a:rPr sz="2200" dirty="0">
                <a:latin typeface="Times New Roman"/>
                <a:cs typeface="Times New Roman"/>
              </a:rPr>
              <a:t>computer </a:t>
            </a:r>
            <a:r>
              <a:rPr sz="2200" spc="-5" dirty="0">
                <a:latin typeface="Times New Roman"/>
                <a:cs typeface="Times New Roman"/>
              </a:rPr>
              <a:t>network </a:t>
            </a:r>
            <a:r>
              <a:rPr sz="2200" dirty="0">
                <a:latin typeface="Times New Roman"/>
                <a:cs typeface="Times New Roman"/>
              </a:rPr>
              <a:t> </a:t>
            </a:r>
            <a:r>
              <a:rPr sz="2200" spc="5" dirty="0">
                <a:latin typeface="Times New Roman"/>
                <a:cs typeface="Times New Roman"/>
              </a:rPr>
              <a:t>to</a:t>
            </a:r>
            <a:r>
              <a:rPr sz="2200" spc="-30" dirty="0">
                <a:latin typeface="Times New Roman"/>
                <a:cs typeface="Times New Roman"/>
              </a:rPr>
              <a:t> </a:t>
            </a:r>
            <a:r>
              <a:rPr sz="2200" dirty="0">
                <a:latin typeface="Times New Roman"/>
                <a:cs typeface="Times New Roman"/>
              </a:rPr>
              <a:t>detect</a:t>
            </a:r>
            <a:r>
              <a:rPr sz="2200" spc="-10" dirty="0">
                <a:latin typeface="Times New Roman"/>
                <a:cs typeface="Times New Roman"/>
              </a:rPr>
              <a:t> </a:t>
            </a:r>
            <a:r>
              <a:rPr sz="2200" dirty="0">
                <a:latin typeface="Times New Roman"/>
                <a:cs typeface="Times New Roman"/>
              </a:rPr>
              <a:t>any</a:t>
            </a:r>
            <a:r>
              <a:rPr sz="2200" spc="-30" dirty="0">
                <a:latin typeface="Times New Roman"/>
                <a:cs typeface="Times New Roman"/>
              </a:rPr>
              <a:t> </a:t>
            </a:r>
            <a:r>
              <a:rPr sz="2200" spc="5" dirty="0">
                <a:latin typeface="Times New Roman"/>
                <a:cs typeface="Times New Roman"/>
              </a:rPr>
              <a:t>suspicious</a:t>
            </a:r>
            <a:r>
              <a:rPr sz="2200" spc="-65" dirty="0">
                <a:latin typeface="Times New Roman"/>
                <a:cs typeface="Times New Roman"/>
              </a:rPr>
              <a:t> </a:t>
            </a:r>
            <a:r>
              <a:rPr sz="2200" spc="-10" dirty="0">
                <a:latin typeface="Times New Roman"/>
                <a:cs typeface="Times New Roman"/>
              </a:rPr>
              <a:t>activity.</a:t>
            </a:r>
            <a:endParaRPr sz="2200" dirty="0">
              <a:latin typeface="Times New Roman"/>
              <a:cs typeface="Times New Roman"/>
            </a:endParaRPr>
          </a:p>
          <a:p>
            <a:pPr marL="469900" marR="5715" indent="-457200" algn="just">
              <a:lnSpc>
                <a:spcPts val="2380"/>
              </a:lnSpc>
              <a:spcBef>
                <a:spcPts val="1385"/>
              </a:spcBef>
              <a:buClr>
                <a:srgbClr val="E38312"/>
              </a:buClr>
              <a:buAutoNum type="arabicPeriod"/>
              <a:tabLst>
                <a:tab pos="469900" algn="l"/>
              </a:tabLst>
            </a:pPr>
            <a:r>
              <a:rPr sz="2200" spc="5" dirty="0">
                <a:latin typeface="Times New Roman"/>
                <a:cs typeface="Times New Roman"/>
              </a:rPr>
              <a:t>It</a:t>
            </a:r>
            <a:r>
              <a:rPr sz="2200" spc="10" dirty="0">
                <a:latin typeface="Times New Roman"/>
                <a:cs typeface="Times New Roman"/>
              </a:rPr>
              <a:t> </a:t>
            </a:r>
            <a:r>
              <a:rPr sz="2200" spc="-5" dirty="0">
                <a:latin typeface="Times New Roman"/>
                <a:cs typeface="Times New Roman"/>
              </a:rPr>
              <a:t>analyzes</a:t>
            </a:r>
            <a:r>
              <a:rPr sz="2200" dirty="0">
                <a:latin typeface="Times New Roman"/>
                <a:cs typeface="Times New Roman"/>
              </a:rPr>
              <a:t> </a:t>
            </a:r>
            <a:r>
              <a:rPr sz="2200" spc="5" dirty="0">
                <a:latin typeface="Times New Roman"/>
                <a:cs typeface="Times New Roman"/>
              </a:rPr>
              <a:t>the</a:t>
            </a:r>
            <a:r>
              <a:rPr sz="2200" spc="10" dirty="0">
                <a:latin typeface="Times New Roman"/>
                <a:cs typeface="Times New Roman"/>
              </a:rPr>
              <a:t> </a:t>
            </a:r>
            <a:r>
              <a:rPr sz="2200" dirty="0">
                <a:latin typeface="Times New Roman"/>
                <a:cs typeface="Times New Roman"/>
              </a:rPr>
              <a:t>data</a:t>
            </a:r>
            <a:r>
              <a:rPr sz="2200" spc="5" dirty="0">
                <a:latin typeface="Times New Roman"/>
                <a:cs typeface="Times New Roman"/>
              </a:rPr>
              <a:t> </a:t>
            </a:r>
            <a:r>
              <a:rPr sz="2200" dirty="0">
                <a:latin typeface="Times New Roman"/>
                <a:cs typeface="Times New Roman"/>
              </a:rPr>
              <a:t>flowing</a:t>
            </a:r>
            <a:r>
              <a:rPr sz="2200" spc="5" dirty="0">
                <a:latin typeface="Times New Roman"/>
                <a:cs typeface="Times New Roman"/>
              </a:rPr>
              <a:t> </a:t>
            </a:r>
            <a:r>
              <a:rPr sz="2200" spc="-10" dirty="0">
                <a:latin typeface="Times New Roman"/>
                <a:cs typeface="Times New Roman"/>
              </a:rPr>
              <a:t>through</a:t>
            </a:r>
            <a:r>
              <a:rPr sz="2200" spc="-5" dirty="0">
                <a:latin typeface="Times New Roman"/>
                <a:cs typeface="Times New Roman"/>
              </a:rPr>
              <a:t> </a:t>
            </a:r>
            <a:r>
              <a:rPr sz="2200" spc="5" dirty="0">
                <a:latin typeface="Times New Roman"/>
                <a:cs typeface="Times New Roman"/>
              </a:rPr>
              <a:t>the </a:t>
            </a:r>
            <a:r>
              <a:rPr sz="2200" spc="10" dirty="0">
                <a:latin typeface="Times New Roman"/>
                <a:cs typeface="Times New Roman"/>
              </a:rPr>
              <a:t> </a:t>
            </a:r>
            <a:r>
              <a:rPr sz="2200" dirty="0">
                <a:latin typeface="Times New Roman"/>
                <a:cs typeface="Times New Roman"/>
              </a:rPr>
              <a:t>network</a:t>
            </a:r>
            <a:r>
              <a:rPr sz="2200" spc="5" dirty="0">
                <a:latin typeface="Times New Roman"/>
                <a:cs typeface="Times New Roman"/>
              </a:rPr>
              <a:t> to</a:t>
            </a:r>
            <a:r>
              <a:rPr sz="2200" spc="10" dirty="0">
                <a:latin typeface="Times New Roman"/>
                <a:cs typeface="Times New Roman"/>
              </a:rPr>
              <a:t> </a:t>
            </a:r>
            <a:r>
              <a:rPr sz="2200" dirty="0">
                <a:latin typeface="Times New Roman"/>
                <a:cs typeface="Times New Roman"/>
              </a:rPr>
              <a:t>look</a:t>
            </a:r>
            <a:r>
              <a:rPr sz="2200" spc="5" dirty="0">
                <a:latin typeface="Times New Roman"/>
                <a:cs typeface="Times New Roman"/>
              </a:rPr>
              <a:t> for </a:t>
            </a:r>
            <a:r>
              <a:rPr sz="2200" spc="-5" dirty="0">
                <a:latin typeface="Times New Roman"/>
                <a:cs typeface="Times New Roman"/>
              </a:rPr>
              <a:t>patterns</a:t>
            </a:r>
            <a:r>
              <a:rPr sz="2200" dirty="0">
                <a:latin typeface="Times New Roman"/>
                <a:cs typeface="Times New Roman"/>
              </a:rPr>
              <a:t> and</a:t>
            </a:r>
            <a:r>
              <a:rPr sz="2200" spc="5" dirty="0">
                <a:latin typeface="Times New Roman"/>
                <a:cs typeface="Times New Roman"/>
              </a:rPr>
              <a:t> </a:t>
            </a:r>
            <a:r>
              <a:rPr sz="2200" dirty="0">
                <a:latin typeface="Times New Roman"/>
                <a:cs typeface="Times New Roman"/>
              </a:rPr>
              <a:t>signs</a:t>
            </a:r>
            <a:r>
              <a:rPr sz="2200" spc="5" dirty="0">
                <a:latin typeface="Times New Roman"/>
                <a:cs typeface="Times New Roman"/>
              </a:rPr>
              <a:t> </a:t>
            </a:r>
            <a:r>
              <a:rPr sz="2200" spc="-25" dirty="0">
                <a:latin typeface="Times New Roman"/>
                <a:cs typeface="Times New Roman"/>
              </a:rPr>
              <a:t>of </a:t>
            </a:r>
            <a:r>
              <a:rPr sz="2200" spc="-20" dirty="0">
                <a:latin typeface="Times New Roman"/>
                <a:cs typeface="Times New Roman"/>
              </a:rPr>
              <a:t> </a:t>
            </a:r>
            <a:r>
              <a:rPr sz="2200" dirty="0">
                <a:latin typeface="Times New Roman"/>
                <a:cs typeface="Times New Roman"/>
              </a:rPr>
              <a:t>abnormal</a:t>
            </a:r>
            <a:r>
              <a:rPr sz="2200" spc="-40" dirty="0">
                <a:latin typeface="Times New Roman"/>
                <a:cs typeface="Times New Roman"/>
              </a:rPr>
              <a:t> </a:t>
            </a:r>
            <a:r>
              <a:rPr sz="2200" spc="-20" dirty="0">
                <a:latin typeface="Times New Roman"/>
                <a:cs typeface="Times New Roman"/>
              </a:rPr>
              <a:t>behavior.</a:t>
            </a:r>
            <a:endParaRPr sz="2200" dirty="0">
              <a:latin typeface="Times New Roman"/>
              <a:cs typeface="Times New Roman"/>
            </a:endParaRPr>
          </a:p>
          <a:p>
            <a:pPr marL="469900" marR="5080" indent="-457200" algn="just">
              <a:lnSpc>
                <a:spcPct val="90100"/>
              </a:lnSpc>
              <a:spcBef>
                <a:spcPts val="1350"/>
              </a:spcBef>
              <a:buClr>
                <a:srgbClr val="E38312"/>
              </a:buClr>
              <a:buAutoNum type="arabicPeriod"/>
              <a:tabLst>
                <a:tab pos="469900" algn="l"/>
              </a:tabLst>
            </a:pPr>
            <a:r>
              <a:rPr sz="2200" dirty="0">
                <a:latin typeface="Times New Roman"/>
                <a:cs typeface="Times New Roman"/>
              </a:rPr>
              <a:t>The IDS </a:t>
            </a:r>
            <a:r>
              <a:rPr sz="2200" spc="-10" dirty="0">
                <a:latin typeface="Times New Roman"/>
                <a:cs typeface="Times New Roman"/>
              </a:rPr>
              <a:t>compares </a:t>
            </a:r>
            <a:r>
              <a:rPr sz="2200" spc="5" dirty="0">
                <a:latin typeface="Times New Roman"/>
                <a:cs typeface="Times New Roman"/>
              </a:rPr>
              <a:t>the </a:t>
            </a:r>
            <a:r>
              <a:rPr sz="2200" spc="-5" dirty="0">
                <a:latin typeface="Times New Roman"/>
                <a:cs typeface="Times New Roman"/>
              </a:rPr>
              <a:t>network </a:t>
            </a:r>
            <a:r>
              <a:rPr sz="2200" dirty="0">
                <a:latin typeface="Times New Roman"/>
                <a:cs typeface="Times New Roman"/>
              </a:rPr>
              <a:t>activity </a:t>
            </a:r>
            <a:r>
              <a:rPr sz="2200" spc="5" dirty="0">
                <a:latin typeface="Times New Roman"/>
                <a:cs typeface="Times New Roman"/>
              </a:rPr>
              <a:t>to a </a:t>
            </a:r>
            <a:r>
              <a:rPr sz="2200" spc="10" dirty="0">
                <a:latin typeface="Times New Roman"/>
                <a:cs typeface="Times New Roman"/>
              </a:rPr>
              <a:t> </a:t>
            </a:r>
            <a:r>
              <a:rPr sz="2200" dirty="0">
                <a:latin typeface="Times New Roman"/>
                <a:cs typeface="Times New Roman"/>
              </a:rPr>
              <a:t>set</a:t>
            </a:r>
            <a:r>
              <a:rPr sz="2200" spc="5" dirty="0">
                <a:latin typeface="Times New Roman"/>
                <a:cs typeface="Times New Roman"/>
              </a:rPr>
              <a:t> </a:t>
            </a:r>
            <a:r>
              <a:rPr sz="2200" spc="-10" dirty="0">
                <a:latin typeface="Times New Roman"/>
                <a:cs typeface="Times New Roman"/>
              </a:rPr>
              <a:t>of</a:t>
            </a:r>
            <a:r>
              <a:rPr sz="2200" spc="-5" dirty="0">
                <a:latin typeface="Times New Roman"/>
                <a:cs typeface="Times New Roman"/>
              </a:rPr>
              <a:t> predefined</a:t>
            </a:r>
            <a:r>
              <a:rPr sz="2200" dirty="0">
                <a:latin typeface="Times New Roman"/>
                <a:cs typeface="Times New Roman"/>
              </a:rPr>
              <a:t> rules</a:t>
            </a:r>
            <a:r>
              <a:rPr sz="2200" spc="5" dirty="0">
                <a:latin typeface="Times New Roman"/>
                <a:cs typeface="Times New Roman"/>
              </a:rPr>
              <a:t> </a:t>
            </a:r>
            <a:r>
              <a:rPr sz="2200" dirty="0">
                <a:latin typeface="Times New Roman"/>
                <a:cs typeface="Times New Roman"/>
              </a:rPr>
              <a:t>and</a:t>
            </a:r>
            <a:r>
              <a:rPr sz="2200" spc="5" dirty="0">
                <a:latin typeface="Times New Roman"/>
                <a:cs typeface="Times New Roman"/>
              </a:rPr>
              <a:t> </a:t>
            </a:r>
            <a:r>
              <a:rPr sz="2200" dirty="0">
                <a:latin typeface="Times New Roman"/>
                <a:cs typeface="Times New Roman"/>
              </a:rPr>
              <a:t>patterns</a:t>
            </a:r>
            <a:r>
              <a:rPr sz="2200" spc="5" dirty="0">
                <a:latin typeface="Times New Roman"/>
                <a:cs typeface="Times New Roman"/>
              </a:rPr>
              <a:t> </a:t>
            </a:r>
            <a:r>
              <a:rPr sz="2200" spc="-20" dirty="0">
                <a:latin typeface="Times New Roman"/>
                <a:cs typeface="Times New Roman"/>
              </a:rPr>
              <a:t>to </a:t>
            </a:r>
            <a:r>
              <a:rPr sz="2200" spc="-15" dirty="0">
                <a:latin typeface="Times New Roman"/>
                <a:cs typeface="Times New Roman"/>
              </a:rPr>
              <a:t> </a:t>
            </a:r>
            <a:r>
              <a:rPr sz="2200" dirty="0">
                <a:latin typeface="Times New Roman"/>
                <a:cs typeface="Times New Roman"/>
              </a:rPr>
              <a:t>identify any </a:t>
            </a:r>
            <a:r>
              <a:rPr sz="2200" spc="-5" dirty="0">
                <a:latin typeface="Times New Roman"/>
                <a:cs typeface="Times New Roman"/>
              </a:rPr>
              <a:t>activity </a:t>
            </a:r>
            <a:r>
              <a:rPr sz="2200" dirty="0">
                <a:latin typeface="Times New Roman"/>
                <a:cs typeface="Times New Roman"/>
              </a:rPr>
              <a:t>that </a:t>
            </a:r>
            <a:r>
              <a:rPr sz="2200" spc="5" dirty="0">
                <a:latin typeface="Times New Roman"/>
                <a:cs typeface="Times New Roman"/>
              </a:rPr>
              <a:t>might </a:t>
            </a:r>
            <a:r>
              <a:rPr sz="2200" dirty="0">
                <a:latin typeface="Times New Roman"/>
                <a:cs typeface="Times New Roman"/>
              </a:rPr>
              <a:t>indicate an </a:t>
            </a:r>
            <a:r>
              <a:rPr sz="2200" spc="5" dirty="0">
                <a:latin typeface="Times New Roman"/>
                <a:cs typeface="Times New Roman"/>
              </a:rPr>
              <a:t> attack</a:t>
            </a:r>
            <a:r>
              <a:rPr sz="2200" spc="-20" dirty="0">
                <a:latin typeface="Times New Roman"/>
                <a:cs typeface="Times New Roman"/>
              </a:rPr>
              <a:t> </a:t>
            </a:r>
            <a:r>
              <a:rPr sz="2200" dirty="0">
                <a:latin typeface="Times New Roman"/>
                <a:cs typeface="Times New Roman"/>
              </a:rPr>
              <a:t>or</a:t>
            </a:r>
            <a:r>
              <a:rPr sz="2200" spc="-70" dirty="0">
                <a:latin typeface="Times New Roman"/>
                <a:cs typeface="Times New Roman"/>
              </a:rPr>
              <a:t> </a:t>
            </a:r>
            <a:r>
              <a:rPr sz="2200" spc="5" dirty="0">
                <a:latin typeface="Times New Roman"/>
                <a:cs typeface="Times New Roman"/>
              </a:rPr>
              <a:t>intrusion.</a:t>
            </a:r>
            <a:endParaRPr sz="2200" dirty="0">
              <a:latin typeface="Times New Roman"/>
              <a:cs typeface="Times New Roman"/>
            </a:endParaRPr>
          </a:p>
        </p:txBody>
      </p:sp>
      <p:pic>
        <p:nvPicPr>
          <p:cNvPr id="4" name="object 4"/>
          <p:cNvPicPr/>
          <p:nvPr/>
        </p:nvPicPr>
        <p:blipFill>
          <a:blip r:embed="rId2" cstate="print"/>
          <a:stretch>
            <a:fillRect/>
          </a:stretch>
        </p:blipFill>
        <p:spPr>
          <a:xfrm>
            <a:off x="7239000" y="2209800"/>
            <a:ext cx="4485894" cy="281635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533400"/>
            <a:ext cx="5125085" cy="680720"/>
          </a:xfrm>
          <a:prstGeom prst="rect">
            <a:avLst/>
          </a:prstGeom>
        </p:spPr>
        <p:txBody>
          <a:bodyPr vert="horz" wrap="square" lIns="0" tIns="12065" rIns="0" bIns="0" rtlCol="0">
            <a:spAutoFit/>
          </a:bodyPr>
          <a:lstStyle/>
          <a:p>
            <a:pPr marL="12700">
              <a:lnSpc>
                <a:spcPct val="100000"/>
              </a:lnSpc>
              <a:spcBef>
                <a:spcPts val="95"/>
              </a:spcBef>
            </a:pPr>
            <a:r>
              <a:rPr sz="4300" u="sng" spc="-60" dirty="0">
                <a:solidFill>
                  <a:schemeClr val="tx1"/>
                </a:solidFill>
              </a:rPr>
              <a:t>U</a:t>
            </a:r>
            <a:r>
              <a:rPr sz="4300" u="sng" spc="-40" dirty="0">
                <a:solidFill>
                  <a:schemeClr val="tx1"/>
                </a:solidFill>
              </a:rPr>
              <a:t>S</a:t>
            </a:r>
            <a:r>
              <a:rPr sz="4300" u="sng" spc="-5" dirty="0">
                <a:solidFill>
                  <a:schemeClr val="tx1"/>
                </a:solidFill>
              </a:rPr>
              <a:t>E</a:t>
            </a:r>
            <a:r>
              <a:rPr sz="4300" u="sng" spc="-125" dirty="0">
                <a:solidFill>
                  <a:schemeClr val="tx1"/>
                </a:solidFill>
              </a:rPr>
              <a:t> </a:t>
            </a:r>
            <a:r>
              <a:rPr sz="4300" u="sng" spc="-65" dirty="0">
                <a:solidFill>
                  <a:schemeClr val="tx1"/>
                </a:solidFill>
              </a:rPr>
              <a:t>O</a:t>
            </a:r>
            <a:r>
              <a:rPr sz="4300" u="sng" spc="-5" dirty="0">
                <a:solidFill>
                  <a:schemeClr val="tx1"/>
                </a:solidFill>
              </a:rPr>
              <a:t>F</a:t>
            </a:r>
            <a:r>
              <a:rPr sz="4300" u="sng" spc="-245" dirty="0">
                <a:solidFill>
                  <a:schemeClr val="tx1"/>
                </a:solidFill>
              </a:rPr>
              <a:t> </a:t>
            </a:r>
            <a:r>
              <a:rPr sz="4300" u="sng" spc="-55" dirty="0">
                <a:solidFill>
                  <a:schemeClr val="tx1"/>
                </a:solidFill>
              </a:rPr>
              <a:t>M</a:t>
            </a:r>
            <a:r>
              <a:rPr sz="4300" u="sng" spc="-5" dirty="0">
                <a:solidFill>
                  <a:schemeClr val="tx1"/>
                </a:solidFill>
              </a:rPr>
              <a:t>L</a:t>
            </a:r>
            <a:r>
              <a:rPr sz="4300" u="sng" spc="-340" dirty="0">
                <a:solidFill>
                  <a:schemeClr val="tx1"/>
                </a:solidFill>
              </a:rPr>
              <a:t> </a:t>
            </a:r>
            <a:r>
              <a:rPr sz="4300" u="sng" spc="-45" dirty="0">
                <a:solidFill>
                  <a:schemeClr val="tx1"/>
                </a:solidFill>
              </a:rPr>
              <a:t>I</a:t>
            </a:r>
            <a:r>
              <a:rPr sz="4300" u="sng" spc="-5" dirty="0">
                <a:solidFill>
                  <a:schemeClr val="tx1"/>
                </a:solidFill>
              </a:rPr>
              <a:t>N</a:t>
            </a:r>
            <a:r>
              <a:rPr sz="4300" u="sng" spc="-95" dirty="0">
                <a:solidFill>
                  <a:schemeClr val="tx1"/>
                </a:solidFill>
              </a:rPr>
              <a:t> </a:t>
            </a:r>
            <a:r>
              <a:rPr sz="4300" u="sng" spc="-45" dirty="0">
                <a:solidFill>
                  <a:schemeClr val="tx1"/>
                </a:solidFill>
              </a:rPr>
              <a:t>I</a:t>
            </a:r>
            <a:r>
              <a:rPr sz="4300" u="sng" spc="-60" dirty="0">
                <a:solidFill>
                  <a:schemeClr val="tx1"/>
                </a:solidFill>
              </a:rPr>
              <a:t>D</a:t>
            </a:r>
            <a:r>
              <a:rPr sz="4300" u="sng" spc="-40" dirty="0">
                <a:solidFill>
                  <a:schemeClr val="tx1"/>
                </a:solidFill>
              </a:rPr>
              <a:t>S</a:t>
            </a:r>
            <a:r>
              <a:rPr sz="4300" u="sng" spc="-5" dirty="0">
                <a:solidFill>
                  <a:schemeClr val="tx1"/>
                </a:solidFill>
              </a:rPr>
              <a:t>:</a:t>
            </a:r>
            <a:r>
              <a:rPr sz="4300" u="sng" spc="-135" dirty="0">
                <a:solidFill>
                  <a:schemeClr val="tx1"/>
                </a:solidFill>
              </a:rPr>
              <a:t> </a:t>
            </a:r>
            <a:r>
              <a:rPr sz="4300" u="sng" spc="-5" dirty="0">
                <a:solidFill>
                  <a:schemeClr val="tx1"/>
                </a:solidFill>
              </a:rPr>
              <a:t>-</a:t>
            </a:r>
            <a:endParaRPr sz="4300" u="sng" dirty="0">
              <a:solidFill>
                <a:schemeClr val="tx1"/>
              </a:solidFill>
            </a:endParaRPr>
          </a:p>
        </p:txBody>
      </p:sp>
      <p:sp>
        <p:nvSpPr>
          <p:cNvPr id="3" name="object 3"/>
          <p:cNvSpPr txBox="1"/>
          <p:nvPr/>
        </p:nvSpPr>
        <p:spPr>
          <a:xfrm>
            <a:off x="336600" y="1833499"/>
            <a:ext cx="11583035" cy="3979545"/>
          </a:xfrm>
          <a:prstGeom prst="rect">
            <a:avLst/>
          </a:prstGeom>
        </p:spPr>
        <p:txBody>
          <a:bodyPr vert="horz" wrap="square" lIns="0" tIns="41910" rIns="0" bIns="0" rtlCol="0">
            <a:spAutoFit/>
          </a:bodyPr>
          <a:lstStyle/>
          <a:p>
            <a:pPr marL="12700" marR="60960" algn="just">
              <a:lnSpc>
                <a:spcPct val="90000"/>
              </a:lnSpc>
              <a:spcBef>
                <a:spcPts val="330"/>
              </a:spcBef>
            </a:pPr>
            <a:r>
              <a:rPr sz="2000" spc="-10" dirty="0">
                <a:latin typeface="Times New Roman"/>
                <a:cs typeface="Times New Roman"/>
              </a:rPr>
              <a:t>Machine learning plays </a:t>
            </a:r>
            <a:r>
              <a:rPr sz="2000" spc="-5" dirty="0">
                <a:latin typeface="Times New Roman"/>
                <a:cs typeface="Times New Roman"/>
              </a:rPr>
              <a:t>a vital </a:t>
            </a:r>
            <a:r>
              <a:rPr sz="2000" dirty="0">
                <a:latin typeface="Times New Roman"/>
                <a:cs typeface="Times New Roman"/>
              </a:rPr>
              <a:t>role </a:t>
            </a:r>
            <a:r>
              <a:rPr sz="2000" spc="-5" dirty="0">
                <a:latin typeface="Times New Roman"/>
                <a:cs typeface="Times New Roman"/>
              </a:rPr>
              <a:t>in </a:t>
            </a:r>
            <a:r>
              <a:rPr sz="2000" spc="-10" dirty="0">
                <a:latin typeface="Times New Roman"/>
                <a:cs typeface="Times New Roman"/>
              </a:rPr>
              <a:t>intrusion </a:t>
            </a:r>
            <a:r>
              <a:rPr sz="2000" spc="-5" dirty="0">
                <a:latin typeface="Times New Roman"/>
                <a:cs typeface="Times New Roman"/>
              </a:rPr>
              <a:t>detection </a:t>
            </a:r>
            <a:r>
              <a:rPr sz="2000" dirty="0">
                <a:latin typeface="Times New Roman"/>
                <a:cs typeface="Times New Roman"/>
              </a:rPr>
              <a:t>by </a:t>
            </a:r>
            <a:r>
              <a:rPr sz="2000" spc="-10" dirty="0">
                <a:latin typeface="Times New Roman"/>
                <a:cs typeface="Times New Roman"/>
              </a:rPr>
              <a:t>enhancing the </a:t>
            </a:r>
            <a:r>
              <a:rPr sz="2000" spc="-5" dirty="0">
                <a:latin typeface="Times New Roman"/>
                <a:cs typeface="Times New Roman"/>
              </a:rPr>
              <a:t>accuracy </a:t>
            </a:r>
            <a:r>
              <a:rPr sz="2000" spc="-10" dirty="0">
                <a:latin typeface="Times New Roman"/>
                <a:cs typeface="Times New Roman"/>
              </a:rPr>
              <a:t>and </a:t>
            </a:r>
            <a:r>
              <a:rPr sz="2000" spc="-15" dirty="0">
                <a:latin typeface="Times New Roman"/>
                <a:cs typeface="Times New Roman"/>
              </a:rPr>
              <a:t>efficiency </a:t>
            </a:r>
            <a:r>
              <a:rPr sz="2000" dirty="0">
                <a:latin typeface="Times New Roman"/>
                <a:cs typeface="Times New Roman"/>
              </a:rPr>
              <a:t>of </a:t>
            </a:r>
            <a:r>
              <a:rPr sz="2000" spc="-10" dirty="0">
                <a:latin typeface="Times New Roman"/>
                <a:cs typeface="Times New Roman"/>
              </a:rPr>
              <a:t>identifying </a:t>
            </a:r>
            <a:r>
              <a:rPr sz="2000" spc="-5" dirty="0">
                <a:latin typeface="Times New Roman"/>
                <a:cs typeface="Times New Roman"/>
              </a:rPr>
              <a:t> </a:t>
            </a:r>
            <a:r>
              <a:rPr sz="2000" spc="-10" dirty="0">
                <a:latin typeface="Times New Roman"/>
                <a:cs typeface="Times New Roman"/>
              </a:rPr>
              <a:t>and </a:t>
            </a:r>
            <a:r>
              <a:rPr sz="2000" spc="-5" dirty="0">
                <a:latin typeface="Times New Roman"/>
                <a:cs typeface="Times New Roman"/>
              </a:rPr>
              <a:t>responding to security breaches </a:t>
            </a:r>
            <a:r>
              <a:rPr sz="2000" spc="-15" dirty="0">
                <a:latin typeface="Times New Roman"/>
                <a:cs typeface="Times New Roman"/>
              </a:rPr>
              <a:t>within </a:t>
            </a:r>
            <a:r>
              <a:rPr sz="2000" spc="-10" dirty="0">
                <a:latin typeface="Times New Roman"/>
                <a:cs typeface="Times New Roman"/>
              </a:rPr>
              <a:t>computer networks. </a:t>
            </a:r>
            <a:r>
              <a:rPr sz="2000" dirty="0">
                <a:latin typeface="Times New Roman"/>
                <a:cs typeface="Times New Roman"/>
              </a:rPr>
              <a:t>By </a:t>
            </a:r>
            <a:r>
              <a:rPr sz="2000" spc="-10" dirty="0">
                <a:latin typeface="Times New Roman"/>
                <a:cs typeface="Times New Roman"/>
              </a:rPr>
              <a:t>analyzing vast </a:t>
            </a:r>
            <a:r>
              <a:rPr sz="2000" spc="-15" dirty="0">
                <a:latin typeface="Times New Roman"/>
                <a:cs typeface="Times New Roman"/>
              </a:rPr>
              <a:t>amounts </a:t>
            </a:r>
            <a:r>
              <a:rPr sz="2000" dirty="0">
                <a:latin typeface="Times New Roman"/>
                <a:cs typeface="Times New Roman"/>
              </a:rPr>
              <a:t>of </a:t>
            </a:r>
            <a:r>
              <a:rPr sz="2000" spc="-10" dirty="0">
                <a:latin typeface="Times New Roman"/>
                <a:cs typeface="Times New Roman"/>
              </a:rPr>
              <a:t>network </a:t>
            </a:r>
            <a:r>
              <a:rPr sz="2000" spc="-15" dirty="0">
                <a:latin typeface="Times New Roman"/>
                <a:cs typeface="Times New Roman"/>
              </a:rPr>
              <a:t>traffic </a:t>
            </a:r>
            <a:r>
              <a:rPr sz="2000" spc="-10" dirty="0">
                <a:latin typeface="Times New Roman"/>
                <a:cs typeface="Times New Roman"/>
              </a:rPr>
              <a:t>and </a:t>
            </a:r>
            <a:r>
              <a:rPr sz="2000" spc="-5" dirty="0">
                <a:latin typeface="Times New Roman"/>
                <a:cs typeface="Times New Roman"/>
              </a:rPr>
              <a:t> </a:t>
            </a:r>
            <a:r>
              <a:rPr sz="2000" spc="-15" dirty="0">
                <a:latin typeface="Times New Roman"/>
                <a:cs typeface="Times New Roman"/>
              </a:rPr>
              <a:t>system </a:t>
            </a:r>
            <a:r>
              <a:rPr sz="2000" spc="-5" dirty="0">
                <a:latin typeface="Times New Roman"/>
                <a:cs typeface="Times New Roman"/>
              </a:rPr>
              <a:t>data, </a:t>
            </a:r>
            <a:r>
              <a:rPr sz="2000" spc="-15" dirty="0">
                <a:latin typeface="Times New Roman"/>
                <a:cs typeface="Times New Roman"/>
              </a:rPr>
              <a:t>machine </a:t>
            </a:r>
            <a:r>
              <a:rPr sz="2000" spc="-10" dirty="0">
                <a:latin typeface="Times New Roman"/>
                <a:cs typeface="Times New Roman"/>
              </a:rPr>
              <a:t>learning algorithms </a:t>
            </a:r>
            <a:r>
              <a:rPr sz="2000" spc="-5" dirty="0">
                <a:latin typeface="Times New Roman"/>
                <a:cs typeface="Times New Roman"/>
              </a:rPr>
              <a:t>can discern patterns </a:t>
            </a:r>
            <a:r>
              <a:rPr sz="2000" dirty="0">
                <a:latin typeface="Times New Roman"/>
                <a:cs typeface="Times New Roman"/>
              </a:rPr>
              <a:t>of </a:t>
            </a:r>
            <a:r>
              <a:rPr sz="2000" spc="-10" dirty="0">
                <a:latin typeface="Times New Roman"/>
                <a:cs typeface="Times New Roman"/>
              </a:rPr>
              <a:t>normal </a:t>
            </a:r>
            <a:r>
              <a:rPr sz="2000" spc="-5" dirty="0">
                <a:latin typeface="Times New Roman"/>
                <a:cs typeface="Times New Roman"/>
              </a:rPr>
              <a:t>behavior </a:t>
            </a:r>
            <a:r>
              <a:rPr sz="2000" spc="-10" dirty="0">
                <a:latin typeface="Times New Roman"/>
                <a:cs typeface="Times New Roman"/>
              </a:rPr>
              <a:t>and anomalies </a:t>
            </a:r>
            <a:r>
              <a:rPr sz="2000" spc="-5" dirty="0">
                <a:latin typeface="Times New Roman"/>
                <a:cs typeface="Times New Roman"/>
              </a:rPr>
              <a:t>associated </a:t>
            </a:r>
            <a:r>
              <a:rPr sz="2000" spc="-20" dirty="0">
                <a:latin typeface="Times New Roman"/>
                <a:cs typeface="Times New Roman"/>
              </a:rPr>
              <a:t>with </a:t>
            </a:r>
            <a:r>
              <a:rPr sz="2000" spc="-15" dirty="0">
                <a:latin typeface="Times New Roman"/>
                <a:cs typeface="Times New Roman"/>
              </a:rPr>
              <a:t> </a:t>
            </a:r>
            <a:r>
              <a:rPr sz="2000" spc="-10" dirty="0">
                <a:latin typeface="Times New Roman"/>
                <a:cs typeface="Times New Roman"/>
              </a:rPr>
              <a:t>malicious</a:t>
            </a:r>
            <a:r>
              <a:rPr sz="2000" spc="40" dirty="0">
                <a:latin typeface="Times New Roman"/>
                <a:cs typeface="Times New Roman"/>
              </a:rPr>
              <a:t> </a:t>
            </a:r>
            <a:r>
              <a:rPr sz="2000" spc="-5" dirty="0">
                <a:latin typeface="Times New Roman"/>
                <a:cs typeface="Times New Roman"/>
              </a:rPr>
              <a:t>activities.</a:t>
            </a:r>
            <a:r>
              <a:rPr sz="2000" spc="-45" dirty="0">
                <a:latin typeface="Times New Roman"/>
                <a:cs typeface="Times New Roman"/>
              </a:rPr>
              <a:t> </a:t>
            </a:r>
            <a:r>
              <a:rPr sz="2000" dirty="0">
                <a:latin typeface="Times New Roman"/>
                <a:cs typeface="Times New Roman"/>
              </a:rPr>
              <a:t>This</a:t>
            </a:r>
            <a:r>
              <a:rPr sz="2000" spc="-15" dirty="0">
                <a:latin typeface="Times New Roman"/>
                <a:cs typeface="Times New Roman"/>
              </a:rPr>
              <a:t> </a:t>
            </a:r>
            <a:r>
              <a:rPr sz="2000" spc="-5" dirty="0">
                <a:latin typeface="Times New Roman"/>
                <a:cs typeface="Times New Roman"/>
              </a:rPr>
              <a:t>enables </a:t>
            </a:r>
            <a:r>
              <a:rPr sz="2000" spc="-10" dirty="0">
                <a:latin typeface="Times New Roman"/>
                <a:cs typeface="Times New Roman"/>
              </a:rPr>
              <a:t>real-time</a:t>
            </a:r>
            <a:r>
              <a:rPr sz="2000" spc="50" dirty="0">
                <a:latin typeface="Times New Roman"/>
                <a:cs typeface="Times New Roman"/>
              </a:rPr>
              <a:t> </a:t>
            </a:r>
            <a:r>
              <a:rPr sz="2000" spc="-10" dirty="0">
                <a:latin typeface="Times New Roman"/>
                <a:cs typeface="Times New Roman"/>
              </a:rPr>
              <a:t>monitoring,</a:t>
            </a:r>
            <a:r>
              <a:rPr sz="2000" spc="55" dirty="0">
                <a:latin typeface="Times New Roman"/>
                <a:cs typeface="Times New Roman"/>
              </a:rPr>
              <a:t> </a:t>
            </a:r>
            <a:r>
              <a:rPr sz="2000" dirty="0">
                <a:latin typeface="Times New Roman"/>
                <a:cs typeface="Times New Roman"/>
              </a:rPr>
              <a:t>rapid</a:t>
            </a:r>
            <a:r>
              <a:rPr sz="2000" spc="-40" dirty="0">
                <a:latin typeface="Times New Roman"/>
                <a:cs typeface="Times New Roman"/>
              </a:rPr>
              <a:t> </a:t>
            </a:r>
            <a:r>
              <a:rPr sz="2000" spc="-5" dirty="0">
                <a:latin typeface="Times New Roman"/>
                <a:cs typeface="Times New Roman"/>
              </a:rPr>
              <a:t>threat</a:t>
            </a:r>
            <a:r>
              <a:rPr sz="2000" dirty="0">
                <a:latin typeface="Times New Roman"/>
                <a:cs typeface="Times New Roman"/>
              </a:rPr>
              <a:t> </a:t>
            </a:r>
            <a:r>
              <a:rPr sz="2000" spc="-5" dirty="0">
                <a:latin typeface="Times New Roman"/>
                <a:cs typeface="Times New Roman"/>
              </a:rPr>
              <a:t>detection,</a:t>
            </a:r>
            <a:r>
              <a:rPr sz="2000" spc="5" dirty="0">
                <a:latin typeface="Times New Roman"/>
                <a:cs typeface="Times New Roman"/>
              </a:rPr>
              <a:t> </a:t>
            </a:r>
            <a:r>
              <a:rPr sz="2000" spc="-10" dirty="0">
                <a:latin typeface="Times New Roman"/>
                <a:cs typeface="Times New Roman"/>
              </a:rPr>
              <a:t>and</a:t>
            </a:r>
            <a:r>
              <a:rPr sz="2000" spc="10" dirty="0">
                <a:latin typeface="Times New Roman"/>
                <a:cs typeface="Times New Roman"/>
              </a:rPr>
              <a:t> </a:t>
            </a:r>
            <a:r>
              <a:rPr sz="2000" spc="-10" dirty="0">
                <a:latin typeface="Times New Roman"/>
                <a:cs typeface="Times New Roman"/>
              </a:rPr>
              <a:t>timely</a:t>
            </a:r>
            <a:r>
              <a:rPr sz="2000" spc="35" dirty="0">
                <a:latin typeface="Times New Roman"/>
                <a:cs typeface="Times New Roman"/>
              </a:rPr>
              <a:t> </a:t>
            </a:r>
            <a:r>
              <a:rPr sz="2000" spc="-5" dirty="0">
                <a:latin typeface="Times New Roman"/>
                <a:cs typeface="Times New Roman"/>
              </a:rPr>
              <a:t>response.</a:t>
            </a:r>
            <a:endParaRPr sz="2000" dirty="0">
              <a:latin typeface="Times New Roman"/>
              <a:cs typeface="Times New Roman"/>
            </a:endParaRPr>
          </a:p>
          <a:p>
            <a:pPr marL="12700" marR="5080" algn="just">
              <a:lnSpc>
                <a:spcPct val="90000"/>
              </a:lnSpc>
              <a:spcBef>
                <a:spcPts val="1420"/>
              </a:spcBef>
            </a:pPr>
            <a:r>
              <a:rPr sz="2000" spc="-10" dirty="0">
                <a:latin typeface="Times New Roman"/>
                <a:cs typeface="Times New Roman"/>
              </a:rPr>
              <a:t>Machine</a:t>
            </a:r>
            <a:r>
              <a:rPr sz="2000" spc="35" dirty="0">
                <a:latin typeface="Times New Roman"/>
                <a:cs typeface="Times New Roman"/>
              </a:rPr>
              <a:t> </a:t>
            </a:r>
            <a:r>
              <a:rPr sz="2000" spc="-10" dirty="0">
                <a:latin typeface="Times New Roman"/>
                <a:cs typeface="Times New Roman"/>
              </a:rPr>
              <a:t>learning</a:t>
            </a:r>
            <a:r>
              <a:rPr sz="2000" spc="20" dirty="0">
                <a:latin typeface="Times New Roman"/>
                <a:cs typeface="Times New Roman"/>
              </a:rPr>
              <a:t> </a:t>
            </a:r>
            <a:r>
              <a:rPr sz="2000" spc="-10" dirty="0">
                <a:latin typeface="Times New Roman"/>
                <a:cs typeface="Times New Roman"/>
              </a:rPr>
              <a:t>models</a:t>
            </a:r>
            <a:r>
              <a:rPr sz="2000" spc="20" dirty="0">
                <a:latin typeface="Times New Roman"/>
                <a:cs typeface="Times New Roman"/>
              </a:rPr>
              <a:t> </a:t>
            </a:r>
            <a:r>
              <a:rPr sz="2000" spc="-5" dirty="0">
                <a:latin typeface="Times New Roman"/>
                <a:cs typeface="Times New Roman"/>
              </a:rPr>
              <a:t>excel</a:t>
            </a:r>
            <a:r>
              <a:rPr sz="2000" spc="25" dirty="0">
                <a:latin typeface="Times New Roman"/>
                <a:cs typeface="Times New Roman"/>
              </a:rPr>
              <a:t> </a:t>
            </a:r>
            <a:r>
              <a:rPr sz="2000" spc="-5" dirty="0">
                <a:latin typeface="Times New Roman"/>
                <a:cs typeface="Times New Roman"/>
              </a:rPr>
              <a:t>at</a:t>
            </a:r>
            <a:r>
              <a:rPr sz="2000" spc="-15" dirty="0">
                <a:latin typeface="Times New Roman"/>
                <a:cs typeface="Times New Roman"/>
              </a:rPr>
              <a:t> </a:t>
            </a:r>
            <a:r>
              <a:rPr sz="2000" spc="-5" dirty="0">
                <a:latin typeface="Times New Roman"/>
                <a:cs typeface="Times New Roman"/>
              </a:rPr>
              <a:t>detecting</a:t>
            </a:r>
            <a:r>
              <a:rPr sz="2000" spc="20" dirty="0">
                <a:latin typeface="Times New Roman"/>
                <a:cs typeface="Times New Roman"/>
              </a:rPr>
              <a:t> </a:t>
            </a:r>
            <a:r>
              <a:rPr sz="2000" spc="-5" dirty="0">
                <a:latin typeface="Times New Roman"/>
                <a:cs typeface="Times New Roman"/>
              </a:rPr>
              <a:t>previously</a:t>
            </a:r>
            <a:r>
              <a:rPr sz="2000" spc="15" dirty="0">
                <a:latin typeface="Times New Roman"/>
                <a:cs typeface="Times New Roman"/>
              </a:rPr>
              <a:t> </a:t>
            </a:r>
            <a:r>
              <a:rPr sz="2000" spc="-10" dirty="0">
                <a:latin typeface="Times New Roman"/>
                <a:cs typeface="Times New Roman"/>
              </a:rPr>
              <a:t>unseen</a:t>
            </a:r>
            <a:r>
              <a:rPr sz="2000" spc="40" dirty="0">
                <a:latin typeface="Times New Roman"/>
                <a:cs typeface="Times New Roman"/>
              </a:rPr>
              <a:t> </a:t>
            </a:r>
            <a:r>
              <a:rPr sz="2000" spc="-5" dirty="0">
                <a:latin typeface="Times New Roman"/>
                <a:cs typeface="Times New Roman"/>
              </a:rPr>
              <a:t>attack patterns,</a:t>
            </a:r>
            <a:r>
              <a:rPr sz="2000" spc="10" dirty="0">
                <a:latin typeface="Times New Roman"/>
                <a:cs typeface="Times New Roman"/>
              </a:rPr>
              <a:t> </a:t>
            </a:r>
            <a:r>
              <a:rPr sz="2000" spc="-10" dirty="0">
                <a:latin typeface="Times New Roman"/>
                <a:cs typeface="Times New Roman"/>
              </a:rPr>
              <a:t>mitigating</a:t>
            </a:r>
            <a:r>
              <a:rPr sz="2000" spc="65" dirty="0">
                <a:latin typeface="Times New Roman"/>
                <a:cs typeface="Times New Roman"/>
              </a:rPr>
              <a:t> </a:t>
            </a:r>
            <a:r>
              <a:rPr sz="2000" spc="-10" dirty="0">
                <a:latin typeface="Times New Roman"/>
                <a:cs typeface="Times New Roman"/>
              </a:rPr>
              <a:t>false</a:t>
            </a:r>
            <a:r>
              <a:rPr sz="2000" dirty="0">
                <a:latin typeface="Times New Roman"/>
                <a:cs typeface="Times New Roman"/>
              </a:rPr>
              <a:t> </a:t>
            </a:r>
            <a:r>
              <a:rPr sz="2000" spc="-5" dirty="0">
                <a:latin typeface="Times New Roman"/>
                <a:cs typeface="Times New Roman"/>
              </a:rPr>
              <a:t>positives,</a:t>
            </a:r>
            <a:r>
              <a:rPr sz="2000" spc="5" dirty="0">
                <a:latin typeface="Times New Roman"/>
                <a:cs typeface="Times New Roman"/>
              </a:rPr>
              <a:t> </a:t>
            </a:r>
            <a:r>
              <a:rPr sz="2000" spc="-10" dirty="0">
                <a:latin typeface="Times New Roman"/>
                <a:cs typeface="Times New Roman"/>
              </a:rPr>
              <a:t>and </a:t>
            </a:r>
            <a:r>
              <a:rPr sz="2000" spc="-5" dirty="0">
                <a:latin typeface="Times New Roman"/>
                <a:cs typeface="Times New Roman"/>
              </a:rPr>
              <a:t> adapting</a:t>
            </a:r>
            <a:r>
              <a:rPr sz="2000" spc="-10" dirty="0">
                <a:latin typeface="Times New Roman"/>
                <a:cs typeface="Times New Roman"/>
              </a:rPr>
              <a:t> </a:t>
            </a:r>
            <a:r>
              <a:rPr sz="2000" spc="-5" dirty="0">
                <a:latin typeface="Times New Roman"/>
                <a:cs typeface="Times New Roman"/>
              </a:rPr>
              <a:t>to</a:t>
            </a:r>
            <a:r>
              <a:rPr sz="2000" spc="15" dirty="0">
                <a:latin typeface="Times New Roman"/>
                <a:cs typeface="Times New Roman"/>
              </a:rPr>
              <a:t> </a:t>
            </a:r>
            <a:r>
              <a:rPr sz="2000" spc="-10" dirty="0">
                <a:latin typeface="Times New Roman"/>
                <a:cs typeface="Times New Roman"/>
              </a:rPr>
              <a:t>evolving</a:t>
            </a:r>
            <a:r>
              <a:rPr sz="2000" spc="45" dirty="0">
                <a:latin typeface="Times New Roman"/>
                <a:cs typeface="Times New Roman"/>
              </a:rPr>
              <a:t> </a:t>
            </a:r>
            <a:r>
              <a:rPr sz="2000" spc="-5" dirty="0">
                <a:latin typeface="Times New Roman"/>
                <a:cs typeface="Times New Roman"/>
              </a:rPr>
              <a:t>threats.</a:t>
            </a:r>
            <a:r>
              <a:rPr sz="2000" spc="-110" dirty="0">
                <a:latin typeface="Times New Roman"/>
                <a:cs typeface="Times New Roman"/>
              </a:rPr>
              <a:t> </a:t>
            </a:r>
            <a:r>
              <a:rPr sz="2000" spc="-15" dirty="0">
                <a:latin typeface="Times New Roman"/>
                <a:cs typeface="Times New Roman"/>
              </a:rPr>
              <a:t>Algorithms</a:t>
            </a:r>
            <a:r>
              <a:rPr sz="2000" spc="100" dirty="0">
                <a:latin typeface="Times New Roman"/>
                <a:cs typeface="Times New Roman"/>
              </a:rPr>
              <a:t> </a:t>
            </a:r>
            <a:r>
              <a:rPr sz="2000" spc="-10" dirty="0">
                <a:latin typeface="Times New Roman"/>
                <a:cs typeface="Times New Roman"/>
              </a:rPr>
              <a:t>like</a:t>
            </a:r>
            <a:r>
              <a:rPr sz="2000" spc="5" dirty="0">
                <a:latin typeface="Times New Roman"/>
                <a:cs typeface="Times New Roman"/>
              </a:rPr>
              <a:t> </a:t>
            </a:r>
            <a:r>
              <a:rPr sz="2000" spc="-5" dirty="0">
                <a:latin typeface="Times New Roman"/>
                <a:cs typeface="Times New Roman"/>
              </a:rPr>
              <a:t>decision</a:t>
            </a:r>
            <a:r>
              <a:rPr sz="2000" spc="-10" dirty="0">
                <a:latin typeface="Times New Roman"/>
                <a:cs typeface="Times New Roman"/>
              </a:rPr>
              <a:t> </a:t>
            </a:r>
            <a:r>
              <a:rPr sz="2000" spc="-5" dirty="0">
                <a:latin typeface="Times New Roman"/>
                <a:cs typeface="Times New Roman"/>
              </a:rPr>
              <a:t>trees,</a:t>
            </a:r>
            <a:r>
              <a:rPr sz="2000" spc="-15" dirty="0">
                <a:latin typeface="Times New Roman"/>
                <a:cs typeface="Times New Roman"/>
              </a:rPr>
              <a:t> </a:t>
            </a:r>
            <a:r>
              <a:rPr sz="2000" spc="-5" dirty="0">
                <a:latin typeface="Times New Roman"/>
                <a:cs typeface="Times New Roman"/>
              </a:rPr>
              <a:t>support</a:t>
            </a:r>
            <a:r>
              <a:rPr sz="2000" dirty="0">
                <a:latin typeface="Times New Roman"/>
                <a:cs typeface="Times New Roman"/>
              </a:rPr>
              <a:t> </a:t>
            </a:r>
            <a:r>
              <a:rPr sz="2000" spc="-5" dirty="0">
                <a:latin typeface="Times New Roman"/>
                <a:cs typeface="Times New Roman"/>
              </a:rPr>
              <a:t>vector </a:t>
            </a:r>
            <a:r>
              <a:rPr sz="2000" spc="-10" dirty="0">
                <a:latin typeface="Times New Roman"/>
                <a:cs typeface="Times New Roman"/>
              </a:rPr>
              <a:t>machines,</a:t>
            </a:r>
            <a:r>
              <a:rPr sz="2000" spc="75" dirty="0">
                <a:latin typeface="Times New Roman"/>
                <a:cs typeface="Times New Roman"/>
              </a:rPr>
              <a:t> </a:t>
            </a:r>
            <a:r>
              <a:rPr sz="2000" spc="-5" dirty="0">
                <a:latin typeface="Times New Roman"/>
                <a:cs typeface="Times New Roman"/>
              </a:rPr>
              <a:t>neural</a:t>
            </a:r>
            <a:r>
              <a:rPr sz="2000" spc="30" dirty="0">
                <a:latin typeface="Times New Roman"/>
                <a:cs typeface="Times New Roman"/>
              </a:rPr>
              <a:t> </a:t>
            </a:r>
            <a:r>
              <a:rPr sz="2000" spc="-10" dirty="0">
                <a:latin typeface="Times New Roman"/>
                <a:cs typeface="Times New Roman"/>
              </a:rPr>
              <a:t>networks,</a:t>
            </a:r>
            <a:r>
              <a:rPr sz="2000" spc="60" dirty="0">
                <a:latin typeface="Times New Roman"/>
                <a:cs typeface="Times New Roman"/>
              </a:rPr>
              <a:t> </a:t>
            </a:r>
            <a:r>
              <a:rPr sz="2000" spc="-10" dirty="0">
                <a:latin typeface="Times New Roman"/>
                <a:cs typeface="Times New Roman"/>
              </a:rPr>
              <a:t>and </a:t>
            </a:r>
            <a:r>
              <a:rPr sz="2000" spc="-5" dirty="0">
                <a:latin typeface="Times New Roman"/>
                <a:cs typeface="Times New Roman"/>
              </a:rPr>
              <a:t> </a:t>
            </a:r>
            <a:r>
              <a:rPr sz="2000" spc="-10" dirty="0">
                <a:latin typeface="Times New Roman"/>
                <a:cs typeface="Times New Roman"/>
              </a:rPr>
              <a:t>ensemble</a:t>
            </a:r>
            <a:r>
              <a:rPr sz="2000" spc="60" dirty="0">
                <a:latin typeface="Times New Roman"/>
                <a:cs typeface="Times New Roman"/>
              </a:rPr>
              <a:t> </a:t>
            </a:r>
            <a:r>
              <a:rPr sz="2000" spc="-10" dirty="0">
                <a:latin typeface="Times New Roman"/>
                <a:cs typeface="Times New Roman"/>
              </a:rPr>
              <a:t>methods</a:t>
            </a:r>
            <a:r>
              <a:rPr sz="2000" spc="55" dirty="0">
                <a:latin typeface="Times New Roman"/>
                <a:cs typeface="Times New Roman"/>
              </a:rPr>
              <a:t> </a:t>
            </a:r>
            <a:r>
              <a:rPr sz="2000" dirty="0">
                <a:latin typeface="Times New Roman"/>
                <a:cs typeface="Times New Roman"/>
              </a:rPr>
              <a:t>are</a:t>
            </a:r>
            <a:r>
              <a:rPr sz="2000" spc="-10" dirty="0">
                <a:latin typeface="Times New Roman"/>
                <a:cs typeface="Times New Roman"/>
              </a:rPr>
              <a:t> </a:t>
            </a:r>
            <a:r>
              <a:rPr sz="2000" spc="-15" dirty="0">
                <a:latin typeface="Times New Roman"/>
                <a:cs typeface="Times New Roman"/>
              </a:rPr>
              <a:t>employed</a:t>
            </a:r>
            <a:r>
              <a:rPr sz="2000" spc="80" dirty="0">
                <a:latin typeface="Times New Roman"/>
                <a:cs typeface="Times New Roman"/>
              </a:rPr>
              <a:t> </a:t>
            </a:r>
            <a:r>
              <a:rPr sz="2000" spc="-5" dirty="0">
                <a:latin typeface="Times New Roman"/>
                <a:cs typeface="Times New Roman"/>
              </a:rPr>
              <a:t>to</a:t>
            </a:r>
            <a:r>
              <a:rPr sz="2000" spc="5" dirty="0">
                <a:latin typeface="Times New Roman"/>
                <a:cs typeface="Times New Roman"/>
              </a:rPr>
              <a:t> </a:t>
            </a:r>
            <a:r>
              <a:rPr sz="2000" spc="-5" dirty="0">
                <a:latin typeface="Times New Roman"/>
                <a:cs typeface="Times New Roman"/>
              </a:rPr>
              <a:t>process</a:t>
            </a:r>
            <a:r>
              <a:rPr sz="2000" spc="5" dirty="0">
                <a:latin typeface="Times New Roman"/>
                <a:cs typeface="Times New Roman"/>
              </a:rPr>
              <a:t> </a:t>
            </a:r>
            <a:r>
              <a:rPr sz="2000" spc="-10" dirty="0">
                <a:latin typeface="Times New Roman"/>
                <a:cs typeface="Times New Roman"/>
              </a:rPr>
              <a:t>and</a:t>
            </a:r>
            <a:r>
              <a:rPr sz="2000" spc="25" dirty="0">
                <a:latin typeface="Times New Roman"/>
                <a:cs typeface="Times New Roman"/>
              </a:rPr>
              <a:t> </a:t>
            </a:r>
            <a:r>
              <a:rPr sz="2000" spc="-10" dirty="0">
                <a:latin typeface="Times New Roman"/>
                <a:cs typeface="Times New Roman"/>
              </a:rPr>
              <a:t>classify</a:t>
            </a:r>
            <a:r>
              <a:rPr sz="2000" spc="25" dirty="0">
                <a:latin typeface="Times New Roman"/>
                <a:cs typeface="Times New Roman"/>
              </a:rPr>
              <a:t> </a:t>
            </a:r>
            <a:r>
              <a:rPr sz="2000" spc="-10" dirty="0">
                <a:latin typeface="Times New Roman"/>
                <a:cs typeface="Times New Roman"/>
              </a:rPr>
              <a:t>network</a:t>
            </a:r>
            <a:r>
              <a:rPr sz="2000" spc="75" dirty="0">
                <a:latin typeface="Times New Roman"/>
                <a:cs typeface="Times New Roman"/>
              </a:rPr>
              <a:t> </a:t>
            </a:r>
            <a:r>
              <a:rPr sz="2000" spc="-5" dirty="0">
                <a:latin typeface="Times New Roman"/>
                <a:cs typeface="Times New Roman"/>
              </a:rPr>
              <a:t>data.</a:t>
            </a:r>
            <a:r>
              <a:rPr sz="2000" spc="-25" dirty="0">
                <a:latin typeface="Times New Roman"/>
                <a:cs typeface="Times New Roman"/>
              </a:rPr>
              <a:t> </a:t>
            </a:r>
            <a:r>
              <a:rPr sz="2000" spc="-5" dirty="0">
                <a:latin typeface="Times New Roman"/>
                <a:cs typeface="Times New Roman"/>
              </a:rPr>
              <a:t>Through</a:t>
            </a:r>
            <a:r>
              <a:rPr sz="2000" spc="5" dirty="0">
                <a:latin typeface="Times New Roman"/>
                <a:cs typeface="Times New Roman"/>
              </a:rPr>
              <a:t> </a:t>
            </a:r>
            <a:r>
              <a:rPr sz="2000" spc="-10" dirty="0">
                <a:latin typeface="Times New Roman"/>
                <a:cs typeface="Times New Roman"/>
              </a:rPr>
              <a:t>continuous</a:t>
            </a:r>
            <a:r>
              <a:rPr sz="2000" spc="55" dirty="0">
                <a:latin typeface="Times New Roman"/>
                <a:cs typeface="Times New Roman"/>
              </a:rPr>
              <a:t> </a:t>
            </a:r>
            <a:r>
              <a:rPr sz="2000" spc="-10" dirty="0">
                <a:latin typeface="Times New Roman"/>
                <a:cs typeface="Times New Roman"/>
              </a:rPr>
              <a:t>learning,</a:t>
            </a:r>
            <a:r>
              <a:rPr sz="2000" spc="35" dirty="0">
                <a:latin typeface="Times New Roman"/>
                <a:cs typeface="Times New Roman"/>
              </a:rPr>
              <a:t> </a:t>
            </a:r>
            <a:r>
              <a:rPr sz="2000" spc="-10" dirty="0">
                <a:latin typeface="Times New Roman"/>
                <a:cs typeface="Times New Roman"/>
              </a:rPr>
              <a:t>these</a:t>
            </a:r>
            <a:r>
              <a:rPr sz="2000" spc="40" dirty="0">
                <a:latin typeface="Times New Roman"/>
                <a:cs typeface="Times New Roman"/>
              </a:rPr>
              <a:t> </a:t>
            </a:r>
            <a:r>
              <a:rPr sz="2000" spc="-10" dirty="0">
                <a:latin typeface="Times New Roman"/>
                <a:cs typeface="Times New Roman"/>
              </a:rPr>
              <a:t>models </a:t>
            </a:r>
            <a:r>
              <a:rPr sz="2000" spc="-484" dirty="0">
                <a:latin typeface="Times New Roman"/>
                <a:cs typeface="Times New Roman"/>
              </a:rPr>
              <a:t> </a:t>
            </a:r>
            <a:r>
              <a:rPr sz="2000" spc="-5" dirty="0">
                <a:latin typeface="Times New Roman"/>
                <a:cs typeface="Times New Roman"/>
              </a:rPr>
              <a:t>can</a:t>
            </a:r>
            <a:r>
              <a:rPr sz="2000" spc="-10" dirty="0">
                <a:latin typeface="Times New Roman"/>
                <a:cs typeface="Times New Roman"/>
              </a:rPr>
              <a:t> evolve</a:t>
            </a:r>
            <a:r>
              <a:rPr sz="2000" spc="30" dirty="0">
                <a:latin typeface="Times New Roman"/>
                <a:cs typeface="Times New Roman"/>
              </a:rPr>
              <a:t> </a:t>
            </a:r>
            <a:r>
              <a:rPr sz="2000" spc="-10" dirty="0">
                <a:latin typeface="Times New Roman"/>
                <a:cs typeface="Times New Roman"/>
              </a:rPr>
              <a:t>their</a:t>
            </a:r>
            <a:r>
              <a:rPr sz="2000" spc="10" dirty="0">
                <a:latin typeface="Times New Roman"/>
                <a:cs typeface="Times New Roman"/>
              </a:rPr>
              <a:t> </a:t>
            </a:r>
            <a:r>
              <a:rPr sz="2000" spc="-10" dirty="0">
                <a:latin typeface="Times New Roman"/>
                <a:cs typeface="Times New Roman"/>
              </a:rPr>
              <a:t>understanding</a:t>
            </a:r>
            <a:r>
              <a:rPr sz="2000" spc="35" dirty="0">
                <a:latin typeface="Times New Roman"/>
                <a:cs typeface="Times New Roman"/>
              </a:rPr>
              <a:t> </a:t>
            </a:r>
            <a:r>
              <a:rPr sz="2000" dirty="0">
                <a:latin typeface="Times New Roman"/>
                <a:cs typeface="Times New Roman"/>
              </a:rPr>
              <a:t>of</a:t>
            </a:r>
            <a:r>
              <a:rPr sz="2000" spc="-10" dirty="0">
                <a:latin typeface="Times New Roman"/>
                <a:cs typeface="Times New Roman"/>
              </a:rPr>
              <a:t> normal</a:t>
            </a:r>
            <a:r>
              <a:rPr sz="2000" spc="50" dirty="0">
                <a:latin typeface="Times New Roman"/>
                <a:cs typeface="Times New Roman"/>
              </a:rPr>
              <a:t> </a:t>
            </a:r>
            <a:r>
              <a:rPr sz="2000" spc="-10" dirty="0">
                <a:latin typeface="Times New Roman"/>
                <a:cs typeface="Times New Roman"/>
              </a:rPr>
              <a:t>and</a:t>
            </a:r>
            <a:r>
              <a:rPr sz="2000" spc="10" dirty="0">
                <a:latin typeface="Times New Roman"/>
                <a:cs typeface="Times New Roman"/>
              </a:rPr>
              <a:t> </a:t>
            </a:r>
            <a:r>
              <a:rPr sz="2000" spc="-10" dirty="0">
                <a:latin typeface="Times New Roman"/>
                <a:cs typeface="Times New Roman"/>
              </a:rPr>
              <a:t>malicious</a:t>
            </a:r>
            <a:r>
              <a:rPr sz="2000" spc="50" dirty="0">
                <a:latin typeface="Times New Roman"/>
                <a:cs typeface="Times New Roman"/>
              </a:rPr>
              <a:t> </a:t>
            </a:r>
            <a:r>
              <a:rPr sz="2000" spc="-20" dirty="0">
                <a:latin typeface="Times New Roman"/>
                <a:cs typeface="Times New Roman"/>
              </a:rPr>
              <a:t>behavior.</a:t>
            </a:r>
            <a:endParaRPr sz="2000" dirty="0">
              <a:latin typeface="Times New Roman"/>
              <a:cs typeface="Times New Roman"/>
            </a:endParaRPr>
          </a:p>
          <a:p>
            <a:pPr marL="12700" marR="137795" algn="just">
              <a:lnSpc>
                <a:spcPct val="90000"/>
              </a:lnSpc>
              <a:spcBef>
                <a:spcPts val="1395"/>
              </a:spcBef>
            </a:pP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application</a:t>
            </a:r>
            <a:r>
              <a:rPr sz="2000" spc="-20" dirty="0">
                <a:latin typeface="Times New Roman"/>
                <a:cs typeface="Times New Roman"/>
              </a:rPr>
              <a:t> </a:t>
            </a:r>
            <a:r>
              <a:rPr sz="2000" dirty="0">
                <a:latin typeface="Times New Roman"/>
                <a:cs typeface="Times New Roman"/>
              </a:rPr>
              <a:t>of</a:t>
            </a:r>
            <a:r>
              <a:rPr sz="2000" spc="-5" dirty="0">
                <a:latin typeface="Times New Roman"/>
                <a:cs typeface="Times New Roman"/>
              </a:rPr>
              <a:t> </a:t>
            </a:r>
            <a:r>
              <a:rPr sz="2000" spc="-15" dirty="0">
                <a:latin typeface="Times New Roman"/>
                <a:cs typeface="Times New Roman"/>
              </a:rPr>
              <a:t>machine</a:t>
            </a:r>
            <a:r>
              <a:rPr sz="2000" spc="60" dirty="0">
                <a:latin typeface="Times New Roman"/>
                <a:cs typeface="Times New Roman"/>
              </a:rPr>
              <a:t> </a:t>
            </a:r>
            <a:r>
              <a:rPr sz="2000" spc="-10" dirty="0">
                <a:latin typeface="Times New Roman"/>
                <a:cs typeface="Times New Roman"/>
              </a:rPr>
              <a:t>learning</a:t>
            </a:r>
            <a:r>
              <a:rPr sz="2000" spc="45" dirty="0">
                <a:latin typeface="Times New Roman"/>
                <a:cs typeface="Times New Roman"/>
              </a:rPr>
              <a:t> </a:t>
            </a:r>
            <a:r>
              <a:rPr sz="2000" spc="-5" dirty="0">
                <a:latin typeface="Times New Roman"/>
                <a:cs typeface="Times New Roman"/>
              </a:rPr>
              <a:t>in</a:t>
            </a:r>
            <a:r>
              <a:rPr sz="2000" dirty="0">
                <a:latin typeface="Times New Roman"/>
                <a:cs typeface="Times New Roman"/>
              </a:rPr>
              <a:t> </a:t>
            </a:r>
            <a:r>
              <a:rPr sz="2000" spc="-10" dirty="0">
                <a:latin typeface="Times New Roman"/>
                <a:cs typeface="Times New Roman"/>
              </a:rPr>
              <a:t>intrusion</a:t>
            </a:r>
            <a:r>
              <a:rPr sz="2000" spc="25" dirty="0">
                <a:latin typeface="Times New Roman"/>
                <a:cs typeface="Times New Roman"/>
              </a:rPr>
              <a:t> </a:t>
            </a:r>
            <a:r>
              <a:rPr sz="2000" spc="-5" dirty="0">
                <a:latin typeface="Times New Roman"/>
                <a:cs typeface="Times New Roman"/>
              </a:rPr>
              <a:t>detection leads</a:t>
            </a:r>
            <a:r>
              <a:rPr sz="2000" spc="-20" dirty="0">
                <a:latin typeface="Times New Roman"/>
                <a:cs typeface="Times New Roman"/>
              </a:rPr>
              <a:t> </a:t>
            </a:r>
            <a:r>
              <a:rPr sz="2000" spc="-5" dirty="0">
                <a:latin typeface="Times New Roman"/>
                <a:cs typeface="Times New Roman"/>
              </a:rPr>
              <a:t>to</a:t>
            </a:r>
            <a:r>
              <a:rPr sz="2000" spc="20" dirty="0">
                <a:latin typeface="Times New Roman"/>
                <a:cs typeface="Times New Roman"/>
              </a:rPr>
              <a:t> </a:t>
            </a:r>
            <a:r>
              <a:rPr sz="2000" spc="-5" dirty="0">
                <a:latin typeface="Times New Roman"/>
                <a:cs typeface="Times New Roman"/>
              </a:rPr>
              <a:t>proactive</a:t>
            </a:r>
            <a:r>
              <a:rPr sz="2000" spc="-10" dirty="0">
                <a:latin typeface="Times New Roman"/>
                <a:cs typeface="Times New Roman"/>
              </a:rPr>
              <a:t> </a:t>
            </a:r>
            <a:r>
              <a:rPr sz="2000" spc="-5" dirty="0">
                <a:latin typeface="Times New Roman"/>
                <a:cs typeface="Times New Roman"/>
              </a:rPr>
              <a:t>threat</a:t>
            </a:r>
            <a:r>
              <a:rPr sz="2000" spc="5" dirty="0">
                <a:latin typeface="Times New Roman"/>
                <a:cs typeface="Times New Roman"/>
              </a:rPr>
              <a:t> </a:t>
            </a:r>
            <a:r>
              <a:rPr sz="2000" spc="-10" dirty="0">
                <a:latin typeface="Times New Roman"/>
                <a:cs typeface="Times New Roman"/>
              </a:rPr>
              <a:t>mitigation,</a:t>
            </a:r>
            <a:r>
              <a:rPr sz="2000" spc="60" dirty="0">
                <a:latin typeface="Times New Roman"/>
                <a:cs typeface="Times New Roman"/>
              </a:rPr>
              <a:t> </a:t>
            </a:r>
            <a:r>
              <a:rPr sz="2000" spc="-5" dirty="0">
                <a:latin typeface="Times New Roman"/>
                <a:cs typeface="Times New Roman"/>
              </a:rPr>
              <a:t>reduced</a:t>
            </a:r>
            <a:r>
              <a:rPr sz="2000" dirty="0">
                <a:latin typeface="Times New Roman"/>
                <a:cs typeface="Times New Roman"/>
              </a:rPr>
              <a:t> </a:t>
            </a:r>
            <a:r>
              <a:rPr sz="2000" spc="-15" dirty="0">
                <a:latin typeface="Times New Roman"/>
                <a:cs typeface="Times New Roman"/>
              </a:rPr>
              <a:t>manual </a:t>
            </a:r>
            <a:r>
              <a:rPr sz="2000" spc="-10" dirty="0">
                <a:latin typeface="Times New Roman"/>
                <a:cs typeface="Times New Roman"/>
              </a:rPr>
              <a:t> </a:t>
            </a:r>
            <a:r>
              <a:rPr sz="2000" spc="-5" dirty="0">
                <a:latin typeface="Times New Roman"/>
                <a:cs typeface="Times New Roman"/>
              </a:rPr>
              <a:t>intervention,</a:t>
            </a:r>
            <a:r>
              <a:rPr sz="2000" spc="35" dirty="0">
                <a:latin typeface="Times New Roman"/>
                <a:cs typeface="Times New Roman"/>
              </a:rPr>
              <a:t> </a:t>
            </a:r>
            <a:r>
              <a:rPr sz="2000" spc="-10" dirty="0">
                <a:latin typeface="Times New Roman"/>
                <a:cs typeface="Times New Roman"/>
              </a:rPr>
              <a:t>and</a:t>
            </a:r>
            <a:r>
              <a:rPr sz="2000" spc="20" dirty="0">
                <a:latin typeface="Times New Roman"/>
                <a:cs typeface="Times New Roman"/>
              </a:rPr>
              <a:t> </a:t>
            </a:r>
            <a:r>
              <a:rPr sz="2000" spc="-10" dirty="0">
                <a:latin typeface="Times New Roman"/>
                <a:cs typeface="Times New Roman"/>
              </a:rPr>
              <a:t>enhanced</a:t>
            </a:r>
            <a:r>
              <a:rPr sz="2000" spc="75" dirty="0">
                <a:latin typeface="Times New Roman"/>
                <a:cs typeface="Times New Roman"/>
              </a:rPr>
              <a:t> </a:t>
            </a:r>
            <a:r>
              <a:rPr sz="2000" spc="-5" dirty="0">
                <a:latin typeface="Times New Roman"/>
                <a:cs typeface="Times New Roman"/>
              </a:rPr>
              <a:t>incident</a:t>
            </a:r>
            <a:r>
              <a:rPr sz="2000" dirty="0">
                <a:latin typeface="Times New Roman"/>
                <a:cs typeface="Times New Roman"/>
              </a:rPr>
              <a:t> </a:t>
            </a:r>
            <a:r>
              <a:rPr sz="2000" spc="-5" dirty="0">
                <a:latin typeface="Times New Roman"/>
                <a:cs typeface="Times New Roman"/>
              </a:rPr>
              <a:t>response.</a:t>
            </a:r>
            <a:r>
              <a:rPr sz="2000" spc="10" dirty="0">
                <a:latin typeface="Times New Roman"/>
                <a:cs typeface="Times New Roman"/>
              </a:rPr>
              <a:t> </a:t>
            </a:r>
            <a:r>
              <a:rPr sz="2000" spc="-20" dirty="0">
                <a:latin typeface="Times New Roman"/>
                <a:cs typeface="Times New Roman"/>
              </a:rPr>
              <a:t>However,</a:t>
            </a:r>
            <a:r>
              <a:rPr sz="2000" spc="60" dirty="0">
                <a:latin typeface="Times New Roman"/>
                <a:cs typeface="Times New Roman"/>
              </a:rPr>
              <a:t> </a:t>
            </a:r>
            <a:r>
              <a:rPr sz="2000" spc="-10" dirty="0">
                <a:latin typeface="Times New Roman"/>
                <a:cs typeface="Times New Roman"/>
              </a:rPr>
              <a:t>challenges</a:t>
            </a:r>
            <a:r>
              <a:rPr sz="2000" spc="45" dirty="0">
                <a:latin typeface="Times New Roman"/>
                <a:cs typeface="Times New Roman"/>
              </a:rPr>
              <a:t> </a:t>
            </a:r>
            <a:r>
              <a:rPr sz="2000" spc="-10" dirty="0">
                <a:latin typeface="Times New Roman"/>
                <a:cs typeface="Times New Roman"/>
              </a:rPr>
              <a:t>such</a:t>
            </a:r>
            <a:r>
              <a:rPr sz="2000" spc="50" dirty="0">
                <a:latin typeface="Times New Roman"/>
                <a:cs typeface="Times New Roman"/>
              </a:rPr>
              <a:t> </a:t>
            </a:r>
            <a:r>
              <a:rPr sz="2000" spc="-5" dirty="0">
                <a:latin typeface="Times New Roman"/>
                <a:cs typeface="Times New Roman"/>
              </a:rPr>
              <a:t>as</a:t>
            </a:r>
            <a:r>
              <a:rPr sz="2000" spc="5" dirty="0">
                <a:latin typeface="Times New Roman"/>
                <a:cs typeface="Times New Roman"/>
              </a:rPr>
              <a:t> </a:t>
            </a:r>
            <a:r>
              <a:rPr sz="2000" dirty="0">
                <a:latin typeface="Times New Roman"/>
                <a:cs typeface="Times New Roman"/>
              </a:rPr>
              <a:t>data</a:t>
            </a:r>
            <a:r>
              <a:rPr sz="2000" spc="-15" dirty="0">
                <a:latin typeface="Times New Roman"/>
                <a:cs typeface="Times New Roman"/>
              </a:rPr>
              <a:t> </a:t>
            </a:r>
            <a:r>
              <a:rPr sz="2000" spc="-25" dirty="0">
                <a:latin typeface="Times New Roman"/>
                <a:cs typeface="Times New Roman"/>
              </a:rPr>
              <a:t>quality,</a:t>
            </a:r>
            <a:r>
              <a:rPr sz="2000" spc="40" dirty="0">
                <a:latin typeface="Times New Roman"/>
                <a:cs typeface="Times New Roman"/>
              </a:rPr>
              <a:t> </a:t>
            </a:r>
            <a:r>
              <a:rPr sz="2000" spc="-15" dirty="0">
                <a:latin typeface="Times New Roman"/>
                <a:cs typeface="Times New Roman"/>
              </a:rPr>
              <a:t>interpretability,</a:t>
            </a:r>
            <a:r>
              <a:rPr sz="2000" spc="-10" dirty="0">
                <a:latin typeface="Times New Roman"/>
                <a:cs typeface="Times New Roman"/>
              </a:rPr>
              <a:t> and </a:t>
            </a:r>
            <a:r>
              <a:rPr sz="2000" spc="-5" dirty="0">
                <a:latin typeface="Times New Roman"/>
                <a:cs typeface="Times New Roman"/>
              </a:rPr>
              <a:t> adversarial</a:t>
            </a:r>
            <a:r>
              <a:rPr sz="2000" spc="-15" dirty="0">
                <a:latin typeface="Times New Roman"/>
                <a:cs typeface="Times New Roman"/>
              </a:rPr>
              <a:t> </a:t>
            </a:r>
            <a:r>
              <a:rPr sz="2000" spc="-5" dirty="0">
                <a:latin typeface="Times New Roman"/>
                <a:cs typeface="Times New Roman"/>
              </a:rPr>
              <a:t>attacks</a:t>
            </a:r>
            <a:r>
              <a:rPr sz="2000" spc="25" dirty="0">
                <a:latin typeface="Times New Roman"/>
                <a:cs typeface="Times New Roman"/>
              </a:rPr>
              <a:t> </a:t>
            </a:r>
            <a:r>
              <a:rPr sz="2000" spc="-20" dirty="0">
                <a:latin typeface="Times New Roman"/>
                <a:cs typeface="Times New Roman"/>
              </a:rPr>
              <a:t>must</a:t>
            </a:r>
            <a:r>
              <a:rPr sz="2000" spc="55" dirty="0">
                <a:latin typeface="Times New Roman"/>
                <a:cs typeface="Times New Roman"/>
              </a:rPr>
              <a:t> </a:t>
            </a:r>
            <a:r>
              <a:rPr sz="2000" dirty="0">
                <a:latin typeface="Times New Roman"/>
                <a:cs typeface="Times New Roman"/>
              </a:rPr>
              <a:t>be</a:t>
            </a:r>
            <a:r>
              <a:rPr sz="2000" spc="15" dirty="0">
                <a:latin typeface="Times New Roman"/>
                <a:cs typeface="Times New Roman"/>
              </a:rPr>
              <a:t> </a:t>
            </a:r>
            <a:r>
              <a:rPr sz="2000" spc="-5" dirty="0">
                <a:latin typeface="Times New Roman"/>
                <a:cs typeface="Times New Roman"/>
              </a:rPr>
              <a:t>addressed</a:t>
            </a:r>
            <a:r>
              <a:rPr sz="2000" dirty="0">
                <a:latin typeface="Times New Roman"/>
                <a:cs typeface="Times New Roman"/>
              </a:rPr>
              <a:t> </a:t>
            </a:r>
            <a:r>
              <a:rPr sz="2000" spc="-5" dirty="0">
                <a:latin typeface="Times New Roman"/>
                <a:cs typeface="Times New Roman"/>
              </a:rPr>
              <a:t>to</a:t>
            </a:r>
            <a:r>
              <a:rPr sz="2000" dirty="0">
                <a:latin typeface="Times New Roman"/>
                <a:cs typeface="Times New Roman"/>
              </a:rPr>
              <a:t> </a:t>
            </a:r>
            <a:r>
              <a:rPr sz="2000" spc="-10" dirty="0">
                <a:latin typeface="Times New Roman"/>
                <a:cs typeface="Times New Roman"/>
              </a:rPr>
              <a:t>ensure</a:t>
            </a:r>
            <a:r>
              <a:rPr sz="2000" spc="40" dirty="0">
                <a:latin typeface="Times New Roman"/>
                <a:cs typeface="Times New Roman"/>
              </a:rPr>
              <a:t> </a:t>
            </a:r>
            <a:r>
              <a:rPr sz="2000" spc="-10" dirty="0">
                <a:latin typeface="Times New Roman"/>
                <a:cs typeface="Times New Roman"/>
              </a:rPr>
              <a:t>the</a:t>
            </a:r>
            <a:r>
              <a:rPr sz="2000" spc="40" dirty="0">
                <a:latin typeface="Times New Roman"/>
                <a:cs typeface="Times New Roman"/>
              </a:rPr>
              <a:t> </a:t>
            </a:r>
            <a:r>
              <a:rPr sz="2000" spc="-5" dirty="0">
                <a:latin typeface="Times New Roman"/>
                <a:cs typeface="Times New Roman"/>
              </a:rPr>
              <a:t>reliability</a:t>
            </a:r>
            <a:r>
              <a:rPr sz="2000" spc="-30" dirty="0">
                <a:latin typeface="Times New Roman"/>
                <a:cs typeface="Times New Roman"/>
              </a:rPr>
              <a:t> </a:t>
            </a:r>
            <a:r>
              <a:rPr sz="2000" dirty="0">
                <a:latin typeface="Times New Roman"/>
                <a:cs typeface="Times New Roman"/>
              </a:rPr>
              <a:t>of</a:t>
            </a:r>
            <a:r>
              <a:rPr sz="2000" spc="-5" dirty="0">
                <a:latin typeface="Times New Roman"/>
                <a:cs typeface="Times New Roman"/>
              </a:rPr>
              <a:t> </a:t>
            </a:r>
            <a:r>
              <a:rPr sz="2000" spc="-10" dirty="0">
                <a:latin typeface="Times New Roman"/>
                <a:cs typeface="Times New Roman"/>
              </a:rPr>
              <a:t>these</a:t>
            </a:r>
            <a:r>
              <a:rPr sz="2000" spc="35" dirty="0">
                <a:latin typeface="Times New Roman"/>
                <a:cs typeface="Times New Roman"/>
              </a:rPr>
              <a:t> </a:t>
            </a:r>
            <a:r>
              <a:rPr sz="2000" spc="-20" dirty="0">
                <a:latin typeface="Times New Roman"/>
                <a:cs typeface="Times New Roman"/>
              </a:rPr>
              <a:t>systems.</a:t>
            </a:r>
            <a:r>
              <a:rPr sz="2000" spc="85" dirty="0">
                <a:latin typeface="Times New Roman"/>
                <a:cs typeface="Times New Roman"/>
              </a:rPr>
              <a:t> </a:t>
            </a:r>
            <a:r>
              <a:rPr sz="2000" spc="-5" dirty="0">
                <a:latin typeface="Times New Roman"/>
                <a:cs typeface="Times New Roman"/>
              </a:rPr>
              <a:t>Overall,</a:t>
            </a:r>
            <a:r>
              <a:rPr sz="2000" spc="15" dirty="0">
                <a:latin typeface="Times New Roman"/>
                <a:cs typeface="Times New Roman"/>
              </a:rPr>
              <a:t> </a:t>
            </a:r>
            <a:r>
              <a:rPr sz="2000" spc="-15" dirty="0">
                <a:latin typeface="Times New Roman"/>
                <a:cs typeface="Times New Roman"/>
              </a:rPr>
              <a:t>machine</a:t>
            </a:r>
            <a:r>
              <a:rPr sz="2000" spc="85" dirty="0">
                <a:latin typeface="Times New Roman"/>
                <a:cs typeface="Times New Roman"/>
              </a:rPr>
              <a:t> </a:t>
            </a:r>
            <a:r>
              <a:rPr sz="2000" spc="-5" dirty="0">
                <a:latin typeface="Times New Roman"/>
                <a:cs typeface="Times New Roman"/>
              </a:rPr>
              <a:t>learning-driven </a:t>
            </a:r>
            <a:r>
              <a:rPr sz="2000" spc="-484" dirty="0">
                <a:latin typeface="Times New Roman"/>
                <a:cs typeface="Times New Roman"/>
              </a:rPr>
              <a:t> </a:t>
            </a:r>
            <a:r>
              <a:rPr sz="2000" spc="-10" dirty="0">
                <a:latin typeface="Times New Roman"/>
                <a:cs typeface="Times New Roman"/>
              </a:rPr>
              <a:t>intrusion</a:t>
            </a:r>
            <a:r>
              <a:rPr sz="2000" spc="25" dirty="0">
                <a:latin typeface="Times New Roman"/>
                <a:cs typeface="Times New Roman"/>
              </a:rPr>
              <a:t> </a:t>
            </a:r>
            <a:r>
              <a:rPr sz="2000" spc="-5" dirty="0">
                <a:latin typeface="Times New Roman"/>
                <a:cs typeface="Times New Roman"/>
              </a:rPr>
              <a:t>detection</a:t>
            </a:r>
            <a:r>
              <a:rPr sz="2000" dirty="0">
                <a:latin typeface="Times New Roman"/>
                <a:cs typeface="Times New Roman"/>
              </a:rPr>
              <a:t> </a:t>
            </a:r>
            <a:r>
              <a:rPr sz="2000" spc="-15" dirty="0">
                <a:latin typeface="Times New Roman"/>
                <a:cs typeface="Times New Roman"/>
              </a:rPr>
              <a:t>empowers</a:t>
            </a:r>
            <a:r>
              <a:rPr sz="2000" spc="75" dirty="0">
                <a:latin typeface="Times New Roman"/>
                <a:cs typeface="Times New Roman"/>
              </a:rPr>
              <a:t> </a:t>
            </a:r>
            <a:r>
              <a:rPr sz="2000" spc="-10" dirty="0">
                <a:latin typeface="Times New Roman"/>
                <a:cs typeface="Times New Roman"/>
              </a:rPr>
              <a:t>organizations</a:t>
            </a:r>
            <a:r>
              <a:rPr sz="2000" spc="25" dirty="0">
                <a:latin typeface="Times New Roman"/>
                <a:cs typeface="Times New Roman"/>
              </a:rPr>
              <a:t> </a:t>
            </a:r>
            <a:r>
              <a:rPr sz="2000" spc="-5" dirty="0">
                <a:latin typeface="Times New Roman"/>
                <a:cs typeface="Times New Roman"/>
              </a:rPr>
              <a:t>to</a:t>
            </a:r>
            <a:r>
              <a:rPr sz="2000" dirty="0">
                <a:latin typeface="Times New Roman"/>
                <a:cs typeface="Times New Roman"/>
              </a:rPr>
              <a:t> </a:t>
            </a:r>
            <a:r>
              <a:rPr sz="2000" spc="-5" dirty="0">
                <a:latin typeface="Times New Roman"/>
                <a:cs typeface="Times New Roman"/>
              </a:rPr>
              <a:t>bolster </a:t>
            </a:r>
            <a:r>
              <a:rPr sz="2000" spc="-10" dirty="0">
                <a:latin typeface="Times New Roman"/>
                <a:cs typeface="Times New Roman"/>
              </a:rPr>
              <a:t>their</a:t>
            </a:r>
            <a:r>
              <a:rPr sz="2000" spc="25" dirty="0">
                <a:latin typeface="Times New Roman"/>
                <a:cs typeface="Times New Roman"/>
              </a:rPr>
              <a:t> </a:t>
            </a:r>
            <a:r>
              <a:rPr sz="2000" spc="-5" dirty="0">
                <a:latin typeface="Times New Roman"/>
                <a:cs typeface="Times New Roman"/>
              </a:rPr>
              <a:t>cybersecurity</a:t>
            </a:r>
            <a:r>
              <a:rPr sz="2000" spc="45" dirty="0">
                <a:latin typeface="Times New Roman"/>
                <a:cs typeface="Times New Roman"/>
              </a:rPr>
              <a:t> </a:t>
            </a:r>
            <a:r>
              <a:rPr sz="2000" spc="-5" dirty="0">
                <a:latin typeface="Times New Roman"/>
                <a:cs typeface="Times New Roman"/>
              </a:rPr>
              <a:t>posture</a:t>
            </a:r>
            <a:r>
              <a:rPr sz="2000" spc="15" dirty="0">
                <a:latin typeface="Times New Roman"/>
                <a:cs typeface="Times New Roman"/>
              </a:rPr>
              <a:t> </a:t>
            </a:r>
            <a:r>
              <a:rPr sz="2000" dirty="0">
                <a:latin typeface="Times New Roman"/>
                <a:cs typeface="Times New Roman"/>
              </a:rPr>
              <a:t>by </a:t>
            </a:r>
            <a:r>
              <a:rPr sz="2000" spc="-15" dirty="0">
                <a:latin typeface="Times New Roman"/>
                <a:cs typeface="Times New Roman"/>
              </a:rPr>
              <a:t>effectively</a:t>
            </a:r>
            <a:r>
              <a:rPr sz="2000" spc="50" dirty="0">
                <a:latin typeface="Times New Roman"/>
                <a:cs typeface="Times New Roman"/>
              </a:rPr>
              <a:t> </a:t>
            </a:r>
            <a:r>
              <a:rPr sz="2000" spc="-10" dirty="0">
                <a:latin typeface="Times New Roman"/>
                <a:cs typeface="Times New Roman"/>
              </a:rPr>
              <a:t>identifying</a:t>
            </a:r>
            <a:r>
              <a:rPr sz="2000" spc="100" dirty="0">
                <a:latin typeface="Times New Roman"/>
                <a:cs typeface="Times New Roman"/>
              </a:rPr>
              <a:t> </a:t>
            </a:r>
            <a:r>
              <a:rPr sz="2000" spc="-10" dirty="0">
                <a:latin typeface="Times New Roman"/>
                <a:cs typeface="Times New Roman"/>
              </a:rPr>
              <a:t>and </a:t>
            </a:r>
            <a:r>
              <a:rPr sz="2000" spc="-5" dirty="0">
                <a:latin typeface="Times New Roman"/>
                <a:cs typeface="Times New Roman"/>
              </a:rPr>
              <a:t> </a:t>
            </a:r>
            <a:r>
              <a:rPr sz="2000" spc="-15" dirty="0">
                <a:latin typeface="Times New Roman"/>
                <a:cs typeface="Times New Roman"/>
              </a:rPr>
              <a:t>thwarting</a:t>
            </a:r>
            <a:r>
              <a:rPr sz="2000" spc="85" dirty="0">
                <a:latin typeface="Times New Roman"/>
                <a:cs typeface="Times New Roman"/>
              </a:rPr>
              <a:t> </a:t>
            </a:r>
            <a:r>
              <a:rPr sz="2000" spc="-5" dirty="0">
                <a:latin typeface="Times New Roman"/>
                <a:cs typeface="Times New Roman"/>
              </a:rPr>
              <a:t>potential</a:t>
            </a:r>
            <a:r>
              <a:rPr sz="2000" spc="-25" dirty="0">
                <a:latin typeface="Times New Roman"/>
                <a:cs typeface="Times New Roman"/>
              </a:rPr>
              <a:t> </a:t>
            </a:r>
            <a:r>
              <a:rPr sz="2000" spc="-10" dirty="0">
                <a:latin typeface="Times New Roman"/>
                <a:cs typeface="Times New Roman"/>
              </a:rPr>
              <a:t>network</a:t>
            </a:r>
            <a:r>
              <a:rPr sz="2000" spc="60" dirty="0">
                <a:latin typeface="Times New Roman"/>
                <a:cs typeface="Times New Roman"/>
              </a:rPr>
              <a:t> </a:t>
            </a:r>
            <a:r>
              <a:rPr sz="2000" spc="-10" dirty="0">
                <a:latin typeface="Times New Roman"/>
                <a:cs typeface="Times New Roman"/>
              </a:rPr>
              <a:t>intrusions.</a:t>
            </a:r>
            <a:endParaRPr sz="20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828800"/>
            <a:ext cx="7182485" cy="673902"/>
          </a:xfrm>
          <a:prstGeom prst="rect">
            <a:avLst/>
          </a:prstGeom>
        </p:spPr>
        <p:txBody>
          <a:bodyPr vert="horz" wrap="square" lIns="0" tIns="12065" rIns="0" bIns="0" rtlCol="0">
            <a:spAutoFit/>
          </a:bodyPr>
          <a:lstStyle/>
          <a:p>
            <a:pPr marL="12700" algn="ctr">
              <a:lnSpc>
                <a:spcPct val="100000"/>
              </a:lnSpc>
              <a:spcBef>
                <a:spcPts val="95"/>
              </a:spcBef>
            </a:pPr>
            <a:r>
              <a:rPr lang="en-US" sz="4300" u="sng" dirty="0">
                <a:solidFill>
                  <a:schemeClr val="tx1"/>
                </a:solidFill>
              </a:rPr>
              <a:t>Problem statement</a:t>
            </a:r>
            <a:endParaRPr sz="4300" u="sng" dirty="0">
              <a:solidFill>
                <a:schemeClr val="tx1"/>
              </a:solidFill>
            </a:endParaRPr>
          </a:p>
        </p:txBody>
      </p:sp>
      <p:sp>
        <p:nvSpPr>
          <p:cNvPr id="3" name="object 3"/>
          <p:cNvSpPr txBox="1"/>
          <p:nvPr/>
        </p:nvSpPr>
        <p:spPr>
          <a:xfrm>
            <a:off x="609600" y="3124200"/>
            <a:ext cx="7074484" cy="873316"/>
          </a:xfrm>
          <a:prstGeom prst="rect">
            <a:avLst/>
          </a:prstGeom>
        </p:spPr>
        <p:txBody>
          <a:bodyPr vert="horz" wrap="square" lIns="0" tIns="41910" rIns="0" bIns="0" rtlCol="0">
            <a:spAutoFit/>
          </a:bodyPr>
          <a:lstStyle/>
          <a:p>
            <a:pPr marL="12700" marR="60960" algn="just">
              <a:lnSpc>
                <a:spcPct val="90000"/>
              </a:lnSpc>
              <a:spcBef>
                <a:spcPts val="330"/>
              </a:spcBef>
            </a:pPr>
            <a:r>
              <a:rPr lang="en-IN" sz="2000" dirty="0">
                <a:latin typeface="Times New Roman"/>
                <a:cs typeface="Times New Roman"/>
              </a:rPr>
              <a:t>Enhancing Network Security by Classifying Traffic into Normal (‘0’) and Anomalous (‘1’) Categories using machine learning in intrusion detection systems.</a:t>
            </a:r>
            <a:endParaRPr sz="2000" dirty="0">
              <a:latin typeface="Times New Roman"/>
              <a:cs typeface="Times New Roman"/>
            </a:endParaRPr>
          </a:p>
        </p:txBody>
      </p:sp>
    </p:spTree>
    <p:extLst>
      <p:ext uri="{BB962C8B-B14F-4D97-AF65-F5344CB8AC3E}">
        <p14:creationId xmlns:p14="http://schemas.microsoft.com/office/powerpoint/2010/main" val="1837324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533400"/>
            <a:ext cx="6344285" cy="680720"/>
          </a:xfrm>
          <a:prstGeom prst="rect">
            <a:avLst/>
          </a:prstGeom>
        </p:spPr>
        <p:txBody>
          <a:bodyPr vert="horz" wrap="square" lIns="0" tIns="12065" rIns="0" bIns="0" rtlCol="0">
            <a:spAutoFit/>
          </a:bodyPr>
          <a:lstStyle/>
          <a:p>
            <a:pPr marL="12700" algn="ctr">
              <a:lnSpc>
                <a:spcPct val="100000"/>
              </a:lnSpc>
              <a:spcBef>
                <a:spcPts val="95"/>
              </a:spcBef>
            </a:pPr>
            <a:r>
              <a:rPr lang="en-US" sz="4300" u="sng" spc="-60" dirty="0">
                <a:solidFill>
                  <a:schemeClr val="tx1"/>
                </a:solidFill>
              </a:rPr>
              <a:t> Methodology</a:t>
            </a:r>
            <a:endParaRPr sz="4300" u="sng" dirty="0">
              <a:solidFill>
                <a:schemeClr val="tx1"/>
              </a:solidFill>
            </a:endParaRPr>
          </a:p>
        </p:txBody>
      </p:sp>
      <p:sp>
        <p:nvSpPr>
          <p:cNvPr id="7" name="TextBox 6">
            <a:extLst>
              <a:ext uri="{FF2B5EF4-FFF2-40B4-BE49-F238E27FC236}">
                <a16:creationId xmlns:a16="http://schemas.microsoft.com/office/drawing/2014/main" id="{9E753117-E3FA-21B9-B18A-C00E5DF85F13}"/>
              </a:ext>
            </a:extLst>
          </p:cNvPr>
          <p:cNvSpPr txBox="1"/>
          <p:nvPr/>
        </p:nvSpPr>
        <p:spPr>
          <a:xfrm>
            <a:off x="609600" y="1676400"/>
            <a:ext cx="11049000" cy="4801314"/>
          </a:xfrm>
          <a:prstGeom prst="rect">
            <a:avLst/>
          </a:prstGeom>
          <a:noFill/>
        </p:spPr>
        <p:txBody>
          <a:bodyPr wrap="square" rtlCol="0">
            <a:spAutoFit/>
          </a:bodyPr>
          <a:lstStyle/>
          <a:p>
            <a:pPr marL="285750" indent="-285750">
              <a:buFont typeface="Arial" panose="020B0604020202020204" pitchFamily="34" charset="0"/>
              <a:buChar char="•"/>
            </a:pPr>
            <a:r>
              <a:rPr lang="en-US" u="sng" dirty="0"/>
              <a:t>Data-set collection:</a:t>
            </a:r>
            <a:r>
              <a:rPr lang="en-IN" dirty="0"/>
              <a:t> A Data set containing the information related to network packets and classification of packet is collected for training the machine learning algorithms  </a:t>
            </a:r>
          </a:p>
          <a:p>
            <a:endParaRPr lang="en-IN" dirty="0"/>
          </a:p>
          <a:p>
            <a:pPr marL="285750" indent="-285750">
              <a:buFont typeface="Arial" panose="020B0604020202020204" pitchFamily="34" charset="0"/>
              <a:buChar char="•"/>
            </a:pPr>
            <a:r>
              <a:rPr lang="en-IN" u="sng" dirty="0"/>
              <a:t>Training and testing Machine learning algorit</a:t>
            </a:r>
            <a:r>
              <a:rPr lang="en-IN" dirty="0"/>
              <a:t>hms: Training classifier algorithms for classifying the data points into “0” or “1”. Classification is  used to assign a category or label to a given input based on its features. These algorithms analyse the patterns present in the input data and learn to make predictions about the category or class to which new data points belong.</a:t>
            </a:r>
          </a:p>
          <a:p>
            <a:endParaRPr lang="en-IN" dirty="0"/>
          </a:p>
          <a:p>
            <a:pPr marL="285750" indent="-285750">
              <a:buFont typeface="Arial" panose="020B0604020202020204" pitchFamily="34" charset="0"/>
              <a:buChar char="•"/>
            </a:pPr>
            <a:r>
              <a:rPr lang="en-IN" u="sng" dirty="0"/>
              <a:t>Feature selection: </a:t>
            </a:r>
            <a:r>
              <a:rPr lang="en-IN" dirty="0"/>
              <a:t>Selecting the important and relevant features to reduce the complexity and improve the performance of the model.</a:t>
            </a:r>
            <a:endParaRPr lang="en-IN" u="sng" dirty="0"/>
          </a:p>
          <a:p>
            <a:endParaRPr lang="en-IN" u="sng" dirty="0"/>
          </a:p>
          <a:p>
            <a:pPr marL="285750" indent="-285750">
              <a:buFont typeface="Arial" panose="020B0604020202020204" pitchFamily="34" charset="0"/>
              <a:buChar char="•"/>
            </a:pPr>
            <a:r>
              <a:rPr lang="en-IN" u="sng" dirty="0"/>
              <a:t>Model </a:t>
            </a:r>
            <a:r>
              <a:rPr lang="en-IN" u="sng" dirty="0" err="1"/>
              <a:t>selction</a:t>
            </a:r>
            <a:r>
              <a:rPr lang="en-IN" u="sng" dirty="0"/>
              <a:t> using evaluation metrics:</a:t>
            </a:r>
            <a:r>
              <a:rPr lang="en-IN" dirty="0"/>
              <a:t> Based on evaluation meticas like  accuracy , confusion matrix, etc. optimal model is selected </a:t>
            </a:r>
            <a:endParaRPr lang="en-IN" u="sng" dirty="0"/>
          </a:p>
          <a:p>
            <a:pPr marL="285750" indent="-285750">
              <a:buFont typeface="Arial" panose="020B0604020202020204" pitchFamily="34" charset="0"/>
              <a:buChar char="•"/>
            </a:pPr>
            <a:endParaRPr lang="en-IN" u="sng" dirty="0"/>
          </a:p>
          <a:p>
            <a:pPr marL="285750" indent="-285750">
              <a:buFont typeface="Arial" panose="020B0604020202020204" pitchFamily="34" charset="0"/>
              <a:buChar char="•"/>
            </a:pPr>
            <a:r>
              <a:rPr lang="en-IN" u="sng" dirty="0"/>
              <a:t>Using the selected model for classifying the real time network traffic : </a:t>
            </a:r>
            <a:r>
              <a:rPr lang="en-IN" dirty="0"/>
              <a:t>using p-cap in windows to capture the live packets and  classify them into good or bad traffic using selected model.</a:t>
            </a:r>
          </a:p>
          <a:p>
            <a:endParaRPr lang="en-US" dirty="0"/>
          </a:p>
        </p:txBody>
      </p:sp>
    </p:spTree>
    <p:extLst>
      <p:ext uri="{BB962C8B-B14F-4D97-AF65-F5344CB8AC3E}">
        <p14:creationId xmlns:p14="http://schemas.microsoft.com/office/powerpoint/2010/main" val="3654372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FCD8900-C25E-8F5B-5CBF-F361B48576B4}"/>
                  </a:ext>
                </a:extLst>
              </p:cNvPr>
              <p:cNvSpPr txBox="1"/>
              <p:nvPr/>
            </p:nvSpPr>
            <p:spPr>
              <a:xfrm>
                <a:off x="76200" y="904220"/>
                <a:ext cx="11963400" cy="6675683"/>
              </a:xfrm>
              <a:prstGeom prst="rect">
                <a:avLst/>
              </a:prstGeom>
              <a:noFill/>
            </p:spPr>
            <p:txBody>
              <a:bodyPr wrap="square" rtlCol="0">
                <a:spAutoFit/>
              </a:bodyPr>
              <a:lstStyle/>
              <a:p>
                <a:endParaRPr lang="en-US" b="1" dirty="0"/>
              </a:p>
              <a:p>
                <a:r>
                  <a:rPr lang="en-US" b="1" u="sng" dirty="0"/>
                  <a:t>Accuracy score: </a:t>
                </a:r>
                <a:r>
                  <a:rPr kumimoji="0" lang="en-US" altLang="en-US" sz="1800" b="0" i="0" u="none" strike="noStrike" cap="none" normalizeH="0" baseline="0" dirty="0">
                    <a:ln>
                      <a:noFill/>
                    </a:ln>
                    <a:solidFill>
                      <a:schemeClr val="tx1"/>
                    </a:solidFill>
                    <a:effectLst/>
                    <a:latin typeface="Arial" panose="020B0604020202020204" pitchFamily="34" charset="0"/>
                  </a:rPr>
                  <a:t>The accuracy score in machine learning measures mainly used in classification models. It the proportion of correctly classified instances among all instances. It's calculated by dividing the number of correct predictions by the total number of predictions made.</a:t>
                </a:r>
              </a:p>
              <a:p>
                <a:pPr/>
                <a14:m>
                  <m:oMathPara xmlns:m="http://schemas.openxmlformats.org/officeDocument/2006/math">
                    <m:oMathParaPr>
                      <m:jc m:val="centerGroup"/>
                    </m:oMathParaPr>
                    <m:oMath xmlns:m="http://schemas.openxmlformats.org/officeDocument/2006/math">
                      <m:r>
                        <a:rPr lang="en-US" altLang="en-US" i="1" dirty="0" smtClean="0">
                          <a:latin typeface="Cambria Math" panose="02040503050406030204" pitchFamily="18" charset="0"/>
                        </a:rPr>
                        <m:t>                                                    </m:t>
                      </m:r>
                      <m:r>
                        <a:rPr lang="en-US" altLang="en-US" b="0" i="1" dirty="0" smtClean="0">
                          <a:latin typeface="Cambria Math" panose="02040503050406030204" pitchFamily="18" charset="0"/>
                        </a:rPr>
                        <m:t>(</m:t>
                      </m:r>
                      <m:r>
                        <a:rPr lang="en-IN" i="1" dirty="0">
                          <a:latin typeface="Cambria Math" panose="02040503050406030204" pitchFamily="18" charset="0"/>
                        </a:rPr>
                        <m:t>𝑁𝑢𝑚𝑏𝑒𝑟</m:t>
                      </m:r>
                      <m:r>
                        <a:rPr lang="en-IN" i="1" dirty="0">
                          <a:latin typeface="Cambria Math" panose="02040503050406030204" pitchFamily="18" charset="0"/>
                        </a:rPr>
                        <m:t> </m:t>
                      </m:r>
                      <m:r>
                        <a:rPr lang="en-IN" i="1" dirty="0">
                          <a:latin typeface="Cambria Math" panose="02040503050406030204" pitchFamily="18" charset="0"/>
                        </a:rPr>
                        <m:t>𝑜𝑓</m:t>
                      </m:r>
                      <m:r>
                        <a:rPr lang="en-IN" i="1" dirty="0">
                          <a:latin typeface="Cambria Math" panose="02040503050406030204" pitchFamily="18" charset="0"/>
                        </a:rPr>
                        <m:t> </m:t>
                      </m:r>
                      <m:r>
                        <a:rPr lang="en-IN" i="1" dirty="0">
                          <a:latin typeface="Cambria Math" panose="02040503050406030204" pitchFamily="18" charset="0"/>
                        </a:rPr>
                        <m:t>𝐶𝑜𝑟𝑟𝑒𝑐𝑡</m:t>
                      </m:r>
                      <m:r>
                        <a:rPr lang="en-IN" i="1" dirty="0">
                          <a:latin typeface="Cambria Math" panose="02040503050406030204" pitchFamily="18" charset="0"/>
                        </a:rPr>
                        <m:t> </m:t>
                      </m:r>
                      <m:r>
                        <a:rPr lang="en-IN" i="1" dirty="0">
                          <a:latin typeface="Cambria Math" panose="02040503050406030204" pitchFamily="18" charset="0"/>
                        </a:rPr>
                        <m:t>𝑃𝑟𝑒𝑑𝑖𝑐𝑡𝑖𝑜𝑛𝑠</m:t>
                      </m:r>
                      <m:r>
                        <a:rPr lang="en-US" b="0" i="1" dirty="0" smtClean="0">
                          <a:latin typeface="Cambria Math" panose="02040503050406030204" pitchFamily="18" charset="0"/>
                        </a:rPr>
                        <m:t>)</m:t>
                      </m:r>
                      <m:r>
                        <a:rPr lang="en-IN" altLang="en-US" i="1" dirty="0">
                          <a:latin typeface="Cambria Math" panose="02040503050406030204" pitchFamily="18" charset="0"/>
                        </a:rPr>
                        <m:t>/(</m:t>
                      </m:r>
                      <m:r>
                        <a:rPr lang="en-IN" altLang="en-US" i="1" dirty="0">
                          <a:latin typeface="Cambria Math" panose="02040503050406030204" pitchFamily="18" charset="0"/>
                        </a:rPr>
                        <m:t>𝑇𝑜𝑡𝑎𝑙</m:t>
                      </m:r>
                      <m:r>
                        <a:rPr lang="en-IN" altLang="en-US" i="1" dirty="0">
                          <a:latin typeface="Cambria Math" panose="02040503050406030204" pitchFamily="18" charset="0"/>
                        </a:rPr>
                        <m:t> </m:t>
                      </m:r>
                      <m:r>
                        <a:rPr lang="en-IN" altLang="en-US" i="1" dirty="0">
                          <a:latin typeface="Cambria Math" panose="02040503050406030204" pitchFamily="18" charset="0"/>
                        </a:rPr>
                        <m:t>𝑁𝑢𝑚𝑏𝑒𝑟</m:t>
                      </m:r>
                      <m:r>
                        <a:rPr lang="en-IN" altLang="en-US" i="1" dirty="0">
                          <a:latin typeface="Cambria Math" panose="02040503050406030204" pitchFamily="18" charset="0"/>
                        </a:rPr>
                        <m:t> </m:t>
                      </m:r>
                      <m:r>
                        <a:rPr lang="en-IN" altLang="en-US" i="1" dirty="0">
                          <a:latin typeface="Cambria Math" panose="02040503050406030204" pitchFamily="18" charset="0"/>
                        </a:rPr>
                        <m:t>𝑜𝑓</m:t>
                      </m:r>
                      <m:r>
                        <a:rPr lang="en-IN" altLang="en-US" i="1" dirty="0">
                          <a:latin typeface="Cambria Math" panose="02040503050406030204" pitchFamily="18" charset="0"/>
                        </a:rPr>
                        <m:t> </m:t>
                      </m:r>
                      <m:r>
                        <a:rPr lang="en-IN" altLang="en-US" i="1" dirty="0">
                          <a:latin typeface="Cambria Math" panose="02040503050406030204" pitchFamily="18" charset="0"/>
                        </a:rPr>
                        <m:t>𝑃𝑟𝑒𝑑𝑖𝑐𝑡𝑖𝑜𝑛𝑠</m:t>
                      </m:r>
                      <m:r>
                        <a:rPr lang="en-IN" altLang="en-US" i="1" dirty="0">
                          <a:latin typeface="Cambria Math" panose="02040503050406030204" pitchFamily="18" charset="0"/>
                        </a:rPr>
                        <m:t>)</m:t>
                      </m:r>
                    </m:oMath>
                  </m:oMathPara>
                </a14:m>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altLang="en-US" dirty="0">
                  <a:latin typeface="Arial" panose="020B0604020202020204" pitchFamily="34" charset="0"/>
                </a:endParaRPr>
              </a:p>
              <a:p>
                <a:r>
                  <a:rPr kumimoji="0" lang="en-IN" altLang="en-US" sz="1800" b="1" i="0" u="sng" strike="noStrike" cap="none" normalizeH="0" baseline="0" dirty="0">
                    <a:ln>
                      <a:noFill/>
                    </a:ln>
                    <a:solidFill>
                      <a:schemeClr val="tx1"/>
                    </a:solidFill>
                    <a:effectLst/>
                    <a:latin typeface="Arial" panose="020B0604020202020204" pitchFamily="34" charset="0"/>
                  </a:rPr>
                  <a:t>Precision: </a:t>
                </a:r>
                <a:r>
                  <a:rPr kumimoji="0" lang="en-IN" altLang="en-US" sz="1800" b="0" i="0" u="none" strike="noStrike" cap="none" normalizeH="0" baseline="0" dirty="0">
                    <a:ln>
                      <a:noFill/>
                    </a:ln>
                    <a:solidFill>
                      <a:schemeClr val="tx1"/>
                    </a:solidFill>
                    <a:effectLst/>
                    <a:latin typeface="Arial" panose="020B0604020202020204" pitchFamily="34" charset="0"/>
                  </a:rPr>
                  <a:t>Precision measures the accuracy of the positive predictions made by the model. It is the ratio of true positive predictions to the total number of positive predictions made by the model.</a:t>
                </a:r>
              </a:p>
              <a:p>
                <a:endParaRPr kumimoji="0" lang="en-IN" altLang="en-US" sz="1800" b="0" i="0" u="none" strike="noStrike" cap="none" normalizeH="0" baseline="0" dirty="0">
                  <a:ln>
                    <a:noFill/>
                  </a:ln>
                  <a:solidFill>
                    <a:schemeClr val="tx1"/>
                  </a:solidFill>
                  <a:effectLst/>
                  <a:latin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en-IN" altLang="en-US" i="1" dirty="0" smtClean="0">
                          <a:latin typeface="Cambria Math" panose="02040503050406030204" pitchFamily="18" charset="0"/>
                        </a:rPr>
                        <m:t>                             (</m:t>
                      </m:r>
                      <m:r>
                        <a:rPr lang="en-IN" altLang="en-US" i="1" dirty="0" smtClean="0">
                          <a:latin typeface="Cambria Math" panose="02040503050406030204" pitchFamily="18" charset="0"/>
                        </a:rPr>
                        <m:t>𝑇𝑟𝑢𝑒</m:t>
                      </m:r>
                      <m:r>
                        <a:rPr lang="en-IN" altLang="en-US" i="1" dirty="0" smtClean="0">
                          <a:latin typeface="Cambria Math" panose="02040503050406030204" pitchFamily="18" charset="0"/>
                        </a:rPr>
                        <m:t> </m:t>
                      </m:r>
                      <m:r>
                        <a:rPr lang="en-IN" altLang="en-US" i="1" dirty="0" smtClean="0">
                          <a:latin typeface="Cambria Math" panose="02040503050406030204" pitchFamily="18" charset="0"/>
                        </a:rPr>
                        <m:t>𝑝𝑜𝑠𝑖𝑡𝑖𝑣𝑒𝑠</m:t>
                      </m:r>
                      <m:r>
                        <a:rPr lang="en-IN" altLang="en-US" i="1" dirty="0" smtClean="0">
                          <a:latin typeface="Cambria Math" panose="02040503050406030204" pitchFamily="18" charset="0"/>
                        </a:rPr>
                        <m:t>)/(</m:t>
                      </m:r>
                      <m:r>
                        <a:rPr lang="en-IN" altLang="en-US" i="1" dirty="0" smtClean="0">
                          <a:latin typeface="Cambria Math" panose="02040503050406030204" pitchFamily="18" charset="0"/>
                        </a:rPr>
                        <m:t>𝑇𝑟𝑢𝑒</m:t>
                      </m:r>
                      <m:r>
                        <a:rPr lang="en-IN" altLang="en-US" i="1" dirty="0" smtClean="0">
                          <a:latin typeface="Cambria Math" panose="02040503050406030204" pitchFamily="18" charset="0"/>
                        </a:rPr>
                        <m:t> </m:t>
                      </m:r>
                      <m:r>
                        <a:rPr lang="en-IN" altLang="en-US" i="1" dirty="0" smtClean="0">
                          <a:latin typeface="Cambria Math" panose="02040503050406030204" pitchFamily="18" charset="0"/>
                        </a:rPr>
                        <m:t>𝑝𝑜𝑠𝑖𝑡𝑖𝑣𝑒𝑠</m:t>
                      </m:r>
                      <m:r>
                        <a:rPr lang="en-IN" altLang="en-US" i="1" dirty="0" smtClean="0">
                          <a:latin typeface="Cambria Math" panose="02040503050406030204" pitchFamily="18" charset="0"/>
                        </a:rPr>
                        <m:t>+</m:t>
                      </m:r>
                      <m:r>
                        <a:rPr lang="en-IN" altLang="en-US" i="1" dirty="0" smtClean="0">
                          <a:latin typeface="Cambria Math" panose="02040503050406030204" pitchFamily="18" charset="0"/>
                        </a:rPr>
                        <m:t>𝐹𝑎𝑙𝑠𝑒</m:t>
                      </m:r>
                      <m:r>
                        <a:rPr lang="en-IN" altLang="en-US" i="1" dirty="0" smtClean="0">
                          <a:latin typeface="Cambria Math" panose="02040503050406030204" pitchFamily="18" charset="0"/>
                        </a:rPr>
                        <m:t> </m:t>
                      </m:r>
                      <m:r>
                        <a:rPr lang="en-IN" altLang="en-US" i="1" dirty="0" smtClean="0">
                          <a:latin typeface="Cambria Math" panose="02040503050406030204" pitchFamily="18" charset="0"/>
                        </a:rPr>
                        <m:t>𝑝𝑜𝑠𝑖𝑡𝑖𝑣𝑒</m:t>
                      </m:r>
                      <m:r>
                        <a:rPr lang="en-IN" altLang="en-US" i="1" dirty="0" smtClean="0">
                          <a:latin typeface="Cambria Math" panose="02040503050406030204" pitchFamily="18" charset="0"/>
                        </a:rPr>
                        <m:t>)</m:t>
                      </m:r>
                    </m:oMath>
                  </m:oMathPara>
                </a14:m>
                <a:endParaRPr lang="en-IN" altLang="en-US" dirty="0">
                  <a:latin typeface="Arial" panose="020B0604020202020204" pitchFamily="34" charset="0"/>
                </a:endParaRPr>
              </a:p>
              <a:p>
                <a:endParaRPr lang="en-IN" altLang="en-US" dirty="0">
                  <a:latin typeface="Arial" panose="020B0604020202020204" pitchFamily="34" charset="0"/>
                </a:endParaRPr>
              </a:p>
              <a:p>
                <a:r>
                  <a:rPr kumimoji="0" lang="en-IN" altLang="en-US" sz="1800" b="1" i="0" u="sng" strike="noStrike" cap="none" normalizeH="0" baseline="0" dirty="0">
                    <a:ln>
                      <a:noFill/>
                    </a:ln>
                    <a:solidFill>
                      <a:schemeClr val="tx1"/>
                    </a:solidFill>
                    <a:effectLst/>
                    <a:latin typeface="Arial" panose="020B0604020202020204" pitchFamily="34" charset="0"/>
                  </a:rPr>
                  <a:t>Recall:</a:t>
                </a:r>
                <a:r>
                  <a:rPr kumimoji="0" lang="en-IN" altLang="en-US" sz="1800" b="0" i="0" u="none" strike="noStrike" cap="none" normalizeH="0" baseline="0" dirty="0">
                    <a:ln>
                      <a:noFill/>
                    </a:ln>
                    <a:solidFill>
                      <a:schemeClr val="tx1"/>
                    </a:solidFill>
                    <a:effectLst/>
                    <a:latin typeface="Arial" panose="020B0604020202020204" pitchFamily="34" charset="0"/>
                  </a:rPr>
                  <a:t> Recall measures the ability of the model to find all the relevant cases within a dataset. It is the ratio of true positive predictions to the total number of actual positive cases in the dataset.</a:t>
                </a:r>
              </a:p>
              <a:p>
                <a:endParaRPr kumimoji="0" lang="en-US" altLang="en-US" sz="1800" b="0" i="0" u="none" strike="noStrike" cap="none" normalizeH="0" baseline="0" dirty="0">
                  <a:ln>
                    <a:noFill/>
                  </a:ln>
                  <a:solidFill>
                    <a:schemeClr val="tx1"/>
                  </a:solidFill>
                  <a:effectLst/>
                  <a:latin typeface="Arial" panose="020B0604020202020204" pitchFamily="34" charset="0"/>
                </a:endParaRPr>
              </a:p>
              <a:p>
                <a:r>
                  <a:rPr kumimoji="0" lang="en-US" altLang="en-US" sz="1800" b="0" i="0" u="none" strike="noStrike" cap="none" normalizeH="0" baseline="0" dirty="0">
                    <a:ln>
                      <a:noFill/>
                    </a:ln>
                    <a:solidFill>
                      <a:schemeClr val="tx1"/>
                    </a:solidFill>
                    <a:effectLst/>
                    <a:latin typeface="Arial" panose="020B0604020202020204" pitchFamily="34" charset="0"/>
                  </a:rPr>
                  <a:t>                                                 </a:t>
                </a:r>
                <a14:m>
                  <m:oMath xmlns:m="http://schemas.openxmlformats.org/officeDocument/2006/math">
                    <m:r>
                      <a:rPr lang="en-IN" altLang="en-US" i="1" dirty="0" smtClean="0">
                        <a:latin typeface="Cambria Math" panose="02040503050406030204" pitchFamily="18" charset="0"/>
                      </a:rPr>
                      <m:t> </m:t>
                    </m:r>
                    <m:r>
                      <a:rPr lang="en-US" altLang="en-US" b="0" i="1" dirty="0" smtClean="0">
                        <a:latin typeface="Cambria Math" panose="02040503050406030204" pitchFamily="18" charset="0"/>
                      </a:rPr>
                      <m:t>   </m:t>
                    </m:r>
                    <m:r>
                      <a:rPr lang="en-IN" altLang="en-US" i="1" dirty="0" smtClean="0">
                        <a:latin typeface="Cambria Math" panose="02040503050406030204" pitchFamily="18" charset="0"/>
                      </a:rPr>
                      <m:t>(</m:t>
                    </m:r>
                    <m:r>
                      <a:rPr lang="en-IN" altLang="en-US" i="1" dirty="0" smtClean="0">
                        <a:latin typeface="Cambria Math" panose="02040503050406030204" pitchFamily="18" charset="0"/>
                      </a:rPr>
                      <m:t>𝑇𝑟𝑢𝑒</m:t>
                    </m:r>
                    <m:r>
                      <a:rPr lang="en-IN" altLang="en-US" i="1" dirty="0" smtClean="0">
                        <a:latin typeface="Cambria Math" panose="02040503050406030204" pitchFamily="18" charset="0"/>
                      </a:rPr>
                      <m:t> </m:t>
                    </m:r>
                    <m:r>
                      <a:rPr lang="en-IN" altLang="en-US" i="1" dirty="0" smtClean="0">
                        <a:latin typeface="Cambria Math" panose="02040503050406030204" pitchFamily="18" charset="0"/>
                      </a:rPr>
                      <m:t>𝑝𝑜𝑠𝑖𝑡𝑖𝑣𝑒𝑠</m:t>
                    </m:r>
                    <m:r>
                      <a:rPr lang="en-IN" altLang="en-US" i="1" dirty="0" smtClean="0">
                        <a:latin typeface="Cambria Math" panose="02040503050406030204" pitchFamily="18" charset="0"/>
                      </a:rPr>
                      <m:t>)/(</m:t>
                    </m:r>
                    <m:r>
                      <a:rPr lang="en-IN" altLang="en-US" i="1" dirty="0" smtClean="0">
                        <a:latin typeface="Cambria Math" panose="02040503050406030204" pitchFamily="18" charset="0"/>
                      </a:rPr>
                      <m:t>𝑇𝑟𝑢𝑒</m:t>
                    </m:r>
                    <m:r>
                      <a:rPr lang="en-IN" altLang="en-US" i="1" dirty="0" smtClean="0">
                        <a:latin typeface="Cambria Math" panose="02040503050406030204" pitchFamily="18" charset="0"/>
                      </a:rPr>
                      <m:t> </m:t>
                    </m:r>
                    <m:r>
                      <a:rPr lang="en-IN" altLang="en-US" i="1" dirty="0" smtClean="0">
                        <a:latin typeface="Cambria Math" panose="02040503050406030204" pitchFamily="18" charset="0"/>
                      </a:rPr>
                      <m:t>𝑝𝑜𝑠𝑖𝑡𝑖𝑣𝑒𝑠</m:t>
                    </m:r>
                    <m:r>
                      <a:rPr lang="en-IN" altLang="en-US" i="1" dirty="0" smtClean="0">
                        <a:latin typeface="Cambria Math" panose="02040503050406030204" pitchFamily="18" charset="0"/>
                      </a:rPr>
                      <m:t>+</m:t>
                    </m:r>
                    <m:r>
                      <a:rPr lang="en-IN" altLang="en-US" i="1" dirty="0" smtClean="0">
                        <a:latin typeface="Cambria Math" panose="02040503050406030204" pitchFamily="18" charset="0"/>
                      </a:rPr>
                      <m:t>𝐹𝑎𝑙𝑠𝑒</m:t>
                    </m:r>
                    <m:r>
                      <a:rPr lang="en-IN" altLang="en-US" i="1" dirty="0" smtClean="0">
                        <a:latin typeface="Cambria Math" panose="02040503050406030204" pitchFamily="18" charset="0"/>
                      </a:rPr>
                      <m:t> </m:t>
                    </m:r>
                    <m:r>
                      <a:rPr lang="en-US" altLang="en-US" b="0" i="1" dirty="0" smtClean="0">
                        <a:latin typeface="Cambria Math" panose="02040503050406030204" pitchFamily="18" charset="0"/>
                      </a:rPr>
                      <m:t>𝑛𝑒𝑔𝑎𝑡𝑖𝑣𝑒𝑠</m:t>
                    </m:r>
                    <m:r>
                      <a:rPr lang="en-IN" altLang="en-US" i="1" dirty="0" smtClean="0">
                        <a:latin typeface="Cambria Math" panose="02040503050406030204" pitchFamily="18" charset="0"/>
                      </a:rPr>
                      <m:t>)</m:t>
                    </m:r>
                  </m:oMath>
                </a14:m>
                <a:endParaRPr lang="en-IN" altLang="en-US" dirty="0">
                  <a:latin typeface="Arial" panose="020B0604020202020204" pitchFamily="34" charset="0"/>
                </a:endParaRPr>
              </a:p>
              <a:p>
                <a:endParaRPr kumimoji="0" lang="en-US" altLang="en-US" sz="1800" b="0" i="0" u="none" strike="noStrike" cap="none" normalizeH="0" baseline="0" dirty="0">
                  <a:ln>
                    <a:noFill/>
                  </a:ln>
                  <a:solidFill>
                    <a:schemeClr val="tx1"/>
                  </a:solidFill>
                  <a:effectLst/>
                  <a:latin typeface="Arial" panose="020B0604020202020204" pitchFamily="34" charset="0"/>
                </a:endParaRPr>
              </a:p>
              <a:p>
                <a:r>
                  <a:rPr kumimoji="0" lang="en-IN" altLang="en-US" sz="1800" b="1" i="0" u="sng" strike="noStrike" cap="none" normalizeH="0" baseline="0" dirty="0">
                    <a:ln>
                      <a:noFill/>
                    </a:ln>
                    <a:solidFill>
                      <a:schemeClr val="tx1"/>
                    </a:solidFill>
                    <a:effectLst/>
                    <a:latin typeface="Arial" panose="020B0604020202020204" pitchFamily="34" charset="0"/>
                  </a:rPr>
                  <a:t>F1 score: </a:t>
                </a:r>
                <a:r>
                  <a:rPr lang="en-IN" altLang="en-US" dirty="0">
                    <a:latin typeface="Arial" panose="020B0604020202020204" pitchFamily="34" charset="0"/>
                  </a:rPr>
                  <a:t>It</a:t>
                </a:r>
                <a:r>
                  <a:rPr lang="en-IN" altLang="en-US" b="1" dirty="0">
                    <a:latin typeface="Arial" panose="020B0604020202020204" pitchFamily="34" charset="0"/>
                  </a:rPr>
                  <a:t> </a:t>
                </a:r>
                <a:r>
                  <a:rPr kumimoji="0" lang="en-IN" altLang="en-US" sz="1800" b="0" i="0" u="none" strike="noStrike" cap="none" normalizeH="0" baseline="0" dirty="0">
                    <a:ln>
                      <a:noFill/>
                    </a:ln>
                    <a:solidFill>
                      <a:schemeClr val="tx1"/>
                    </a:solidFill>
                    <a:effectLst/>
                    <a:latin typeface="Arial" panose="020B0604020202020204" pitchFamily="34" charset="0"/>
                  </a:rPr>
                  <a:t>is a metric that combines precision and recall into a single value. It is the harmonic mean of precision and recall and provides a balance between the two metrics.</a:t>
                </a:r>
              </a:p>
              <a:p>
                <a:r>
                  <a:rPr lang="en-IN" altLang="en-US" dirty="0">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r>
                  <a:rPr lang="en-US" dirty="0"/>
                  <a:t>                                                                2*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𝑃𝑟𝑒𝑐𝑖𝑠𝑖𝑜𝑛</m:t>
                        </m:r>
                        <m:r>
                          <a:rPr lang="en-US" i="1">
                            <a:latin typeface="Cambria Math" panose="02040503050406030204" pitchFamily="18" charset="0"/>
                          </a:rPr>
                          <m:t>+</m:t>
                        </m:r>
                        <m:r>
                          <a:rPr lang="en-US" i="1">
                            <a:latin typeface="Cambria Math" panose="02040503050406030204" pitchFamily="18" charset="0"/>
                          </a:rPr>
                          <m:t>𝑅𝑒𝑐𝑎𝑙𝑙</m:t>
                        </m:r>
                      </m:num>
                      <m:den>
                        <m:r>
                          <a:rPr lang="en-US" i="1">
                            <a:latin typeface="Cambria Math" panose="02040503050406030204" pitchFamily="18" charset="0"/>
                          </a:rPr>
                          <m:t>𝑃𝑟𝑒𝑐𝑖𝑠𝑖𝑜𝑛</m:t>
                        </m:r>
                        <m:r>
                          <a:rPr lang="en-US" i="1">
                            <a:latin typeface="Cambria Math" panose="02040503050406030204" pitchFamily="18" charset="0"/>
                          </a:rPr>
                          <m:t>×</m:t>
                        </m:r>
                        <m:r>
                          <a:rPr lang="en-US" i="1">
                            <a:latin typeface="Cambria Math" panose="02040503050406030204" pitchFamily="18" charset="0"/>
                          </a:rPr>
                          <m:t>𝑅𝑒𝑐𝑎𝑙𝑙</m:t>
                        </m:r>
                      </m:den>
                    </m:f>
                  </m:oMath>
                </a14:m>
                <a:endParaRPr lang="en-US" dirty="0"/>
              </a:p>
              <a:p>
                <a:endParaRPr lang="en-IN" dirty="0"/>
              </a:p>
              <a:p>
                <a:endParaRPr lang="en-IN" dirty="0"/>
              </a:p>
              <a:p>
                <a:endParaRPr lang="en-IN" dirty="0"/>
              </a:p>
            </p:txBody>
          </p:sp>
        </mc:Choice>
        <mc:Fallback xmlns="">
          <p:sp>
            <p:nvSpPr>
              <p:cNvPr id="2" name="TextBox 1">
                <a:extLst>
                  <a:ext uri="{FF2B5EF4-FFF2-40B4-BE49-F238E27FC236}">
                    <a16:creationId xmlns:a16="http://schemas.microsoft.com/office/drawing/2014/main" id="{2FCD8900-C25E-8F5B-5CBF-F361B48576B4}"/>
                  </a:ext>
                </a:extLst>
              </p:cNvPr>
              <p:cNvSpPr txBox="1">
                <a:spLocks noRot="1" noChangeAspect="1" noMove="1" noResize="1" noEditPoints="1" noAdjustHandles="1" noChangeArrowheads="1" noChangeShapeType="1" noTextEdit="1"/>
              </p:cNvSpPr>
              <p:nvPr/>
            </p:nvSpPr>
            <p:spPr>
              <a:xfrm>
                <a:off x="76200" y="904220"/>
                <a:ext cx="11963400" cy="6675683"/>
              </a:xfrm>
              <a:prstGeom prst="rect">
                <a:avLst/>
              </a:prstGeom>
              <a:blipFill>
                <a:blip r:embed="rId2"/>
                <a:stretch>
                  <a:fillRect l="-459"/>
                </a:stretch>
              </a:blipFill>
            </p:spPr>
            <p:txBody>
              <a:bodyPr/>
              <a:lstStyle/>
              <a:p>
                <a:r>
                  <a:rPr lang="en-IN">
                    <a:noFill/>
                  </a:rPr>
                  <a:t> </a:t>
                </a:r>
              </a:p>
            </p:txBody>
          </p:sp>
        </mc:Fallback>
      </mc:AlternateContent>
      <p:sp>
        <p:nvSpPr>
          <p:cNvPr id="6" name="Rectangle 4">
            <a:extLst>
              <a:ext uri="{FF2B5EF4-FFF2-40B4-BE49-F238E27FC236}">
                <a16:creationId xmlns:a16="http://schemas.microsoft.com/office/drawing/2014/main" id="{74384D84-6866-9170-6EE3-346C2C519E0B}"/>
              </a:ext>
            </a:extLst>
          </p:cNvPr>
          <p:cNvSpPr>
            <a:spLocks noChangeArrowheads="1"/>
          </p:cNvSpPr>
          <p:nvPr/>
        </p:nvSpPr>
        <p:spPr bwMode="auto">
          <a:xfrm>
            <a:off x="0" y="0"/>
            <a:ext cx="4349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EC82D385-BAE3-C618-0FFF-6C74D38CA5CC}"/>
              </a:ext>
            </a:extLst>
          </p:cNvPr>
          <p:cNvSpPr txBox="1"/>
          <p:nvPr/>
        </p:nvSpPr>
        <p:spPr>
          <a:xfrm>
            <a:off x="685800" y="381000"/>
            <a:ext cx="10134600" cy="523220"/>
          </a:xfrm>
          <a:prstGeom prst="rect">
            <a:avLst/>
          </a:prstGeom>
          <a:noFill/>
        </p:spPr>
        <p:txBody>
          <a:bodyPr wrap="square" rtlCol="0">
            <a:spAutoFit/>
          </a:bodyPr>
          <a:lstStyle/>
          <a:p>
            <a:r>
              <a:rPr lang="en-US" sz="2800" u="sng" dirty="0">
                <a:latin typeface="Times New Roman" panose="02020603050405020304" pitchFamily="18" charset="0"/>
                <a:cs typeface="Times New Roman" panose="02020603050405020304" pitchFamily="18" charset="0"/>
              </a:rPr>
              <a:t>EVAULATION METRICS USED:</a:t>
            </a:r>
            <a:endParaRPr lang="en-IN" sz="28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0040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object 3"/>
              <p:cNvSpPr txBox="1"/>
              <p:nvPr/>
            </p:nvSpPr>
            <p:spPr>
              <a:xfrm>
                <a:off x="152400" y="1066801"/>
                <a:ext cx="11767235" cy="4409349"/>
              </a:xfrm>
              <a:prstGeom prst="rect">
                <a:avLst/>
              </a:prstGeom>
            </p:spPr>
            <p:txBody>
              <a:bodyPr vert="horz" wrap="square" lIns="0" tIns="41910" rIns="0" bIns="0" rtlCol="0">
                <a:spAutoFit/>
              </a:bodyPr>
              <a:lstStyle/>
              <a:p>
                <a:pPr marL="355600" marR="60960" indent="-342900" algn="just">
                  <a:lnSpc>
                    <a:spcPct val="90000"/>
                  </a:lnSpc>
                  <a:spcBef>
                    <a:spcPts val="330"/>
                  </a:spcBef>
                  <a:buFont typeface="Arial" panose="020B0604020202020204" pitchFamily="34" charset="0"/>
                  <a:buChar char="•"/>
                </a:pPr>
                <a:r>
                  <a:rPr lang="en-US" sz="2000" u="sng" spc="-5" dirty="0">
                    <a:latin typeface="Times New Roman"/>
                    <a:cs typeface="Times New Roman"/>
                  </a:rPr>
                  <a:t>Confusion matrix :</a:t>
                </a:r>
              </a:p>
              <a:p>
                <a:pPr marL="12700" marR="60960" algn="just">
                  <a:lnSpc>
                    <a:spcPct val="90000"/>
                  </a:lnSpc>
                  <a:spcBef>
                    <a:spcPts val="330"/>
                  </a:spcBef>
                </a:pPr>
                <a:r>
                  <a:rPr lang="en-IN" sz="2000" spc="-5" dirty="0">
                    <a:latin typeface="Times New Roman"/>
                    <a:cs typeface="Times New Roman"/>
                  </a:rPr>
                  <a:t>A confusion matrix is a tabular representation used to describe the performance of a classification model .It allows visualization of the performance of an algorithm by presenting a summary of the predictions made by the model against the actual class labels.</a:t>
                </a:r>
              </a:p>
              <a:p>
                <a:pPr marL="12700" marR="60960" algn="just">
                  <a:lnSpc>
                    <a:spcPct val="90000"/>
                  </a:lnSpc>
                  <a:spcBef>
                    <a:spcPts val="330"/>
                  </a:spcBef>
                </a:pPr>
                <a14:m>
                  <m:oMathPara xmlns:m="http://schemas.openxmlformats.org/officeDocument/2006/math">
                    <m:oMathParaPr>
                      <m:jc m:val="centerGroup"/>
                    </m:oMathParaPr>
                    <m:oMath xmlns:m="http://schemas.openxmlformats.org/officeDocument/2006/math">
                      <m:m>
                        <m:mPr>
                          <m:mcs>
                            <m:mc>
                              <m:mcPr>
                                <m:count m:val="2"/>
                                <m:mcJc m:val="center"/>
                              </m:mcPr>
                            </m:mc>
                          </m:mcs>
                          <m:ctrlPr>
                            <a:rPr lang="en-US" sz="2000" i="1" spc="-5" smtClean="0">
                              <a:latin typeface="Cambria Math" panose="02040503050406030204" pitchFamily="18" charset="0"/>
                              <a:cs typeface="Times New Roman"/>
                            </a:rPr>
                          </m:ctrlPr>
                        </m:mPr>
                        <m:mr>
                          <m:e>
                            <m:r>
                              <m:rPr>
                                <m:brk m:alnAt="7"/>
                              </m:rPr>
                              <a:rPr lang="en-US" sz="2000" b="0" i="1" spc="-5" smtClean="0">
                                <a:latin typeface="Cambria Math" panose="02040503050406030204" pitchFamily="18" charset="0"/>
                                <a:cs typeface="Times New Roman"/>
                              </a:rPr>
                              <m:t>𝑇</m:t>
                            </m:r>
                            <m:r>
                              <a:rPr lang="en-US" sz="2000" b="0" i="1" spc="-5" smtClean="0">
                                <a:latin typeface="Cambria Math" panose="02040503050406030204" pitchFamily="18" charset="0"/>
                                <a:cs typeface="Times New Roman"/>
                              </a:rPr>
                              <m:t>𝑃</m:t>
                            </m:r>
                          </m:e>
                          <m:e>
                            <m:r>
                              <a:rPr lang="en-US" sz="2000" b="0" i="1" spc="-5" smtClean="0">
                                <a:latin typeface="Cambria Math" panose="02040503050406030204" pitchFamily="18" charset="0"/>
                                <a:cs typeface="Times New Roman"/>
                              </a:rPr>
                              <m:t>𝐹𝑁</m:t>
                            </m:r>
                          </m:e>
                        </m:mr>
                        <m:mr>
                          <m:e>
                            <m:r>
                              <a:rPr lang="en-US" sz="2000" b="0" i="1" spc="-5" smtClean="0">
                                <a:latin typeface="Cambria Math" panose="02040503050406030204" pitchFamily="18" charset="0"/>
                                <a:cs typeface="Times New Roman"/>
                              </a:rPr>
                              <m:t>𝐹𝑃</m:t>
                            </m:r>
                          </m:e>
                          <m:e>
                            <m:r>
                              <a:rPr lang="en-US" sz="2000" b="0" i="1" spc="-5" smtClean="0">
                                <a:latin typeface="Cambria Math" panose="02040503050406030204" pitchFamily="18" charset="0"/>
                                <a:cs typeface="Times New Roman"/>
                              </a:rPr>
                              <m:t>𝑇𝑁</m:t>
                            </m:r>
                          </m:e>
                        </m:mr>
                      </m:m>
                    </m:oMath>
                  </m:oMathPara>
                </a14:m>
                <a:endParaRPr lang="en-US" sz="2000" spc="-5" dirty="0">
                  <a:latin typeface="Times New Roman"/>
                  <a:cs typeface="Times New Roman"/>
                </a:endParaRPr>
              </a:p>
              <a:p>
                <a:pPr marL="12700" marR="60960" algn="just">
                  <a:lnSpc>
                    <a:spcPct val="90000"/>
                  </a:lnSpc>
                  <a:spcBef>
                    <a:spcPts val="330"/>
                  </a:spcBef>
                </a:pPr>
                <a:endParaRPr lang="en-US" sz="2000" spc="-5" dirty="0">
                  <a:latin typeface="Times New Roman"/>
                  <a:cs typeface="Times New Roman"/>
                </a:endParaRPr>
              </a:p>
              <a:p>
                <a:pPr marL="12700" marR="60960" algn="just">
                  <a:lnSpc>
                    <a:spcPct val="90000"/>
                  </a:lnSpc>
                  <a:spcBef>
                    <a:spcPts val="330"/>
                  </a:spcBef>
                </a:pPr>
                <a:r>
                  <a:rPr lang="en-IN" sz="2000" spc="-5" dirty="0">
                    <a:latin typeface="Times New Roman"/>
                    <a:cs typeface="Times New Roman"/>
                  </a:rPr>
                  <a:t>True Positives (TP): These are the cases where the model correctly predicts the positive class.</a:t>
                </a:r>
              </a:p>
              <a:p>
                <a:pPr marL="12700" marR="60960" algn="just">
                  <a:lnSpc>
                    <a:spcPct val="90000"/>
                  </a:lnSpc>
                  <a:spcBef>
                    <a:spcPts val="330"/>
                  </a:spcBef>
                </a:pPr>
                <a:r>
                  <a:rPr lang="en-IN" sz="2000" spc="-5" dirty="0">
                    <a:latin typeface="Times New Roman"/>
                    <a:cs typeface="Times New Roman"/>
                  </a:rPr>
                  <a:t>True Negatives (TN): These are the cases where the model correctly predicts the negative class.</a:t>
                </a:r>
              </a:p>
              <a:p>
                <a:pPr marL="12700" marR="60960" algn="just">
                  <a:lnSpc>
                    <a:spcPct val="90000"/>
                  </a:lnSpc>
                  <a:spcBef>
                    <a:spcPts val="330"/>
                  </a:spcBef>
                </a:pPr>
                <a:r>
                  <a:rPr lang="en-IN" sz="2000" spc="-5" dirty="0">
                    <a:latin typeface="Times New Roman"/>
                    <a:cs typeface="Times New Roman"/>
                  </a:rPr>
                  <a:t>False Positives (FP): These are the cases where the model incorrectly predicts the positive class when the actual class is negative. (Also known as Type I error)</a:t>
                </a:r>
              </a:p>
              <a:p>
                <a:pPr marL="12700" marR="60960" algn="just">
                  <a:lnSpc>
                    <a:spcPct val="90000"/>
                  </a:lnSpc>
                  <a:spcBef>
                    <a:spcPts val="330"/>
                  </a:spcBef>
                </a:pPr>
                <a:r>
                  <a:rPr lang="en-IN" sz="2000" spc="-5" dirty="0">
                    <a:latin typeface="Times New Roman"/>
                    <a:cs typeface="Times New Roman"/>
                  </a:rPr>
                  <a:t>False Negatives (FN): These are the cases where the model incorrectly predicts the negative class when the actual class is positive. (Also known as Type II error)</a:t>
                </a:r>
                <a:endParaRPr lang="en-US" sz="2000" spc="-5" dirty="0">
                  <a:latin typeface="Times New Roman"/>
                  <a:cs typeface="Times New Roman"/>
                </a:endParaRPr>
              </a:p>
              <a:p>
                <a:pPr marL="355600" marR="60960" indent="-342900" algn="just">
                  <a:lnSpc>
                    <a:spcPct val="90000"/>
                  </a:lnSpc>
                  <a:spcBef>
                    <a:spcPts val="330"/>
                  </a:spcBef>
                  <a:buFont typeface="Arial" panose="020B0604020202020204" pitchFamily="34" charset="0"/>
                  <a:buChar char="•"/>
                </a:pPr>
                <a:endParaRPr lang="en-US" sz="2000" spc="-5" dirty="0">
                  <a:latin typeface="Times New Roman"/>
                  <a:cs typeface="Times New Roman"/>
                </a:endParaRPr>
              </a:p>
              <a:p>
                <a:pPr marL="469900" marR="60960" indent="-457200" algn="just">
                  <a:lnSpc>
                    <a:spcPct val="90000"/>
                  </a:lnSpc>
                  <a:spcBef>
                    <a:spcPts val="330"/>
                  </a:spcBef>
                  <a:buFont typeface="+mj-lt"/>
                  <a:buAutoNum type="arabicPeriod"/>
                </a:pPr>
                <a:endParaRPr lang="en-IN" sz="2000" dirty="0">
                  <a:latin typeface="Times New Roman"/>
                  <a:cs typeface="Times New Roman"/>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52400" y="1066801"/>
                <a:ext cx="11767235" cy="4409349"/>
              </a:xfrm>
              <a:prstGeom prst="rect">
                <a:avLst/>
              </a:prstGeom>
              <a:blipFill>
                <a:blip r:embed="rId2"/>
                <a:stretch>
                  <a:fillRect l="-1192" t="-1521" r="-777"/>
                </a:stretch>
              </a:blipFill>
            </p:spPr>
            <p:txBody>
              <a:bodyPr/>
              <a:lstStyle/>
              <a:p>
                <a:r>
                  <a:rPr lang="en-IN">
                    <a:noFill/>
                  </a:rPr>
                  <a:t> </a:t>
                </a:r>
              </a:p>
            </p:txBody>
          </p:sp>
        </mc:Fallback>
      </mc:AlternateContent>
    </p:spTree>
    <p:extLst>
      <p:ext uri="{BB962C8B-B14F-4D97-AF65-F5344CB8AC3E}">
        <p14:creationId xmlns:p14="http://schemas.microsoft.com/office/powerpoint/2010/main" val="2359678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676400"/>
            <a:ext cx="7086600" cy="673902"/>
          </a:xfrm>
          <a:prstGeom prst="rect">
            <a:avLst/>
          </a:prstGeom>
        </p:spPr>
        <p:txBody>
          <a:bodyPr vert="horz" wrap="square" lIns="0" tIns="12065" rIns="0" bIns="0" rtlCol="0">
            <a:spAutoFit/>
          </a:bodyPr>
          <a:lstStyle/>
          <a:p>
            <a:pPr marL="12700">
              <a:lnSpc>
                <a:spcPct val="100000"/>
              </a:lnSpc>
              <a:spcBef>
                <a:spcPts val="95"/>
              </a:spcBef>
            </a:pPr>
            <a:r>
              <a:rPr lang="en-US" sz="4300" u="sng" dirty="0">
                <a:solidFill>
                  <a:schemeClr val="tx1"/>
                </a:solidFill>
              </a:rPr>
              <a:t>Data set:</a:t>
            </a:r>
            <a:endParaRPr sz="4300" u="sng" dirty="0">
              <a:solidFill>
                <a:schemeClr val="tx1"/>
              </a:solidFill>
            </a:endParaRPr>
          </a:p>
        </p:txBody>
      </p:sp>
      <p:sp>
        <p:nvSpPr>
          <p:cNvPr id="3" name="object 3"/>
          <p:cNvSpPr txBox="1"/>
          <p:nvPr/>
        </p:nvSpPr>
        <p:spPr>
          <a:xfrm>
            <a:off x="260401" y="3124200"/>
            <a:ext cx="5835599" cy="1150315"/>
          </a:xfrm>
          <a:prstGeom prst="rect">
            <a:avLst/>
          </a:prstGeom>
        </p:spPr>
        <p:txBody>
          <a:bodyPr vert="horz" wrap="square" lIns="0" tIns="41910" rIns="0" bIns="0" rtlCol="0">
            <a:spAutoFit/>
          </a:bodyPr>
          <a:lstStyle/>
          <a:p>
            <a:pPr marL="12700" marR="60960" algn="just">
              <a:lnSpc>
                <a:spcPct val="90000"/>
              </a:lnSpc>
              <a:spcBef>
                <a:spcPts val="330"/>
              </a:spcBef>
            </a:pPr>
            <a:r>
              <a:rPr lang="en-US" sz="2000" spc="-10" dirty="0">
                <a:latin typeface="Times New Roman"/>
                <a:cs typeface="Times New Roman"/>
              </a:rPr>
              <a:t>Data set  used is collected from Kaggle ,it has 42 different features describing a network data packet such as protocol type, destination </a:t>
            </a:r>
            <a:r>
              <a:rPr lang="en-US" sz="2000" spc="-10" dirty="0" err="1">
                <a:latin typeface="Times New Roman"/>
                <a:cs typeface="Times New Roman"/>
              </a:rPr>
              <a:t>bytes,etc</a:t>
            </a:r>
            <a:r>
              <a:rPr lang="en-US" sz="2000" spc="-10" dirty="0">
                <a:latin typeface="Times New Roman"/>
                <a:cs typeface="Times New Roman"/>
              </a:rPr>
              <a:t>…. This data set  consists of around 25000 rows .</a:t>
            </a:r>
            <a:endParaRPr sz="2000" dirty="0">
              <a:latin typeface="Times New Roman"/>
              <a:cs typeface="Times New Roman"/>
            </a:endParaRPr>
          </a:p>
        </p:txBody>
      </p:sp>
      <p:pic>
        <p:nvPicPr>
          <p:cNvPr id="4" name="Picture 3">
            <a:extLst>
              <a:ext uri="{FF2B5EF4-FFF2-40B4-BE49-F238E27FC236}">
                <a16:creationId xmlns:a16="http://schemas.microsoft.com/office/drawing/2014/main" id="{4D4407C7-8E5B-C153-3FE1-0376AE3B9ACA}"/>
              </a:ext>
            </a:extLst>
          </p:cNvPr>
          <p:cNvPicPr>
            <a:picLocks noChangeAspect="1"/>
          </p:cNvPicPr>
          <p:nvPr/>
        </p:nvPicPr>
        <p:blipFill rotWithShape="1">
          <a:blip r:embed="rId2"/>
          <a:srcRect b="6666"/>
          <a:stretch/>
        </p:blipFill>
        <p:spPr>
          <a:xfrm>
            <a:off x="7299405" y="38100"/>
            <a:ext cx="5349795" cy="6781800"/>
          </a:xfrm>
          <a:prstGeom prst="rect">
            <a:avLst/>
          </a:prstGeom>
        </p:spPr>
      </p:pic>
    </p:spTree>
    <p:extLst>
      <p:ext uri="{BB962C8B-B14F-4D97-AF65-F5344CB8AC3E}">
        <p14:creationId xmlns:p14="http://schemas.microsoft.com/office/powerpoint/2010/main" val="33605475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513</TotalTime>
  <Words>1498</Words>
  <Application>Microsoft Office PowerPoint</Application>
  <PresentationFormat>Widescreen</PresentationFormat>
  <Paragraphs>112</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Calibri Light</vt:lpstr>
      <vt:lpstr>Calibri,Bold</vt:lpstr>
      <vt:lpstr>Cambria Math</vt:lpstr>
      <vt:lpstr>Century Gothic</vt:lpstr>
      <vt:lpstr>Consolas</vt:lpstr>
      <vt:lpstr>Söhne</vt:lpstr>
      <vt:lpstr>Times New Roman</vt:lpstr>
      <vt:lpstr>Mesh</vt:lpstr>
      <vt:lpstr>PowerPoint Presentation</vt:lpstr>
      <vt:lpstr>WHAT IS AN INTRUSION DETECTION System  </vt:lpstr>
      <vt:lpstr>HOW DOES AN IDS WORK?</vt:lpstr>
      <vt:lpstr>USE OF ML IN IDS: -</vt:lpstr>
      <vt:lpstr>Problem statement</vt:lpstr>
      <vt:lpstr> Methodology</vt:lpstr>
      <vt:lpstr>PowerPoint Presentation</vt:lpstr>
      <vt:lpstr>PowerPoint Presentation</vt:lpstr>
      <vt:lpstr>Data set:</vt:lpstr>
      <vt:lpstr>Comparative Analysis of ML Algorithms for Model Selection </vt:lpstr>
      <vt:lpstr>PowerPoint Presentation</vt:lpstr>
      <vt:lpstr>Confusion matrix for analyzed algorithms:</vt:lpstr>
      <vt:lpstr> MODEL SELECTION AND FEATURE EXTRACTION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PRANAVYA DEEPTHI</dc:creator>
  <cp:lastModifiedBy>DACHEPALLI PRANAVYA DEEPTHI  20BCN7102</cp:lastModifiedBy>
  <cp:revision>60</cp:revision>
  <dcterms:created xsi:type="dcterms:W3CDTF">2023-11-27T10:32:57Z</dcterms:created>
  <dcterms:modified xsi:type="dcterms:W3CDTF">2024-05-05T09:40:58Z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2023-10-07T00:00:00Z</vt:filetime>
  </property>
  <property fmtid="{D5CDD505-2E9C-101B-9397-08002B2CF9AE}" pid="3" name="Creator">
    <vt:lpwstr>Microsoft® PowerPoint® 2016</vt:lpwstr>
  </property>
  <property fmtid="{D5CDD505-2E9C-101B-9397-08002B2CF9AE}" pid="4" name="LastSaved">
    <vt:filetime>2023-11-27T00:00:00Z</vt:filetime>
  </property>
</Properties>
</file>