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mic Sans MS" panose="030F0702030302020204" pitchFamily="66"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Lexend" panose="020B0604020202020204" charset="0"/>
      <p:regular r:id="rId32"/>
      <p:bold r:id="rId33"/>
    </p:embeddedFont>
    <p:embeddedFont>
      <p:font typeface="Lexend ExtraBold" panose="020B0604020202020204" charset="0"/>
      <p:bold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731AB-671B-4648-986D-7A532AB06531}" v="1" dt="2024-11-29T19:08:08.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i Guttikonda" userId="71b8e83f-5567-4fee-abe1-19d25f14ce7d" providerId="ADAL" clId="{181731AB-671B-4648-986D-7A532AB06531}"/>
    <pc:docChg chg="modSld">
      <pc:chgData name="Pranavi Guttikonda" userId="71b8e83f-5567-4fee-abe1-19d25f14ce7d" providerId="ADAL" clId="{181731AB-671B-4648-986D-7A532AB06531}" dt="2024-11-29T19:32:22.047" v="19" actId="20577"/>
      <pc:docMkLst>
        <pc:docMk/>
      </pc:docMkLst>
      <pc:sldChg chg="modSp mod">
        <pc:chgData name="Pranavi Guttikonda" userId="71b8e83f-5567-4fee-abe1-19d25f14ce7d" providerId="ADAL" clId="{181731AB-671B-4648-986D-7A532AB06531}" dt="2024-11-29T19:32:22.047" v="19" actId="20577"/>
        <pc:sldMkLst>
          <pc:docMk/>
          <pc:sldMk cId="0" sldId="257"/>
        </pc:sldMkLst>
        <pc:spChg chg="mod">
          <ac:chgData name="Pranavi Guttikonda" userId="71b8e83f-5567-4fee-abe1-19d25f14ce7d" providerId="ADAL" clId="{181731AB-671B-4648-986D-7A532AB06531}" dt="2024-11-29T19:32:22.047" v="19" actId="20577"/>
          <ac:spMkLst>
            <pc:docMk/>
            <pc:sldMk cId="0" sldId="257"/>
            <ac:spMk id="92" creationId="{00000000-0000-0000-0000-000000000000}"/>
          </ac:spMkLst>
        </pc:spChg>
      </pc:sldChg>
      <pc:sldChg chg="modSp mod">
        <pc:chgData name="Pranavi Guttikonda" userId="71b8e83f-5567-4fee-abe1-19d25f14ce7d" providerId="ADAL" clId="{181731AB-671B-4648-986D-7A532AB06531}" dt="2024-11-29T19:08:02.460" v="14" actId="20577"/>
        <pc:sldMkLst>
          <pc:docMk/>
          <pc:sldMk cId="0" sldId="258"/>
        </pc:sldMkLst>
        <pc:spChg chg="mod">
          <ac:chgData name="Pranavi Guttikonda" userId="71b8e83f-5567-4fee-abe1-19d25f14ce7d" providerId="ADAL" clId="{181731AB-671B-4648-986D-7A532AB06531}" dt="2024-11-29T19:08:02.460" v="14" actId="20577"/>
          <ac:spMkLst>
            <pc:docMk/>
            <pc:sldMk cId="0" sldId="258"/>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ee873b64e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ee873b64e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ee873b64e_7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ee873b64e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ee873b64e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ee873b64e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ee873b64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ee873b64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ef1b6bd7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ef1b6bd7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ee873b64e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ee873b64e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ee873b64e_5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ee873b64e_5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ee873b64e_5_1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ee873b64e_5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ee873b64e_5_1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ee873b64e_5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ee873b64e_5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ee873b64e_5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ee873b64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ee873b6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ee873b64e_5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ee873b64e_5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ee873b64e_5_1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ee873b64e_5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ee873b64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ee873b64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ee873b64e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ee873b64e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ee873b64e_5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ee873b64e_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ee873b64e_5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ee873b64e_5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ee873b64e_5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ee873b64e_5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ee873b64e_5_1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ee873b64e_5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ee873b64e_5_1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ee873b64e_5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a:stretch/>
        </p:blipFill>
        <p:spPr>
          <a:xfrm>
            <a:off x="0" y="0"/>
            <a:ext cx="9144000" cy="5143500"/>
          </a:xfrm>
          <a:prstGeom prst="rect">
            <a:avLst/>
          </a:prstGeom>
          <a:noFill/>
          <a:ln>
            <a:noFill/>
          </a:ln>
          <a:effectLst>
            <a:outerShdw blurRad="57150" dist="57150" dir="19740000" algn="bl" rotWithShape="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TF-IDF </a:t>
            </a:r>
            <a:endParaRPr/>
          </a:p>
        </p:txBody>
      </p:sp>
      <p:sp>
        <p:nvSpPr>
          <p:cNvPr id="161" name="Google Shape;161;p22"/>
          <p:cNvSpPr txBox="1"/>
          <p:nvPr/>
        </p:nvSpPr>
        <p:spPr>
          <a:xfrm>
            <a:off x="320850" y="1433450"/>
            <a:ext cx="85023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marL="457200" lvl="0" indent="-317500" algn="l" rtl="0">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marL="457200" lvl="0" indent="-317500" algn="l" rtl="0">
              <a:spcBef>
                <a:spcPts val="0"/>
              </a:spcBef>
              <a:spcAft>
                <a:spcPts val="0"/>
              </a:spcAft>
              <a:buSzPts val="1400"/>
              <a:buChar char="●"/>
            </a:pPr>
            <a:r>
              <a:rPr lang="en"/>
              <a:t>To calculate the TF-IDF score for a term in a document, we multiply the term frequency by the inverse document frequency.</a:t>
            </a:r>
            <a:endParaRPr/>
          </a:p>
          <a:p>
            <a:pPr marL="457200" lvl="0" indent="-317500" algn="l" rtl="0">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marL="457200" lvl="0" indent="-317500" algn="l" rtl="0">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83600" y="396425"/>
            <a:ext cx="7688400" cy="835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N-grams Creation</a:t>
            </a:r>
            <a:endParaRPr/>
          </a:p>
        </p:txBody>
      </p:sp>
      <p:sp>
        <p:nvSpPr>
          <p:cNvPr id="167" name="Google Shape;167;p23"/>
          <p:cNvSpPr txBox="1"/>
          <p:nvPr/>
        </p:nvSpPr>
        <p:spPr>
          <a:xfrm>
            <a:off x="683600" y="1292700"/>
            <a:ext cx="8000700" cy="33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marL="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marL="4572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408575" y="524775"/>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000"/>
              <a:t>POS TAGGING</a:t>
            </a:r>
            <a:endParaRPr sz="3000"/>
          </a:p>
        </p:txBody>
      </p:sp>
      <p:sp>
        <p:nvSpPr>
          <p:cNvPr id="173" name="Google Shape;173;p24"/>
          <p:cNvSpPr txBox="1"/>
          <p:nvPr/>
        </p:nvSpPr>
        <p:spPr>
          <a:xfrm>
            <a:off x="408575" y="1287075"/>
            <a:ext cx="8486700" cy="337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 </a:t>
            </a:r>
            <a:endParaRPr sz="1300">
              <a:solidFill>
                <a:schemeClr val="lt1"/>
              </a:solidFill>
            </a:endParaRPr>
          </a:p>
          <a:p>
            <a:pPr marL="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marL="45720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marL="45720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5"/>
          <p:cNvSpPr txBox="1"/>
          <p:nvPr/>
        </p:nvSpPr>
        <p:spPr>
          <a:xfrm>
            <a:off x="97450" y="1266125"/>
            <a:ext cx="8860800" cy="441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11111"/>
              </a:buClr>
              <a:buSzPts val="1600"/>
              <a:buFont typeface="Roboto"/>
              <a:buChar char="●"/>
            </a:pPr>
            <a:r>
              <a:rPr lang="en" sz="1600" b="1">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marL="457200" lvl="0" indent="0" algn="l" rtl="0">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500">
                <a:solidFill>
                  <a:srgbClr val="111111"/>
                </a:solidFill>
                <a:latin typeface="Roboto"/>
                <a:ea typeface="Roboto"/>
                <a:cs typeface="Roboto"/>
                <a:sym typeface="Roboto"/>
              </a:rPr>
              <a:t>The algorithm transforms news statements into word frequency vectors and then uses a probabilistic classifier to label them as fake or real. It is trained and tested on different sets of news statements and its accuracy is evaluated by comparing the predicted and true labels.</a:t>
            </a:r>
            <a:endParaRPr sz="1900">
              <a:solidFill>
                <a:srgbClr val="111111"/>
              </a:solidFill>
              <a:latin typeface="Roboto"/>
              <a:ea typeface="Roboto"/>
              <a:cs typeface="Roboto"/>
              <a:sym typeface="Roboto"/>
            </a:endParaRPr>
          </a:p>
          <a:p>
            <a:pPr marL="457200" lvl="0" indent="0" algn="l" rtl="0">
              <a:spcBef>
                <a:spcPts val="0"/>
              </a:spcBef>
              <a:spcAft>
                <a:spcPts val="0"/>
              </a:spcAft>
              <a:buNone/>
            </a:pPr>
            <a:endParaRPr sz="180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analysis can be used to predict the probability of news article being fake or real.</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30200" algn="l" rtl="0">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p:txBody>
      </p:sp>
      <p:sp>
        <p:nvSpPr>
          <p:cNvPr id="179" name="Google Shape;179;p25"/>
          <p:cNvSpPr txBox="1">
            <a:spLocks noGrp="1"/>
          </p:cNvSpPr>
          <p:nvPr>
            <p:ph type="title"/>
          </p:nvPr>
        </p:nvSpPr>
        <p:spPr>
          <a:xfrm>
            <a:off x="337150" y="338650"/>
            <a:ext cx="7557300" cy="823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Naive-Bayes</a:t>
            </a:r>
            <a:endParaRPr>
              <a:solidFill>
                <a:schemeClr val="dk2"/>
              </a:solidFill>
            </a:endParaRPr>
          </a:p>
        </p:txBody>
      </p:sp>
      <p:sp>
        <p:nvSpPr>
          <p:cNvPr id="180" name="Google Shape;180;p25"/>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84"/>
        <p:cNvGrpSpPr/>
        <p:nvPr/>
      </p:nvGrpSpPr>
      <p:grpSpPr>
        <a:xfrm>
          <a:off x="0" y="0"/>
          <a:ext cx="0" cy="0"/>
          <a:chOff x="0" y="0"/>
          <a:chExt cx="0" cy="0"/>
        </a:xfrm>
      </p:grpSpPr>
      <p:sp>
        <p:nvSpPr>
          <p:cNvPr id="185" name="Google Shape;185;p26"/>
          <p:cNvSpPr txBox="1"/>
          <p:nvPr/>
        </p:nvSpPr>
        <p:spPr>
          <a:xfrm>
            <a:off x="115800" y="1250300"/>
            <a:ext cx="8912400" cy="4045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11111"/>
              </a:buClr>
              <a:buSzPts val="1400"/>
              <a:buFont typeface="Roboto"/>
              <a:buChar char="●"/>
            </a:pPr>
            <a:r>
              <a:rPr lang="en" b="1">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marL="457200" lvl="0" indent="0" algn="l" rtl="0">
              <a:lnSpc>
                <a:spcPct val="115000"/>
              </a:lnSpc>
              <a:spcBef>
                <a:spcPts val="0"/>
              </a:spcBef>
              <a:spcAft>
                <a:spcPts val="0"/>
              </a:spcAft>
              <a:buNone/>
            </a:pPr>
            <a:endParaRPr sz="1200">
              <a:solidFill>
                <a:srgbClr val="111111"/>
              </a:solidFill>
              <a:latin typeface="Roboto"/>
              <a:ea typeface="Roboto"/>
              <a:cs typeface="Roboto"/>
              <a:sym typeface="Roboto"/>
            </a:endParaRPr>
          </a:p>
          <a:p>
            <a:pPr marL="457200" lvl="0" indent="-317500" algn="l" rtl="0">
              <a:lnSpc>
                <a:spcPct val="115000"/>
              </a:lnSpc>
              <a:spcBef>
                <a:spcPts val="0"/>
              </a:spcBef>
              <a:spcAft>
                <a:spcPts val="0"/>
              </a:spcAft>
              <a:buClr>
                <a:srgbClr val="111111"/>
              </a:buClr>
              <a:buSzPts val="1400"/>
              <a:buFont typeface="Roboto"/>
              <a:buChar char="●"/>
            </a:pPr>
            <a:r>
              <a:rPr lang="en">
                <a:solidFill>
                  <a:srgbClr val="111111"/>
                </a:solidFill>
                <a:latin typeface="Roboto"/>
                <a:ea typeface="Roboto"/>
                <a:cs typeface="Roboto"/>
                <a:sym typeface="Roboto"/>
              </a:rPr>
              <a:t>Logistic Regression can handle both numerical and categorical features, and can also use n-grams or TF-IDF vectorization to capture the textual properties of the news.</a:t>
            </a:r>
            <a:endParaRPr>
              <a:solidFill>
                <a:srgbClr val="111111"/>
              </a:solidFill>
              <a:latin typeface="Roboto"/>
              <a:ea typeface="Roboto"/>
              <a:cs typeface="Roboto"/>
              <a:sym typeface="Roboto"/>
            </a:endParaRPr>
          </a:p>
          <a:p>
            <a:pPr marL="457200" lvl="0" indent="0" algn="l" rtl="0">
              <a:spcBef>
                <a:spcPts val="0"/>
              </a:spcBef>
              <a:spcAft>
                <a:spcPts val="0"/>
              </a:spcAft>
              <a:buNone/>
            </a:pPr>
            <a:endParaRPr>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logistic regression to classify news statements as true or false, based on their word counts. and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marL="0" lvl="0" indent="0" algn="l" rtl="0">
              <a:lnSpc>
                <a:spcPct val="115000"/>
              </a:lnSpc>
              <a:spcBef>
                <a:spcPts val="800"/>
              </a:spcBef>
              <a:spcAft>
                <a:spcPts val="0"/>
              </a:spcAft>
              <a:buNone/>
            </a:pPr>
            <a:endParaRPr>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marL="0" lvl="0" indent="0" algn="l" rtl="0">
              <a:spcBef>
                <a:spcPts val="0"/>
              </a:spcBef>
              <a:spcAft>
                <a:spcPts val="0"/>
              </a:spcAft>
              <a:buNone/>
            </a:pPr>
            <a:endParaRPr b="1">
              <a:solidFill>
                <a:srgbClr val="111111"/>
              </a:solidFill>
              <a:latin typeface="Roboto"/>
              <a:ea typeface="Roboto"/>
              <a:cs typeface="Roboto"/>
              <a:sym typeface="Roboto"/>
            </a:endParaRPr>
          </a:p>
        </p:txBody>
      </p:sp>
      <p:sp>
        <p:nvSpPr>
          <p:cNvPr id="186" name="Google Shape;186;p26"/>
          <p:cNvSpPr txBox="1">
            <a:spLocks noGrp="1"/>
          </p:cNvSpPr>
          <p:nvPr>
            <p:ph type="title"/>
          </p:nvPr>
        </p:nvSpPr>
        <p:spPr>
          <a:xfrm>
            <a:off x="413350" y="262450"/>
            <a:ext cx="7557300" cy="82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Logistic Regression</a:t>
            </a:r>
            <a:endParaRPr>
              <a:solidFill>
                <a:schemeClr val="dk2"/>
              </a:solidFill>
            </a:endParaRPr>
          </a:p>
        </p:txBody>
      </p:sp>
      <p:sp>
        <p:nvSpPr>
          <p:cNvPr id="187" name="Google Shape;187;p26"/>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59900" y="406200"/>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SVM Classifier</a:t>
            </a:r>
            <a:endParaRPr>
              <a:solidFill>
                <a:schemeClr val="dk2"/>
              </a:solidFill>
            </a:endParaRPr>
          </a:p>
        </p:txBody>
      </p:sp>
      <p:sp>
        <p:nvSpPr>
          <p:cNvPr id="193" name="Google Shape;193;p27"/>
          <p:cNvSpPr txBox="1"/>
          <p:nvPr/>
        </p:nvSpPr>
        <p:spPr>
          <a:xfrm>
            <a:off x="459900" y="1228600"/>
            <a:ext cx="8224200" cy="314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t>SVM (Support Vector Machine) is a type of machine learning algorithm that can be used for classification tasks, such as detecting fake news. </a:t>
            </a:r>
            <a:endParaRPr sz="1300"/>
          </a:p>
          <a:p>
            <a:pPr marL="0" lvl="0" indent="0" algn="l" rtl="0">
              <a:lnSpc>
                <a:spcPct val="115000"/>
              </a:lnSpc>
              <a:spcBef>
                <a:spcPts val="0"/>
              </a:spcBef>
              <a:spcAft>
                <a:spcPts val="0"/>
              </a:spcAft>
              <a:buNone/>
            </a:pPr>
            <a:endParaRPr sz="1300"/>
          </a:p>
          <a:p>
            <a:pPr marL="457200" lvl="0" indent="-311150" algn="l" rtl="0">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marL="457200" lvl="0" indent="-311150" algn="l" rtl="0">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a:t>
            </a:r>
            <a:endParaRPr sz="1300"/>
          </a:p>
          <a:p>
            <a:pPr marL="457200" lvl="0" indent="-311150" algn="l" rtl="0">
              <a:lnSpc>
                <a:spcPct val="115000"/>
              </a:lnSpc>
              <a:spcBef>
                <a:spcPts val="0"/>
              </a:spcBef>
              <a:spcAft>
                <a:spcPts val="0"/>
              </a:spcAft>
              <a:buSzPts val="1300"/>
              <a:buChar char="●"/>
            </a:pPr>
            <a:r>
              <a:rPr lang="en" sz="1300"/>
              <a:t>By tuning the hyperparameters using the grid search method, the performance of the SVM classifier is optimized to achieve the highest possible accuracy on the test data.</a:t>
            </a:r>
            <a:endParaRPr sz="1300"/>
          </a:p>
          <a:p>
            <a:pPr marL="457200" lvl="0" indent="-311150" algn="l" rtl="0">
              <a:lnSpc>
                <a:spcPct val="115000"/>
              </a:lnSpc>
              <a:spcBef>
                <a:spcPts val="0"/>
              </a:spcBef>
              <a:spcAft>
                <a:spcPts val="0"/>
              </a:spcAft>
              <a:buSzPts val="1300"/>
              <a:buChar char="●"/>
            </a:pPr>
            <a:r>
              <a:rPr lang="en" sz="1300"/>
              <a:t>We used SVMs because they are effective in separating classes of data that may not be linearly separable in the feature space.  Additionally, SVMs can handle high-dimensional feature spaces, which is useful when working with text data that has a large number of features (such as the bag-of-words representation).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SGD CLASSIFIER</a:t>
            </a:r>
            <a:endParaRPr>
              <a:solidFill>
                <a:srgbClr val="1E1919"/>
              </a:solidFill>
            </a:endParaRPr>
          </a:p>
        </p:txBody>
      </p:sp>
      <p:sp>
        <p:nvSpPr>
          <p:cNvPr id="199" name="Google Shape;199;p28"/>
          <p:cNvSpPr txBox="1"/>
          <p:nvPr/>
        </p:nvSpPr>
        <p:spPr>
          <a:xfrm>
            <a:off x="226000" y="1364025"/>
            <a:ext cx="8502300" cy="3386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SGD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loss function used in the SGD Classifier is hinge loss. In addition to the hinge loss, the SGD Classifier use other loss functions as well, such as logistic loss (for binary classification) or softmax loss (for multiclass classification). It can also apply regularization to prevent overfitting.</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536725" y="446775"/>
            <a:ext cx="7688400" cy="873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Random Forest </a:t>
            </a:r>
            <a:endParaRPr>
              <a:solidFill>
                <a:schemeClr val="dk2"/>
              </a:solidFill>
            </a:endParaRPr>
          </a:p>
        </p:txBody>
      </p:sp>
      <p:sp>
        <p:nvSpPr>
          <p:cNvPr id="205" name="Google Shape;205;p29"/>
          <p:cNvSpPr txBox="1"/>
          <p:nvPr/>
        </p:nvSpPr>
        <p:spPr>
          <a:xfrm>
            <a:off x="474325" y="1320075"/>
            <a:ext cx="7813200" cy="436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dataset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endParaRPr sz="1700"/>
          </a:p>
          <a:p>
            <a:pPr marL="0" lvl="0" indent="0" algn="l" rtl="0">
              <a:spcBef>
                <a:spcPts val="0"/>
              </a:spcBef>
              <a:spcAft>
                <a:spcPts val="0"/>
              </a:spcAft>
              <a:buNone/>
            </a:pP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461100" y="24205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Evaluating the results...</a:t>
            </a:r>
            <a:endParaRPr>
              <a:solidFill>
                <a:schemeClr val="dk2"/>
              </a:solidFill>
            </a:endParaRPr>
          </a:p>
        </p:txBody>
      </p:sp>
      <p:sp>
        <p:nvSpPr>
          <p:cNvPr id="211" name="Google Shape;211;p30"/>
          <p:cNvSpPr txBox="1"/>
          <p:nvPr/>
        </p:nvSpPr>
        <p:spPr>
          <a:xfrm>
            <a:off x="461100" y="1291225"/>
            <a:ext cx="8063700" cy="425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0.86.</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86%.</a:t>
            </a:r>
            <a:endParaRPr sz="1800">
              <a:solidFill>
                <a:srgbClr val="374151"/>
              </a:solidFill>
              <a:latin typeface="Roboto"/>
              <a:ea typeface="Roboto"/>
              <a:cs typeface="Roboto"/>
              <a:sym typeface="Roboto"/>
            </a:endParaRPr>
          </a:p>
          <a:p>
            <a:pPr marL="0" lvl="0" indent="0" algn="l" rtl="0">
              <a:spcBef>
                <a:spcPts val="1500"/>
              </a:spcBef>
              <a:spcAft>
                <a:spcPts val="0"/>
              </a:spcAft>
              <a:buNone/>
            </a:pP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62700" y="12480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Output From Python</a:t>
            </a:r>
            <a:endParaRPr>
              <a:solidFill>
                <a:srgbClr val="1E1919"/>
              </a:solidFill>
            </a:endParaRPr>
          </a:p>
        </p:txBody>
      </p:sp>
      <p:sp>
        <p:nvSpPr>
          <p:cNvPr id="217" name="Google Shape;217;p31"/>
          <p:cNvSpPr txBox="1"/>
          <p:nvPr/>
        </p:nvSpPr>
        <p:spPr>
          <a:xfrm>
            <a:off x="759225" y="1967575"/>
            <a:ext cx="65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18" name="Google Shape;218;p31"/>
          <p:cNvPicPr preferRelativeResize="0"/>
          <p:nvPr/>
        </p:nvPicPr>
        <p:blipFill>
          <a:blip r:embed="rId3">
            <a:alphaModFix/>
          </a:blip>
          <a:stretch>
            <a:fillRect/>
          </a:stretch>
        </p:blipFill>
        <p:spPr>
          <a:xfrm>
            <a:off x="42775" y="1563225"/>
            <a:ext cx="9101224" cy="221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AC2DA"/>
            </a:gs>
            <a:gs pos="100000">
              <a:srgbClr val="4984A8"/>
            </a:gs>
          </a:gsLst>
          <a:path path="circle">
            <a:fillToRect l="50000" t="50000" r="50000" b="50000"/>
          </a:path>
          <a:tileRect/>
        </a:gra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545125" y="1650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Lexend ExtraBold"/>
                <a:ea typeface="Lexend ExtraBold"/>
                <a:cs typeface="Lexend ExtraBold"/>
                <a:sym typeface="Lexend ExtraBold"/>
              </a:rPr>
              <a:t>Team Members Information</a:t>
            </a:r>
            <a:endParaRPr b="0">
              <a:latin typeface="Lexend ExtraBold"/>
              <a:ea typeface="Lexend ExtraBold"/>
              <a:cs typeface="Lexend ExtraBold"/>
              <a:sym typeface="Lexend ExtraBold"/>
            </a:endParaRPr>
          </a:p>
        </p:txBody>
      </p:sp>
      <p:sp>
        <p:nvSpPr>
          <p:cNvPr id="92" name="Google Shape;92;p14"/>
          <p:cNvSpPr txBox="1">
            <a:spLocks noGrp="1"/>
          </p:cNvSpPr>
          <p:nvPr>
            <p:ph type="body" idx="4294967295"/>
          </p:nvPr>
        </p:nvSpPr>
        <p:spPr>
          <a:xfrm>
            <a:off x="699750" y="1538700"/>
            <a:ext cx="7996200" cy="3178200"/>
          </a:xfrm>
          <a:prstGeom prst="rect">
            <a:avLst/>
          </a:prstGeom>
          <a:ln w="9525" cap="flat" cmpd="sng">
            <a:solidFill>
              <a:srgbClr val="F3F3F3"/>
            </a:solidFill>
            <a:prstDash val="solid"/>
            <a:round/>
            <a:headEnd type="none" w="sm" len="sm"/>
            <a:tailEnd type="none" w="sm" len="sm"/>
          </a:ln>
          <a:effectLst>
            <a:outerShdw dist="19050" algn="bl" rotWithShape="0">
              <a:srgbClr val="FFFFFF"/>
            </a:outerShdw>
          </a:effectLst>
        </p:spPr>
        <p:txBody>
          <a:bodyPr spcFirstLastPara="1" wrap="square" lIns="91425" tIns="91425" rIns="91425" bIns="91425" anchor="ctr" anchorCtr="0">
            <a:normAutofit/>
          </a:bodyPr>
          <a:lstStyle/>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Sujoy Paul Dakkumalla, 700744252.</a:t>
            </a:r>
          </a:p>
          <a:p>
            <a:pPr indent="-400050" algn="just">
              <a:lnSpc>
                <a:spcPct val="150000"/>
              </a:lnSpc>
              <a:buSzPts val="2700"/>
              <a:buFont typeface="Comic Sans MS"/>
              <a:buChar char="➢"/>
            </a:pPr>
            <a:r>
              <a:rPr lang="en-US" sz="2600" b="1">
                <a:solidFill>
                  <a:srgbClr val="000000"/>
                </a:solidFill>
                <a:latin typeface="Comic Sans MS"/>
                <a:ea typeface="Comic Sans MS"/>
                <a:cs typeface="Comic Sans MS"/>
                <a:sym typeface="Comic Sans MS"/>
              </a:rPr>
              <a:t>Pranavi Guttikonda, 700744258.</a:t>
            </a:r>
            <a:endParaRPr sz="2600" b="1" dirty="0">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Venkata Sai Varun Mooraboina, 700744268.</a:t>
            </a:r>
            <a:endParaRPr sz="2600" b="1" dirty="0">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Sai Kaushik peesari, 700744275.</a:t>
            </a:r>
            <a:endParaRPr sz="2700" b="1" dirty="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545000" y="2420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REFERENCES:</a:t>
            </a:r>
            <a:endParaRPr>
              <a:solidFill>
                <a:schemeClr val="dk2"/>
              </a:solidFill>
            </a:endParaRPr>
          </a:p>
        </p:txBody>
      </p:sp>
      <p:sp>
        <p:nvSpPr>
          <p:cNvPr id="224" name="Google Shape;224;p32"/>
          <p:cNvSpPr txBox="1"/>
          <p:nvPr/>
        </p:nvSpPr>
        <p:spPr>
          <a:xfrm>
            <a:off x="267600" y="1230350"/>
            <a:ext cx="8608800" cy="3528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marL="457200" lvl="0" indent="-317500" algn="l" rtl="0">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marL="457200" lvl="0" indent="-330200" algn="just" rtl="0">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25" name="Google Shape;225;p32"/>
          <p:cNvSpPr txBox="1"/>
          <p:nvPr/>
        </p:nvSpPr>
        <p:spPr>
          <a:xfrm>
            <a:off x="2411175" y="2094950"/>
            <a:ext cx="67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573900" y="426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a:spLocks noGrp="1"/>
          </p:cNvSpPr>
          <p:nvPr>
            <p:ph type="body" idx="4294967295"/>
          </p:nvPr>
        </p:nvSpPr>
        <p:spPr>
          <a:xfrm>
            <a:off x="573900" y="1409800"/>
            <a:ext cx="7996200" cy="2850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Sujoy Paul Dakkumalla,  700744252: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 Preprocessing, stemming and lemmatization,KNN and Documentation.</a:t>
            </a:r>
          </a:p>
          <a:p>
            <a:pPr marL="457200" lvl="0" indent="-342900" algn="l" rtl="0">
              <a:lnSpc>
                <a:spcPct val="100000"/>
              </a:lnSpc>
              <a:spcBef>
                <a:spcPts val="0"/>
              </a:spcBef>
              <a:spcAft>
                <a:spcPts val="0"/>
              </a:spcAft>
              <a:buClr>
                <a:srgbClr val="CFE2F3"/>
              </a:buClr>
              <a:buSzPts val="1800"/>
              <a:buFont typeface="Arial"/>
              <a:buChar char="📰"/>
            </a:pPr>
            <a:r>
              <a:rPr lang="en-US" sz="1800" b="1" dirty="0">
                <a:solidFill>
                  <a:srgbClr val="000000"/>
                </a:solidFill>
                <a:latin typeface="Arial"/>
                <a:ea typeface="Arial"/>
                <a:cs typeface="Arial"/>
                <a:sym typeface="Arial"/>
              </a:rPr>
              <a:t>Pranavi Guttikonda, 700744258:</a:t>
            </a:r>
          </a:p>
          <a:p>
            <a:pPr marL="1371600" lvl="2" indent="-342900" algn="l" rtl="0">
              <a:lnSpc>
                <a:spcPct val="100000"/>
              </a:lnSpc>
              <a:spcBef>
                <a:spcPts val="0"/>
              </a:spcBef>
              <a:spcAft>
                <a:spcPts val="0"/>
              </a:spcAft>
              <a:buClr>
                <a:srgbClr val="000000"/>
              </a:buClr>
              <a:buSzPts val="1800"/>
              <a:buFont typeface="Arial"/>
              <a:buChar char="➢"/>
            </a:pPr>
            <a:r>
              <a:rPr lang="en-US" sz="1800" b="1" dirty="0">
                <a:solidFill>
                  <a:srgbClr val="000000"/>
                </a:solidFill>
                <a:latin typeface="Arial"/>
                <a:ea typeface="Arial"/>
                <a:cs typeface="Arial"/>
                <a:sym typeface="Arial"/>
              </a:rPr>
              <a:t>Worked on Dataset, Data Visualization, POS tagging and tf-idf_ngrams creation, and SVM model building.</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Venkata Sai Varun Mooraboina, 700744268: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Dataset, tf-idf creation,SDG Classifier and Documentation.</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Sai Kaushik peesari, 700744275: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in Naive Bayes, Random Forest and Logistic Regression Algorithm. </a:t>
            </a:r>
            <a:endParaRPr sz="17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10875" y="41332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1E1919"/>
                </a:solidFill>
                <a:latin typeface="Lato"/>
                <a:ea typeface="Lato"/>
                <a:cs typeface="Lato"/>
                <a:sym typeface="Lato"/>
              </a:rPr>
              <a:t>Fake news has quickly become a society problem, being used to propagate false or</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rumour information in order to change people's behaviour. It has been shown that</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propagation of fake news has had a non-negligible influence of</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2016 US presidential elections. A few facts on fake news in the United States:</a:t>
            </a:r>
            <a:endParaRPr sz="1600" b="1">
              <a:solidFill>
                <a:srgbClr val="1E1919"/>
              </a:solidFill>
              <a:latin typeface="Lato"/>
              <a:ea typeface="Lato"/>
              <a:cs typeface="Lato"/>
              <a:sym typeface="Lato"/>
            </a:endParaRPr>
          </a:p>
          <a:p>
            <a:pPr marL="0" lvl="0" indent="0" algn="l" rtl="0">
              <a:spcBef>
                <a:spcPts val="0"/>
              </a:spcBef>
              <a:spcAft>
                <a:spcPts val="0"/>
              </a:spcAft>
              <a:buNone/>
            </a:pPr>
            <a:endParaRPr sz="1600" b="1">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a:solidFill>
                  <a:srgbClr val="1E1919"/>
                </a:solidFill>
                <a:latin typeface="Lato"/>
                <a:ea typeface="Lato"/>
                <a:cs typeface="Lato"/>
                <a:sym typeface="Lato"/>
              </a:rPr>
              <a:t>62% of US citizens get their news for social medias.</a:t>
            </a:r>
            <a:endParaRPr sz="1600" b="1">
              <a:solidFill>
                <a:srgbClr val="1E1919"/>
              </a:solidFill>
              <a:latin typeface="Lato"/>
              <a:ea typeface="Lato"/>
              <a:cs typeface="Lato"/>
              <a:sym typeface="Lato"/>
            </a:endParaRPr>
          </a:p>
          <a:p>
            <a:pPr marL="0" lvl="0" indent="0" algn="l" rtl="0">
              <a:spcBef>
                <a:spcPts val="0"/>
              </a:spcBef>
              <a:spcAft>
                <a:spcPts val="0"/>
              </a:spcAft>
              <a:buNone/>
            </a:pPr>
            <a:endParaRPr sz="1600" b="1">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a:solidFill>
                  <a:srgbClr val="1E1919"/>
                </a:solidFill>
                <a:latin typeface="Lato"/>
                <a:ea typeface="Lato"/>
                <a:cs typeface="Lato"/>
                <a:sym typeface="Lato"/>
              </a:rPr>
              <a:t>Fake news had more influence on Social Media than mainstream news.</a:t>
            </a:r>
            <a:endParaRPr sz="1600" b="1">
              <a:solidFill>
                <a:srgbClr val="1E1919"/>
              </a:solidFill>
              <a:latin typeface="Lato"/>
              <a:ea typeface="Lato"/>
              <a:cs typeface="Lato"/>
              <a:sym typeface="Lato"/>
            </a:endParaRPr>
          </a:p>
          <a:p>
            <a:pPr marL="457200" lvl="0" indent="0" algn="l" rtl="0">
              <a:spcBef>
                <a:spcPts val="0"/>
              </a:spcBef>
              <a:spcAft>
                <a:spcPts val="0"/>
              </a:spcAft>
              <a:buNone/>
            </a:pP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Fake news has also been used in order to influence the referendum in the United</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Kingdom for the ”Brexit”.</a:t>
            </a:r>
            <a:endParaRPr sz="1600" b="1">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87500" y="3573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Objective.</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11" name="Google Shape;111;p17"/>
          <p:cNvSpPr txBox="1"/>
          <p:nvPr/>
        </p:nvSpPr>
        <p:spPr>
          <a:xfrm>
            <a:off x="408450" y="939650"/>
            <a:ext cx="8551200" cy="361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5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genuine news articles from multiple domains. The genuine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97700" y="444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892450" y="1641175"/>
            <a:ext cx="143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Get Data Set </a:t>
            </a:r>
            <a:endParaRPr sz="1600" b="1"/>
          </a:p>
        </p:txBody>
      </p:sp>
      <p:sp>
        <p:nvSpPr>
          <p:cNvPr id="119" name="Google Shape;119;p18"/>
          <p:cNvSpPr/>
          <p:nvPr/>
        </p:nvSpPr>
        <p:spPr>
          <a:xfrm>
            <a:off x="2648325" y="1695625"/>
            <a:ext cx="816900" cy="33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3222375" y="3077400"/>
            <a:ext cx="17580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 Finalise </a:t>
            </a:r>
            <a:endParaRPr sz="2000" b="1"/>
          </a:p>
        </p:txBody>
      </p:sp>
      <p:sp>
        <p:nvSpPr>
          <p:cNvPr id="121" name="Google Shape;121;p18"/>
          <p:cNvSpPr/>
          <p:nvPr/>
        </p:nvSpPr>
        <p:spPr>
          <a:xfrm>
            <a:off x="5904500" y="311325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Train and Test</a:t>
            </a:r>
            <a:endParaRPr sz="1600" b="1"/>
          </a:p>
        </p:txBody>
      </p:sp>
      <p:sp>
        <p:nvSpPr>
          <p:cNvPr id="122" name="Google Shape;122;p18"/>
          <p:cNvSpPr/>
          <p:nvPr/>
        </p:nvSpPr>
        <p:spPr>
          <a:xfrm>
            <a:off x="6344575"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SPLIT</a:t>
            </a:r>
            <a:endParaRPr sz="2000" b="1"/>
          </a:p>
        </p:txBody>
      </p:sp>
      <p:sp>
        <p:nvSpPr>
          <p:cNvPr id="123" name="Google Shape;123;p18"/>
          <p:cNvSpPr/>
          <p:nvPr/>
        </p:nvSpPr>
        <p:spPr>
          <a:xfrm>
            <a:off x="366635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Clean IT</a:t>
            </a:r>
            <a:endParaRPr sz="2100" b="1"/>
          </a:p>
        </p:txBody>
      </p:sp>
      <p:sp>
        <p:nvSpPr>
          <p:cNvPr id="124" name="Google Shape;124;p18"/>
          <p:cNvSpPr/>
          <p:nvPr/>
        </p:nvSpPr>
        <p:spPr>
          <a:xfrm>
            <a:off x="773800" y="307740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Predict</a:t>
            </a:r>
            <a:endParaRPr sz="2100" b="1"/>
          </a:p>
        </p:txBody>
      </p:sp>
      <p:sp>
        <p:nvSpPr>
          <p:cNvPr id="125" name="Google Shape;125;p18"/>
          <p:cNvSpPr/>
          <p:nvPr/>
        </p:nvSpPr>
        <p:spPr>
          <a:xfrm>
            <a:off x="5573350" y="1695750"/>
            <a:ext cx="658800" cy="26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798700" y="2358475"/>
            <a:ext cx="382200" cy="645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5192100" y="3228075"/>
            <a:ext cx="539400" cy="197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2613075" y="3228075"/>
            <a:ext cx="412800" cy="337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7454950"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TestTrainSplit()</a:t>
            </a:r>
            <a:endParaRPr>
              <a:latin typeface="Lato"/>
              <a:ea typeface="Lato"/>
              <a:cs typeface="Lato"/>
              <a:sym typeface="Lato"/>
            </a:endParaRPr>
          </a:p>
        </p:txBody>
      </p:sp>
      <p:sp>
        <p:nvSpPr>
          <p:cNvPr id="130" name="Google Shape;130;p18"/>
          <p:cNvSpPr txBox="1"/>
          <p:nvPr/>
        </p:nvSpPr>
        <p:spPr>
          <a:xfrm>
            <a:off x="3557575" y="2187175"/>
            <a:ext cx="278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Unique,Remove null,duplicates</a:t>
            </a:r>
            <a:endParaRPr>
              <a:latin typeface="Lato"/>
              <a:ea typeface="Lato"/>
              <a:cs typeface="Lato"/>
              <a:sym typeface="Lato"/>
            </a:endParaRPr>
          </a:p>
        </p:txBody>
      </p:sp>
      <p:sp>
        <p:nvSpPr>
          <p:cNvPr id="131" name="Google Shape;131;p18"/>
          <p:cNvSpPr txBox="1"/>
          <p:nvPr/>
        </p:nvSpPr>
        <p:spPr>
          <a:xfrm>
            <a:off x="969025"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Liar Dataset</a:t>
            </a:r>
            <a:endParaRPr>
              <a:latin typeface="Lato"/>
              <a:ea typeface="Lato"/>
              <a:cs typeface="Lato"/>
              <a:sym typeface="Lato"/>
            </a:endParaRPr>
          </a:p>
        </p:txBody>
      </p:sp>
      <p:sp>
        <p:nvSpPr>
          <p:cNvPr id="132" name="Google Shape;132;p18"/>
          <p:cNvSpPr txBox="1"/>
          <p:nvPr/>
        </p:nvSpPr>
        <p:spPr>
          <a:xfrm>
            <a:off x="5573350" y="3758850"/>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Training and testing Different Algorithms</a:t>
            </a:r>
            <a:endParaRPr>
              <a:latin typeface="Lato"/>
              <a:ea typeface="Lato"/>
              <a:cs typeface="Lato"/>
              <a:sym typeface="Lato"/>
            </a:endParaRPr>
          </a:p>
        </p:txBody>
      </p:sp>
      <p:sp>
        <p:nvSpPr>
          <p:cNvPr id="133" name="Google Shape;133;p18"/>
          <p:cNvSpPr txBox="1"/>
          <p:nvPr/>
        </p:nvSpPr>
        <p:spPr>
          <a:xfrm>
            <a:off x="2727550" y="3758850"/>
            <a:ext cx="284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Check Validation and accuracy to finalise from each Algo.</a:t>
            </a:r>
            <a:endParaRPr>
              <a:latin typeface="Lato"/>
              <a:ea typeface="Lato"/>
              <a:cs typeface="Lato"/>
              <a:sym typeface="Lato"/>
            </a:endParaRPr>
          </a:p>
        </p:txBody>
      </p:sp>
      <p:sp>
        <p:nvSpPr>
          <p:cNvPr id="134" name="Google Shape;134;p18"/>
          <p:cNvSpPr txBox="1"/>
          <p:nvPr/>
        </p:nvSpPr>
        <p:spPr>
          <a:xfrm>
            <a:off x="486300" y="3758850"/>
            <a:ext cx="191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News which is True or False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0" y="110038"/>
            <a:ext cx="3731273" cy="4923448"/>
          </a:xfrm>
          <a:prstGeom prst="rect">
            <a:avLst/>
          </a:prstGeom>
          <a:noFill/>
          <a:ln>
            <a:noFill/>
          </a:ln>
        </p:spPr>
      </p:pic>
      <p:pic>
        <p:nvPicPr>
          <p:cNvPr id="140" name="Google Shape;140;p19"/>
          <p:cNvPicPr preferRelativeResize="0"/>
          <p:nvPr/>
        </p:nvPicPr>
        <p:blipFill>
          <a:blip r:embed="rId4">
            <a:alphaModFix/>
          </a:blip>
          <a:stretch>
            <a:fillRect/>
          </a:stretch>
        </p:blipFill>
        <p:spPr>
          <a:xfrm>
            <a:off x="7101738" y="0"/>
            <a:ext cx="1631276" cy="1631276"/>
          </a:xfrm>
          <a:prstGeom prst="rect">
            <a:avLst/>
          </a:prstGeom>
          <a:noFill/>
          <a:ln>
            <a:noFill/>
          </a:ln>
        </p:spPr>
      </p:pic>
      <p:sp>
        <p:nvSpPr>
          <p:cNvPr id="141" name="Google Shape;141;p19"/>
          <p:cNvSpPr txBox="1"/>
          <p:nvPr/>
        </p:nvSpPr>
        <p:spPr>
          <a:xfrm>
            <a:off x="6417375" y="458538"/>
            <a:ext cx="3000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lt1"/>
                </a:solidFill>
                <a:latin typeface="Lato"/>
                <a:ea typeface="Lato"/>
                <a:cs typeface="Lato"/>
                <a:sym typeface="Lato"/>
              </a:rPr>
              <a:t>NLTK</a:t>
            </a:r>
            <a:endParaRPr sz="1900" b="1">
              <a:solidFill>
                <a:schemeClr val="lt1"/>
              </a:solidFill>
              <a:latin typeface="Lato"/>
              <a:ea typeface="Lato"/>
              <a:cs typeface="Lato"/>
              <a:sym typeface="Lato"/>
            </a:endParaRPr>
          </a:p>
        </p:txBody>
      </p:sp>
      <p:pic>
        <p:nvPicPr>
          <p:cNvPr id="142" name="Google Shape;142;p19"/>
          <p:cNvPicPr preferRelativeResize="0"/>
          <p:nvPr/>
        </p:nvPicPr>
        <p:blipFill>
          <a:blip r:embed="rId5">
            <a:alphaModFix/>
          </a:blip>
          <a:stretch>
            <a:fillRect/>
          </a:stretch>
        </p:blipFill>
        <p:spPr>
          <a:xfrm>
            <a:off x="4478450" y="2038688"/>
            <a:ext cx="4309800" cy="2726275"/>
          </a:xfrm>
          <a:prstGeom prst="rect">
            <a:avLst/>
          </a:prstGeom>
          <a:noFill/>
          <a:ln>
            <a:noFill/>
          </a:ln>
        </p:spPr>
      </p:pic>
      <p:sp>
        <p:nvSpPr>
          <p:cNvPr id="143" name="Google Shape;143;p19"/>
          <p:cNvSpPr txBox="1"/>
          <p:nvPr/>
        </p:nvSpPr>
        <p:spPr>
          <a:xfrm>
            <a:off x="5033125" y="4764975"/>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T-SNE plot with 500 first PCA components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10875" y="202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149" name="Google Shape;149;p20"/>
          <p:cNvSpPr txBox="1"/>
          <p:nvPr/>
        </p:nvSpPr>
        <p:spPr>
          <a:xfrm>
            <a:off x="276750" y="1291225"/>
            <a:ext cx="8590500" cy="354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latin typeface="Lato"/>
                <a:ea typeface="Lato"/>
                <a:cs typeface="Lato"/>
                <a:sym typeface="Lato"/>
              </a:rPr>
              <a:t>There are two main categories of state of the art that are interesting for this work:</a:t>
            </a: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In addition to texts and social features, Yang  used visual features such as</a:t>
            </a: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images with a convolutional neural network. Wang also used visual features for classifying fake news but uses adversarial neural networks to do so.</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571350" y="38697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55" name="Google Shape;155;p21"/>
          <p:cNvSpPr txBox="1"/>
          <p:nvPr/>
        </p:nvSpPr>
        <p:spPr>
          <a:xfrm>
            <a:off x="856425" y="1462525"/>
            <a:ext cx="6205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2341</Words>
  <Application>Microsoft Office PowerPoint</Application>
  <PresentationFormat>On-screen Show (16:9)</PresentationFormat>
  <Paragraphs>123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Raleway</vt:lpstr>
      <vt:lpstr>Arial</vt:lpstr>
      <vt:lpstr>Comic Sans MS</vt:lpstr>
      <vt:lpstr>Roboto</vt:lpstr>
      <vt:lpstr>Lato</vt:lpstr>
      <vt:lpstr>Lexend ExtraBold</vt:lpstr>
      <vt:lpstr>Lexend</vt:lpstr>
      <vt:lpstr>Streamline</vt:lpstr>
      <vt:lpstr>PowerPoint Presentation</vt:lpstr>
      <vt:lpstr>Team Members Information</vt:lpstr>
      <vt:lpstr>Roles and Responsibilities</vt:lpstr>
      <vt:lpstr>Introduction</vt:lpstr>
      <vt:lpstr>Objective.</vt:lpstr>
      <vt:lpstr>Plan of Action: </vt:lpstr>
      <vt:lpstr>PowerPoint Presentation</vt:lpstr>
      <vt:lpstr>Related Work.</vt:lpstr>
      <vt:lpstr>Data Preprocessing</vt:lpstr>
      <vt:lpstr>TF-IDF </vt:lpstr>
      <vt:lpstr>N-grams Creation</vt:lpstr>
      <vt:lpstr>POS TAGGING</vt:lpstr>
      <vt:lpstr>Naive-Bayes</vt:lpstr>
      <vt:lpstr>Logistic Regression</vt:lpstr>
      <vt:lpstr>SVM Classifier</vt:lpstr>
      <vt:lpstr>SGD CLASSIFIER</vt:lpstr>
      <vt:lpstr>Random Forest </vt:lpstr>
      <vt:lpstr>Evaluating the results...</vt:lpstr>
      <vt:lpstr>Output From Python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Pranavi Guttikonda</cp:lastModifiedBy>
  <cp:revision>1</cp:revision>
  <dcterms:modified xsi:type="dcterms:W3CDTF">2024-11-29T19:32:24Z</dcterms:modified>
</cp:coreProperties>
</file>