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ic Sans MS" panose="030F0702030302020204" pitchFamily="66"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exend" panose="020B0604020202020204" charset="0"/>
      <p:regular r:id="rId32"/>
      <p:bold r:id="rId33"/>
    </p:embeddedFont>
    <p:embeddedFont>
      <p:font typeface="Lexend ExtraBold" panose="020B0604020202020204" charset="0"/>
      <p:bold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731AB-671B-4648-986D-7A532AB06531}" v="1" dt="2024-11-29T19:08: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i Guttikonda" userId="71b8e83f-5567-4fee-abe1-19d25f14ce7d" providerId="ADAL" clId="{181731AB-671B-4648-986D-7A532AB06531}"/>
    <pc:docChg chg="custSel modSld">
      <pc:chgData name="Pranavi Guttikonda" userId="71b8e83f-5567-4fee-abe1-19d25f14ce7d" providerId="ADAL" clId="{181731AB-671B-4648-986D-7A532AB06531}" dt="2024-12-05T01:24:30.789" v="557" actId="20577"/>
      <pc:docMkLst>
        <pc:docMk/>
      </pc:docMkLst>
      <pc:sldChg chg="modSp mod">
        <pc:chgData name="Pranavi Guttikonda" userId="71b8e83f-5567-4fee-abe1-19d25f14ce7d" providerId="ADAL" clId="{181731AB-671B-4648-986D-7A532AB06531}" dt="2024-11-29T19:32:22.047" v="19" actId="20577"/>
        <pc:sldMkLst>
          <pc:docMk/>
          <pc:sldMk cId="0" sldId="257"/>
        </pc:sldMkLst>
        <pc:spChg chg="mod">
          <ac:chgData name="Pranavi Guttikonda" userId="71b8e83f-5567-4fee-abe1-19d25f14ce7d" providerId="ADAL" clId="{181731AB-671B-4648-986D-7A532AB06531}" dt="2024-11-29T19:32:22.047" v="19" actId="20577"/>
          <ac:spMkLst>
            <pc:docMk/>
            <pc:sldMk cId="0" sldId="257"/>
            <ac:spMk id="92" creationId="{00000000-0000-0000-0000-000000000000}"/>
          </ac:spMkLst>
        </pc:spChg>
      </pc:sldChg>
      <pc:sldChg chg="modSp mod">
        <pc:chgData name="Pranavi Guttikonda" userId="71b8e83f-5567-4fee-abe1-19d25f14ce7d" providerId="ADAL" clId="{181731AB-671B-4648-986D-7A532AB06531}" dt="2024-12-05T01:18:02.488" v="87" actId="14100"/>
        <pc:sldMkLst>
          <pc:docMk/>
          <pc:sldMk cId="0" sldId="258"/>
        </pc:sldMkLst>
        <pc:spChg chg="mod">
          <ac:chgData name="Pranavi Guttikonda" userId="71b8e83f-5567-4fee-abe1-19d25f14ce7d" providerId="ADAL" clId="{181731AB-671B-4648-986D-7A532AB06531}" dt="2024-12-05T01:18:02.488" v="87" actId="14100"/>
          <ac:spMkLst>
            <pc:docMk/>
            <pc:sldMk cId="0" sldId="258"/>
            <ac:spMk id="98" creationId="{00000000-0000-0000-0000-000000000000}"/>
          </ac:spMkLst>
        </pc:spChg>
      </pc:sldChg>
      <pc:sldChg chg="modSp mod">
        <pc:chgData name="Pranavi Guttikonda" userId="71b8e83f-5567-4fee-abe1-19d25f14ce7d" providerId="ADAL" clId="{181731AB-671B-4648-986D-7A532AB06531}" dt="2024-12-05T01:18:31.905" v="163" actId="20577"/>
        <pc:sldMkLst>
          <pc:docMk/>
          <pc:sldMk cId="0" sldId="259"/>
        </pc:sldMkLst>
        <pc:spChg chg="mod">
          <ac:chgData name="Pranavi Guttikonda" userId="71b8e83f-5567-4fee-abe1-19d25f14ce7d" providerId="ADAL" clId="{181731AB-671B-4648-986D-7A532AB06531}" dt="2024-12-05T01:18:31.905" v="163" actId="20577"/>
          <ac:spMkLst>
            <pc:docMk/>
            <pc:sldMk cId="0" sldId="259"/>
            <ac:spMk id="104" creationId="{00000000-0000-0000-0000-000000000000}"/>
          </ac:spMkLst>
        </pc:spChg>
      </pc:sldChg>
      <pc:sldChg chg="modSp mod">
        <pc:chgData name="Pranavi Guttikonda" userId="71b8e83f-5567-4fee-abe1-19d25f14ce7d" providerId="ADAL" clId="{181731AB-671B-4648-986D-7A532AB06531}" dt="2024-12-05T01:18:54.570" v="177" actId="20577"/>
        <pc:sldMkLst>
          <pc:docMk/>
          <pc:sldMk cId="0" sldId="260"/>
        </pc:sldMkLst>
        <pc:spChg chg="mod">
          <ac:chgData name="Pranavi Guttikonda" userId="71b8e83f-5567-4fee-abe1-19d25f14ce7d" providerId="ADAL" clId="{181731AB-671B-4648-986D-7A532AB06531}" dt="2024-12-05T01:18:54.570" v="177" actId="20577"/>
          <ac:spMkLst>
            <pc:docMk/>
            <pc:sldMk cId="0" sldId="260"/>
            <ac:spMk id="111" creationId="{00000000-0000-0000-0000-000000000000}"/>
          </ac:spMkLst>
        </pc:spChg>
      </pc:sldChg>
      <pc:sldChg chg="modSp mod">
        <pc:chgData name="Pranavi Guttikonda" userId="71b8e83f-5567-4fee-abe1-19d25f14ce7d" providerId="ADAL" clId="{181731AB-671B-4648-986D-7A532AB06531}" dt="2024-12-05T01:19:58.285" v="237" actId="20577"/>
        <pc:sldMkLst>
          <pc:docMk/>
          <pc:sldMk cId="0" sldId="263"/>
        </pc:sldMkLst>
        <pc:spChg chg="mod">
          <ac:chgData name="Pranavi Guttikonda" userId="71b8e83f-5567-4fee-abe1-19d25f14ce7d" providerId="ADAL" clId="{181731AB-671B-4648-986D-7A532AB06531}" dt="2024-12-05T01:19:58.285" v="237" actId="20577"/>
          <ac:spMkLst>
            <pc:docMk/>
            <pc:sldMk cId="0" sldId="263"/>
            <ac:spMk id="149" creationId="{00000000-0000-0000-0000-000000000000}"/>
          </ac:spMkLst>
        </pc:spChg>
      </pc:sldChg>
      <pc:sldChg chg="modSp mod">
        <pc:chgData name="Pranavi Guttikonda" userId="71b8e83f-5567-4fee-abe1-19d25f14ce7d" providerId="ADAL" clId="{181731AB-671B-4648-986D-7A532AB06531}" dt="2024-12-05T01:20:46.427" v="253" actId="20577"/>
        <pc:sldMkLst>
          <pc:docMk/>
          <pc:sldMk cId="0" sldId="265"/>
        </pc:sldMkLst>
        <pc:spChg chg="mod">
          <ac:chgData name="Pranavi Guttikonda" userId="71b8e83f-5567-4fee-abe1-19d25f14ce7d" providerId="ADAL" clId="{181731AB-671B-4648-986D-7A532AB06531}" dt="2024-12-05T01:20:46.427" v="253" actId="20577"/>
          <ac:spMkLst>
            <pc:docMk/>
            <pc:sldMk cId="0" sldId="265"/>
            <ac:spMk id="161" creationId="{00000000-0000-0000-0000-000000000000}"/>
          </ac:spMkLst>
        </pc:spChg>
      </pc:sldChg>
      <pc:sldChg chg="modSp mod">
        <pc:chgData name="Pranavi Guttikonda" userId="71b8e83f-5567-4fee-abe1-19d25f14ce7d" providerId="ADAL" clId="{181731AB-671B-4648-986D-7A532AB06531}" dt="2024-12-05T01:21:17.301" v="274" actId="20577"/>
        <pc:sldMkLst>
          <pc:docMk/>
          <pc:sldMk cId="0" sldId="266"/>
        </pc:sldMkLst>
        <pc:spChg chg="mod">
          <ac:chgData name="Pranavi Guttikonda" userId="71b8e83f-5567-4fee-abe1-19d25f14ce7d" providerId="ADAL" clId="{181731AB-671B-4648-986D-7A532AB06531}" dt="2024-12-05T01:21:17.301" v="274" actId="20577"/>
          <ac:spMkLst>
            <pc:docMk/>
            <pc:sldMk cId="0" sldId="266"/>
            <ac:spMk id="167" creationId="{00000000-0000-0000-0000-000000000000}"/>
          </ac:spMkLst>
        </pc:spChg>
      </pc:sldChg>
      <pc:sldChg chg="modSp mod">
        <pc:chgData name="Pranavi Guttikonda" userId="71b8e83f-5567-4fee-abe1-19d25f14ce7d" providerId="ADAL" clId="{181731AB-671B-4648-986D-7A532AB06531}" dt="2024-12-05T01:21:38.185" v="314" actId="20577"/>
        <pc:sldMkLst>
          <pc:docMk/>
          <pc:sldMk cId="0" sldId="267"/>
        </pc:sldMkLst>
        <pc:spChg chg="mod">
          <ac:chgData name="Pranavi Guttikonda" userId="71b8e83f-5567-4fee-abe1-19d25f14ce7d" providerId="ADAL" clId="{181731AB-671B-4648-986D-7A532AB06531}" dt="2024-12-05T01:21:38.185" v="314" actId="20577"/>
          <ac:spMkLst>
            <pc:docMk/>
            <pc:sldMk cId="0" sldId="267"/>
            <ac:spMk id="173" creationId="{00000000-0000-0000-0000-000000000000}"/>
          </ac:spMkLst>
        </pc:spChg>
      </pc:sldChg>
      <pc:sldChg chg="modSp mod">
        <pc:chgData name="Pranavi Guttikonda" userId="71b8e83f-5567-4fee-abe1-19d25f14ce7d" providerId="ADAL" clId="{181731AB-671B-4648-986D-7A532AB06531}" dt="2024-12-05T01:21:57.479" v="379" actId="20577"/>
        <pc:sldMkLst>
          <pc:docMk/>
          <pc:sldMk cId="0" sldId="268"/>
        </pc:sldMkLst>
        <pc:spChg chg="mod">
          <ac:chgData name="Pranavi Guttikonda" userId="71b8e83f-5567-4fee-abe1-19d25f14ce7d" providerId="ADAL" clId="{181731AB-671B-4648-986D-7A532AB06531}" dt="2024-12-05T01:21:57.479" v="379" actId="20577"/>
          <ac:spMkLst>
            <pc:docMk/>
            <pc:sldMk cId="0" sldId="268"/>
            <ac:spMk id="178" creationId="{00000000-0000-0000-0000-000000000000}"/>
          </ac:spMkLst>
        </pc:spChg>
      </pc:sldChg>
      <pc:sldChg chg="modSp mod">
        <pc:chgData name="Pranavi Guttikonda" userId="71b8e83f-5567-4fee-abe1-19d25f14ce7d" providerId="ADAL" clId="{181731AB-671B-4648-986D-7A532AB06531}" dt="2024-12-05T01:22:20.033" v="396" actId="20577"/>
        <pc:sldMkLst>
          <pc:docMk/>
          <pc:sldMk cId="0" sldId="269"/>
        </pc:sldMkLst>
        <pc:spChg chg="mod">
          <ac:chgData name="Pranavi Guttikonda" userId="71b8e83f-5567-4fee-abe1-19d25f14ce7d" providerId="ADAL" clId="{181731AB-671B-4648-986D-7A532AB06531}" dt="2024-12-05T01:22:20.033" v="396" actId="20577"/>
          <ac:spMkLst>
            <pc:docMk/>
            <pc:sldMk cId="0" sldId="269"/>
            <ac:spMk id="185" creationId="{00000000-0000-0000-0000-000000000000}"/>
          </ac:spMkLst>
        </pc:spChg>
      </pc:sldChg>
      <pc:sldChg chg="modSp mod">
        <pc:chgData name="Pranavi Guttikonda" userId="71b8e83f-5567-4fee-abe1-19d25f14ce7d" providerId="ADAL" clId="{181731AB-671B-4648-986D-7A532AB06531}" dt="2024-12-05T01:22:50.358" v="445"/>
        <pc:sldMkLst>
          <pc:docMk/>
          <pc:sldMk cId="0" sldId="270"/>
        </pc:sldMkLst>
        <pc:spChg chg="mod">
          <ac:chgData name="Pranavi Guttikonda" userId="71b8e83f-5567-4fee-abe1-19d25f14ce7d" providerId="ADAL" clId="{181731AB-671B-4648-986D-7A532AB06531}" dt="2024-12-05T01:22:50.358" v="445"/>
          <ac:spMkLst>
            <pc:docMk/>
            <pc:sldMk cId="0" sldId="270"/>
            <ac:spMk id="193" creationId="{00000000-0000-0000-0000-000000000000}"/>
          </ac:spMkLst>
        </pc:spChg>
      </pc:sldChg>
      <pc:sldChg chg="modSp mod">
        <pc:chgData name="Pranavi Guttikonda" userId="71b8e83f-5567-4fee-abe1-19d25f14ce7d" providerId="ADAL" clId="{181731AB-671B-4648-986D-7A532AB06531}" dt="2024-12-05T01:23:07.148" v="515" actId="20577"/>
        <pc:sldMkLst>
          <pc:docMk/>
          <pc:sldMk cId="0" sldId="271"/>
        </pc:sldMkLst>
        <pc:spChg chg="mod">
          <ac:chgData name="Pranavi Guttikonda" userId="71b8e83f-5567-4fee-abe1-19d25f14ce7d" providerId="ADAL" clId="{181731AB-671B-4648-986D-7A532AB06531}" dt="2024-12-05T01:23:07.148" v="515" actId="20577"/>
          <ac:spMkLst>
            <pc:docMk/>
            <pc:sldMk cId="0" sldId="271"/>
            <ac:spMk id="199" creationId="{00000000-0000-0000-0000-000000000000}"/>
          </ac:spMkLst>
        </pc:spChg>
      </pc:sldChg>
      <pc:sldChg chg="modSp mod">
        <pc:chgData name="Pranavi Guttikonda" userId="71b8e83f-5567-4fee-abe1-19d25f14ce7d" providerId="ADAL" clId="{181731AB-671B-4648-986D-7A532AB06531}" dt="2024-12-05T01:23:32.703" v="537" actId="20577"/>
        <pc:sldMkLst>
          <pc:docMk/>
          <pc:sldMk cId="0" sldId="272"/>
        </pc:sldMkLst>
        <pc:spChg chg="mod">
          <ac:chgData name="Pranavi Guttikonda" userId="71b8e83f-5567-4fee-abe1-19d25f14ce7d" providerId="ADAL" clId="{181731AB-671B-4648-986D-7A532AB06531}" dt="2024-12-05T01:23:32.703" v="537" actId="20577"/>
          <ac:spMkLst>
            <pc:docMk/>
            <pc:sldMk cId="0" sldId="272"/>
            <ac:spMk id="205" creationId="{00000000-0000-0000-0000-000000000000}"/>
          </ac:spMkLst>
        </pc:spChg>
      </pc:sldChg>
      <pc:sldChg chg="modSp mod">
        <pc:chgData name="Pranavi Guttikonda" userId="71b8e83f-5567-4fee-abe1-19d25f14ce7d" providerId="ADAL" clId="{181731AB-671B-4648-986D-7A532AB06531}" dt="2024-12-05T01:24:02.018" v="540" actId="20577"/>
        <pc:sldMkLst>
          <pc:docMk/>
          <pc:sldMk cId="0" sldId="273"/>
        </pc:sldMkLst>
        <pc:spChg chg="mod">
          <ac:chgData name="Pranavi Guttikonda" userId="71b8e83f-5567-4fee-abe1-19d25f14ce7d" providerId="ADAL" clId="{181731AB-671B-4648-986D-7A532AB06531}" dt="2024-12-05T01:24:02.018" v="540" actId="20577"/>
          <ac:spMkLst>
            <pc:docMk/>
            <pc:sldMk cId="0" sldId="273"/>
            <ac:spMk id="211" creationId="{00000000-0000-0000-0000-000000000000}"/>
          </ac:spMkLst>
        </pc:spChg>
      </pc:sldChg>
      <pc:sldChg chg="modSp mod">
        <pc:chgData name="Pranavi Guttikonda" userId="71b8e83f-5567-4fee-abe1-19d25f14ce7d" providerId="ADAL" clId="{181731AB-671B-4648-986D-7A532AB06531}" dt="2024-12-05T01:24:30.789" v="557" actId="20577"/>
        <pc:sldMkLst>
          <pc:docMk/>
          <pc:sldMk cId="0" sldId="275"/>
        </pc:sldMkLst>
        <pc:spChg chg="mod">
          <ac:chgData name="Pranavi Guttikonda" userId="71b8e83f-5567-4fee-abe1-19d25f14ce7d" providerId="ADAL" clId="{181731AB-671B-4648-986D-7A532AB06531}" dt="2024-12-05T01:24:30.789" v="557" actId="20577"/>
          <ac:spMkLst>
            <pc:docMk/>
            <pc:sldMk cId="0" sldId="275"/>
            <ac:spMk id="2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ee873b64e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ee873b64e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ee873b64e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ee873b64e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ee873b64e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ee873b64e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ee873b64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ee873b64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f1b6bd7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f1b6bd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ee873b64e_7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ee873b64e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ee873b64e_5_1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ee873b64e_5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ee873b64e_5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ee873b64e_5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ee873b64e_5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ee873b64e_5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ee873b64e_5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ee873b64e_5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ee873b64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ee873b6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ee873b64e_5_1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ee873b64e_5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ee873b64e_5_1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ee873b64e_5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ee873b64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ee873b64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ee873b64e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ee873b64e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ee873b64e_5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ee873b64e_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ee873b64e_5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ee873b64e_5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ee873b64e_5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ee873b64e_5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ee873b64e_5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ee873b64e_5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ee873b64e_5_1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ee873b64e_5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0" y="0"/>
            <a:ext cx="9144000" cy="5143500"/>
          </a:xfrm>
          <a:prstGeom prst="rect">
            <a:avLst/>
          </a:prstGeom>
          <a:noFill/>
          <a:ln>
            <a:noFill/>
          </a:ln>
          <a:effectLst>
            <a:outerShdw blurRad="57150" dist="57150" dir="19740000" algn="bl" rotWithShape="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TF-IDF </a:t>
            </a:r>
            <a:endParaRPr/>
          </a:p>
        </p:txBody>
      </p:sp>
      <p:sp>
        <p:nvSpPr>
          <p:cNvPr id="161" name="Google Shape;161;p22"/>
          <p:cNvSpPr txBox="1"/>
          <p:nvPr/>
        </p:nvSpPr>
        <p:spPr>
          <a:xfrm>
            <a:off x="320850" y="1433450"/>
            <a:ext cx="8502300" cy="298540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dirty="0"/>
          </a:p>
          <a:p>
            <a:pPr marL="457200" lvl="0" indent="-317500" algn="l" rtl="0">
              <a:spcBef>
                <a:spcPts val="0"/>
              </a:spcBef>
              <a:spcAft>
                <a:spcPts val="0"/>
              </a:spcAft>
              <a:buSzPts val="1400"/>
              <a:buChar char="●"/>
            </a:pPr>
            <a:r>
              <a:rPr lang="en" dirty="0"/>
              <a:t>A term that appears frequently in a document but rarely in the corpus as a whole is likely to be more critical to that document than a term that appears frequently in both the document and the corpus.</a:t>
            </a:r>
            <a:endParaRPr dirty="0"/>
          </a:p>
          <a:p>
            <a:pPr marL="457200" lvl="0" indent="-317500" algn="l" rtl="0">
              <a:spcBef>
                <a:spcPts val="0"/>
              </a:spcBef>
              <a:spcAft>
                <a:spcPts val="0"/>
              </a:spcAft>
              <a:buSzPts val="1400"/>
              <a:buChar char="●"/>
            </a:pPr>
            <a:r>
              <a:rPr lang="en" dirty="0"/>
              <a:t>To calculate the TF-IDF score for a term in a document, we multiply the term frequency by the inverse document frequency.</a:t>
            </a:r>
            <a:endParaRPr dirty="0"/>
          </a:p>
          <a:p>
            <a:pPr marL="457200" lvl="0" indent="-317500" algn="l" rtl="0">
              <a:spcBef>
                <a:spcPts val="0"/>
              </a:spcBef>
              <a:spcAft>
                <a:spcPts val="0"/>
              </a:spcAft>
              <a:buSzPts val="1400"/>
              <a:buChar char="●"/>
            </a:pPr>
            <a:r>
              <a:rPr lang="en" dirty="0"/>
              <a:t>The inverse document frequency is typically calculated as the logarithm of the total number of documents in the corpus divided by the number of records that contain the term.</a:t>
            </a:r>
            <a:endParaRPr dirty="0"/>
          </a:p>
          <a:p>
            <a:pPr marL="457200" lvl="0" indent="-317500" algn="l" rtl="0">
              <a:spcBef>
                <a:spcPts val="0"/>
              </a:spcBef>
              <a:spcAft>
                <a:spcPts val="0"/>
              </a:spcAft>
              <a:buSzPts val="1400"/>
              <a:buChar char="●"/>
            </a:pPr>
            <a:r>
              <a:rPr lang="en" dirty="0"/>
              <a:t>TF-IDF scores represent the importance of a term in a document or a corpus. They are often used as features in machine learning models for NLP tasks such as text classification, clustering, and information retrieval.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83600" y="396425"/>
            <a:ext cx="7688400" cy="83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N-grams Creation</a:t>
            </a:r>
            <a:endParaRPr/>
          </a:p>
        </p:txBody>
      </p:sp>
      <p:sp>
        <p:nvSpPr>
          <p:cNvPr id="167" name="Google Shape;167;p23"/>
          <p:cNvSpPr txBox="1"/>
          <p:nvPr/>
        </p:nvSpPr>
        <p:spPr>
          <a:xfrm>
            <a:off x="683600" y="1292700"/>
            <a:ext cx="8000700" cy="337012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dirty="0"/>
          </a:p>
          <a:p>
            <a:pPr marL="0" lvl="0" indent="0" algn="l" rtl="0">
              <a:lnSpc>
                <a:spcPct val="115000"/>
              </a:lnSpc>
              <a:spcBef>
                <a:spcPts val="0"/>
              </a:spcBef>
              <a:spcAft>
                <a:spcPts val="0"/>
              </a:spcAft>
              <a:buNone/>
            </a:pPr>
            <a:endParaRPr sz="1500" dirty="0"/>
          </a:p>
          <a:p>
            <a:pPr marL="457200" lvl="0" indent="-323850" algn="l" rtl="0">
              <a:lnSpc>
                <a:spcPct val="115000"/>
              </a:lnSpc>
              <a:spcBef>
                <a:spcPts val="0"/>
              </a:spcBef>
              <a:spcAft>
                <a:spcPts val="0"/>
              </a:spcAft>
              <a:buSzPts val="1500"/>
              <a:buChar char="●"/>
            </a:pPr>
            <a:r>
              <a:rPr lang="en" sz="1500" dirty="0"/>
              <a:t>In the program, a TF-IDF vectorizer is used to create n-gram features, where stop words (commonly used words like "the" and "and") are removed, and n-grams of size 1 to 4 are created to capture the context and relationships between different words in the text.</a:t>
            </a:r>
            <a:endParaRPr sz="1500" dirty="0"/>
          </a:p>
          <a:p>
            <a:pPr marL="457200" lvl="0" indent="0" algn="l" rtl="0">
              <a:lnSpc>
                <a:spcPct val="115000"/>
              </a:lnSpc>
              <a:spcBef>
                <a:spcPts val="0"/>
              </a:spcBef>
              <a:spcAft>
                <a:spcPts val="0"/>
              </a:spcAft>
              <a:buNone/>
            </a:pPr>
            <a:endParaRPr sz="1500" dirty="0"/>
          </a:p>
          <a:p>
            <a:pPr marL="457200" lvl="0" indent="-323850" algn="l" rtl="0">
              <a:lnSpc>
                <a:spcPct val="115000"/>
              </a:lnSpc>
              <a:spcBef>
                <a:spcPts val="0"/>
              </a:spcBef>
              <a:spcAft>
                <a:spcPts val="0"/>
              </a:spcAft>
              <a:buSzPts val="1500"/>
              <a:buChar char="●"/>
            </a:pPr>
            <a:r>
              <a:rPr lang="en" sz="1500" dirty="0"/>
              <a:t>This technique helps identify essential words and phrases in the text, which can be used to detect fake news by comparing it with a pre-labeled dataset.</a:t>
            </a:r>
            <a:endParaRPr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08575" y="524775"/>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dirty="0">
                <a:solidFill>
                  <a:schemeClr val="lt1"/>
                </a:solidFill>
              </a:rPr>
              <a:t>Part-of-speech (POS) tagging labels words in a sentence with their corresponding part of speech, such as nouns, verbs, adjectives, etc. </a:t>
            </a:r>
            <a:endParaRPr sz="1300" dirty="0">
              <a:solidFill>
                <a:schemeClr val="lt1"/>
              </a:solidFill>
            </a:endParaRPr>
          </a:p>
          <a:p>
            <a:pPr marL="0" lvl="0" indent="0" algn="l" rtl="0">
              <a:lnSpc>
                <a:spcPct val="115000"/>
              </a:lnSpc>
              <a:spcBef>
                <a:spcPts val="0"/>
              </a:spcBef>
              <a:spcAft>
                <a:spcPts val="0"/>
              </a:spcAft>
              <a:buNone/>
            </a:pPr>
            <a:endParaRPr sz="1300" dirty="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dirty="0">
                <a:solidFill>
                  <a:schemeClr val="lt1"/>
                </a:solidFill>
              </a:rPr>
              <a:t>POS tagging can be used to identify the usage of specific parts of speech that are commonly associated with fake news. For example, fake news articles may contain more adjectives, adverbs, or exaggerated language than accurate news articles. By analyzing the POS tags of the words in a given text, we can identify these patterns and use them to distinguish between real and fake news.</a:t>
            </a:r>
            <a:endParaRPr sz="1300" dirty="0">
              <a:solidFill>
                <a:schemeClr val="lt1"/>
              </a:solidFill>
            </a:endParaRPr>
          </a:p>
          <a:p>
            <a:pPr marL="457200" lvl="0" indent="0" algn="l" rtl="0">
              <a:lnSpc>
                <a:spcPct val="115000"/>
              </a:lnSpc>
              <a:spcBef>
                <a:spcPts val="0"/>
              </a:spcBef>
              <a:spcAft>
                <a:spcPts val="0"/>
              </a:spcAft>
              <a:buNone/>
            </a:pPr>
            <a:endParaRPr sz="1300" dirty="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dirty="0">
                <a:solidFill>
                  <a:schemeClr val="lt1"/>
                </a:solidFill>
              </a:rPr>
              <a:t>To perform POS tagging, a machine learning model is trained on a corpus of labeled data, where each word is annotated with its corresponding POS tag. The trained model can automatically assign POS tags to new, unlabeled text data.</a:t>
            </a:r>
            <a:endParaRPr sz="1300" dirty="0">
              <a:solidFill>
                <a:schemeClr val="lt1"/>
              </a:solidFill>
            </a:endParaRPr>
          </a:p>
          <a:p>
            <a:pPr marL="457200" lvl="0" indent="0" algn="l" rtl="0">
              <a:lnSpc>
                <a:spcPct val="115000"/>
              </a:lnSpc>
              <a:spcBef>
                <a:spcPts val="0"/>
              </a:spcBef>
              <a:spcAft>
                <a:spcPts val="0"/>
              </a:spcAft>
              <a:buNone/>
            </a:pPr>
            <a:endParaRPr sz="1300" dirty="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dirty="0">
                <a:solidFill>
                  <a:schemeClr val="lt1"/>
                </a:solidFill>
              </a:rPr>
              <a:t>In the program, a POS tagging model is trained on the Treebank corpus, and the resulting model is used to extract features from the news articles for fake news detection.</a:t>
            </a:r>
            <a:endParaRPr sz="1300"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5"/>
          <p:cNvSpPr txBox="1"/>
          <p:nvPr/>
        </p:nvSpPr>
        <p:spPr>
          <a:xfrm>
            <a:off x="97450" y="1266125"/>
            <a:ext cx="8860800" cy="410878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11111"/>
              </a:buClr>
              <a:buSzPts val="1600"/>
              <a:buFont typeface="Roboto"/>
              <a:buChar char="●"/>
            </a:pPr>
            <a:r>
              <a:rPr lang="en" sz="1600" b="1" dirty="0">
                <a:solidFill>
                  <a:srgbClr val="111111"/>
                </a:solidFill>
                <a:latin typeface="Roboto"/>
                <a:ea typeface="Roboto"/>
                <a:cs typeface="Roboto"/>
                <a:sym typeface="Roboto"/>
              </a:rPr>
              <a:t>Naive Bayes</a:t>
            </a:r>
            <a:r>
              <a:rPr lang="en" sz="1600" dirty="0">
                <a:solidFill>
                  <a:srgbClr val="111111"/>
                </a:solidFill>
                <a:latin typeface="Roboto"/>
                <a:ea typeface="Roboto"/>
                <a:cs typeface="Roboto"/>
                <a:sym typeface="Roboto"/>
              </a:rPr>
              <a:t> is a simple algorithm that assumes that the features are</a:t>
            </a:r>
            <a:endParaRPr sz="1600" dirty="0">
              <a:solidFill>
                <a:srgbClr val="111111"/>
              </a:solidFill>
              <a:latin typeface="Roboto"/>
              <a:ea typeface="Roboto"/>
              <a:cs typeface="Roboto"/>
              <a:sym typeface="Roboto"/>
            </a:endParaRPr>
          </a:p>
          <a:p>
            <a:pPr marL="457200" lvl="0" indent="0" algn="l" rtl="0">
              <a:spcBef>
                <a:spcPts val="0"/>
              </a:spcBef>
              <a:spcAft>
                <a:spcPts val="0"/>
              </a:spcAft>
              <a:buNone/>
            </a:pPr>
            <a:r>
              <a:rPr lang="en-US" sz="1600" dirty="0">
                <a:solidFill>
                  <a:srgbClr val="111111"/>
                </a:solidFill>
                <a:latin typeface="Roboto"/>
                <a:ea typeface="Roboto"/>
                <a:cs typeface="Roboto"/>
                <a:sym typeface="Roboto"/>
              </a:rPr>
              <a:t>I</a:t>
            </a:r>
            <a:r>
              <a:rPr lang="en" sz="1600" dirty="0">
                <a:solidFill>
                  <a:srgbClr val="111111"/>
                </a:solidFill>
                <a:latin typeface="Roboto"/>
                <a:ea typeface="Roboto"/>
                <a:cs typeface="Roboto"/>
                <a:sym typeface="Roboto"/>
              </a:rPr>
              <a:t>ndependent and uses the Bayes theorem to calculate the probabilities of each class.</a:t>
            </a:r>
            <a:endParaRPr sz="1600" dirty="0">
              <a:solidFill>
                <a:srgbClr val="111111"/>
              </a:solidFill>
              <a:latin typeface="Roboto"/>
              <a:ea typeface="Roboto"/>
              <a:cs typeface="Roboto"/>
              <a:sym typeface="Roboto"/>
            </a:endParaRPr>
          </a:p>
          <a:p>
            <a:pPr marL="457200" lvl="0" indent="0" algn="l" rtl="0">
              <a:spcBef>
                <a:spcPts val="0"/>
              </a:spcBef>
              <a:spcAft>
                <a:spcPts val="0"/>
              </a:spcAft>
              <a:buNone/>
            </a:pPr>
            <a:endParaRPr sz="1600" dirty="0">
              <a:solidFill>
                <a:srgbClr val="111111"/>
              </a:solidFill>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500" dirty="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actual labels.</a:t>
            </a:r>
            <a:endParaRPr sz="1900" dirty="0">
              <a:solidFill>
                <a:srgbClr val="111111"/>
              </a:solidFill>
              <a:latin typeface="Roboto"/>
              <a:ea typeface="Roboto"/>
              <a:cs typeface="Roboto"/>
              <a:sym typeface="Roboto"/>
            </a:endParaRPr>
          </a:p>
          <a:p>
            <a:pPr marL="457200" lvl="0" indent="0" algn="l" rtl="0">
              <a:spcBef>
                <a:spcPts val="0"/>
              </a:spcBef>
              <a:spcAft>
                <a:spcPts val="0"/>
              </a:spcAft>
              <a:buNone/>
            </a:pPr>
            <a:endParaRPr sz="1800" dirty="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dirty="0">
                <a:solidFill>
                  <a:srgbClr val="111111"/>
                </a:solidFill>
                <a:latin typeface="Roboto"/>
                <a:ea typeface="Roboto"/>
                <a:cs typeface="Roboto"/>
                <a:sym typeface="Roboto"/>
              </a:rPr>
              <a:t>In the Na</a:t>
            </a:r>
            <a:r>
              <a:rPr lang="en-US" sz="1600" dirty="0">
                <a:solidFill>
                  <a:srgbClr val="111111"/>
                </a:solidFill>
                <a:latin typeface="Roboto"/>
                <a:ea typeface="Roboto"/>
                <a:cs typeface="Roboto"/>
                <a:sym typeface="Roboto"/>
              </a:rPr>
              <a:t>ï</a:t>
            </a:r>
            <a:r>
              <a:rPr lang="en" sz="1600" dirty="0">
                <a:solidFill>
                  <a:srgbClr val="111111"/>
                </a:solidFill>
                <a:latin typeface="Roboto"/>
                <a:ea typeface="Roboto"/>
                <a:cs typeface="Roboto"/>
                <a:sym typeface="Roboto"/>
              </a:rPr>
              <a:t>ve classifier, we use the two functions NBCV and nb_clf</a:t>
            </a:r>
            <a:endParaRPr sz="1600" dirty="0">
              <a:solidFill>
                <a:srgbClr val="111111"/>
              </a:solidFill>
              <a:latin typeface="Roboto"/>
              <a:ea typeface="Roboto"/>
              <a:cs typeface="Roboto"/>
              <a:sym typeface="Roboto"/>
            </a:endParaRPr>
          </a:p>
          <a:p>
            <a:pPr marL="457200" lvl="0" indent="0" algn="l" rtl="0">
              <a:spcBef>
                <a:spcPts val="0"/>
              </a:spcBef>
              <a:spcAft>
                <a:spcPts val="0"/>
              </a:spcAft>
              <a:buNone/>
            </a:pPr>
            <a:endParaRPr sz="1600" dirty="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dirty="0">
                <a:solidFill>
                  <a:srgbClr val="111111"/>
                </a:solidFill>
                <a:latin typeface="Roboto"/>
                <a:ea typeface="Roboto"/>
                <a:cs typeface="Roboto"/>
                <a:sym typeface="Roboto"/>
              </a:rPr>
              <a:t>The classification analysis can predict the probability of news articles being fake or real.</a:t>
            </a:r>
            <a:endParaRPr sz="1600" dirty="0">
              <a:solidFill>
                <a:srgbClr val="111111"/>
              </a:solidFill>
              <a:latin typeface="Roboto"/>
              <a:ea typeface="Roboto"/>
              <a:cs typeface="Roboto"/>
              <a:sym typeface="Roboto"/>
            </a:endParaRPr>
          </a:p>
          <a:p>
            <a:pPr marL="457200" lvl="0" indent="0" algn="l" rtl="0">
              <a:spcBef>
                <a:spcPts val="0"/>
              </a:spcBef>
              <a:spcAft>
                <a:spcPts val="0"/>
              </a:spcAft>
              <a:buNone/>
            </a:pPr>
            <a:endParaRPr sz="1600" dirty="0">
              <a:solidFill>
                <a:srgbClr val="111111"/>
              </a:solidFill>
              <a:latin typeface="Roboto"/>
              <a:ea typeface="Roboto"/>
              <a:cs typeface="Roboto"/>
              <a:sym typeface="Roboto"/>
            </a:endParaRPr>
          </a:p>
          <a:p>
            <a:pPr marL="457200" lvl="0" indent="-330200" algn="l" rtl="0">
              <a:spcBef>
                <a:spcPts val="0"/>
              </a:spcBef>
              <a:spcAft>
                <a:spcPts val="0"/>
              </a:spcAft>
              <a:buClr>
                <a:srgbClr val="1E1919"/>
              </a:buClr>
              <a:buSzPts val="1600"/>
              <a:buFont typeface="Roboto"/>
              <a:buChar char="●"/>
            </a:pPr>
            <a:r>
              <a:rPr lang="en" sz="1600" dirty="0">
                <a:solidFill>
                  <a:srgbClr val="1E1919"/>
                </a:solidFill>
                <a:latin typeface="Roboto"/>
                <a:ea typeface="Roboto"/>
                <a:cs typeface="Roboto"/>
                <a:sym typeface="Roboto"/>
              </a:rPr>
              <a:t>Overall, the Naive Bayes algorithm is a popular and practical choice for text classification tasks, especially when dealing large datasets.</a:t>
            </a:r>
            <a:endParaRPr sz="1600" dirty="0">
              <a:solidFill>
                <a:srgbClr val="1E1919"/>
              </a:solidFill>
              <a:latin typeface="Roboto"/>
              <a:ea typeface="Roboto"/>
              <a:cs typeface="Roboto"/>
              <a:sym typeface="Roboto"/>
            </a:endParaRPr>
          </a:p>
          <a:p>
            <a:pPr marL="0" lvl="0" indent="0" algn="l" rtl="0">
              <a:spcBef>
                <a:spcPts val="0"/>
              </a:spcBef>
              <a:spcAft>
                <a:spcPts val="0"/>
              </a:spcAft>
              <a:buNone/>
            </a:pPr>
            <a:endParaRPr sz="1600" dirty="0">
              <a:solidFill>
                <a:srgbClr val="111111"/>
              </a:solidFill>
              <a:latin typeface="Roboto"/>
              <a:ea typeface="Roboto"/>
              <a:cs typeface="Roboto"/>
              <a:sym typeface="Roboto"/>
            </a:endParaRPr>
          </a:p>
          <a:p>
            <a:pPr marL="0" lvl="0" indent="0" algn="l" rtl="0">
              <a:spcBef>
                <a:spcPts val="0"/>
              </a:spcBef>
              <a:spcAft>
                <a:spcPts val="0"/>
              </a:spcAft>
              <a:buNone/>
            </a:pPr>
            <a:endParaRPr sz="1600" dirty="0">
              <a:solidFill>
                <a:srgbClr val="111111"/>
              </a:solidFill>
              <a:latin typeface="Roboto"/>
              <a:ea typeface="Roboto"/>
              <a:cs typeface="Roboto"/>
              <a:sym typeface="Roboto"/>
            </a:endParaRPr>
          </a:p>
          <a:p>
            <a:pPr marL="0" lvl="0" indent="0" algn="l" rtl="0">
              <a:spcBef>
                <a:spcPts val="0"/>
              </a:spcBef>
              <a:spcAft>
                <a:spcPts val="0"/>
              </a:spcAft>
              <a:buNone/>
            </a:pPr>
            <a:endParaRPr sz="1600" dirty="0">
              <a:solidFill>
                <a:srgbClr val="111111"/>
              </a:solidFill>
              <a:latin typeface="Roboto"/>
              <a:ea typeface="Roboto"/>
              <a:cs typeface="Roboto"/>
              <a:sym typeface="Roboto"/>
            </a:endParaRPr>
          </a:p>
        </p:txBody>
      </p:sp>
      <p:sp>
        <p:nvSpPr>
          <p:cNvPr id="179" name="Google Shape;179;p25"/>
          <p:cNvSpPr txBox="1">
            <a:spLocks noGrp="1"/>
          </p:cNvSpPr>
          <p:nvPr>
            <p:ph type="title"/>
          </p:nvPr>
        </p:nvSpPr>
        <p:spPr>
          <a:xfrm>
            <a:off x="337150" y="338650"/>
            <a:ext cx="7557300" cy="823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84"/>
        <p:cNvGrpSpPr/>
        <p:nvPr/>
      </p:nvGrpSpPr>
      <p:grpSpPr>
        <a:xfrm>
          <a:off x="0" y="0"/>
          <a:ext cx="0" cy="0"/>
          <a:chOff x="0" y="0"/>
          <a:chExt cx="0" cy="0"/>
        </a:xfrm>
      </p:grpSpPr>
      <p:sp>
        <p:nvSpPr>
          <p:cNvPr id="185" name="Google Shape;185;p26"/>
          <p:cNvSpPr txBox="1"/>
          <p:nvPr/>
        </p:nvSpPr>
        <p:spPr>
          <a:xfrm>
            <a:off x="115800" y="1250300"/>
            <a:ext cx="8912400" cy="404415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11111"/>
              </a:buClr>
              <a:buSzPts val="1400"/>
              <a:buFont typeface="Roboto"/>
              <a:buChar char="●"/>
            </a:pPr>
            <a:r>
              <a:rPr lang="en" b="1" dirty="0">
                <a:solidFill>
                  <a:srgbClr val="111111"/>
                </a:solidFill>
                <a:latin typeface="Roboto"/>
                <a:ea typeface="Roboto"/>
                <a:cs typeface="Roboto"/>
                <a:sym typeface="Roboto"/>
              </a:rPr>
              <a:t>Logistic regression </a:t>
            </a:r>
            <a:r>
              <a:rPr lang="en" dirty="0">
                <a:solidFill>
                  <a:srgbClr val="111111"/>
                </a:solidFill>
                <a:latin typeface="Roboto"/>
                <a:ea typeface="Roboto"/>
                <a:cs typeface="Roboto"/>
                <a:sym typeface="Roboto"/>
              </a:rPr>
              <a:t>is a popular and robust algorithm that uses a logistic function to model the probability of each class.</a:t>
            </a:r>
            <a:endParaRPr dirty="0">
              <a:solidFill>
                <a:srgbClr val="111111"/>
              </a:solidFill>
              <a:latin typeface="Roboto"/>
              <a:ea typeface="Roboto"/>
              <a:cs typeface="Roboto"/>
              <a:sym typeface="Roboto"/>
            </a:endParaRPr>
          </a:p>
          <a:p>
            <a:pPr marL="457200" lvl="0" indent="0" algn="l" rtl="0">
              <a:lnSpc>
                <a:spcPct val="115000"/>
              </a:lnSpc>
              <a:spcBef>
                <a:spcPts val="0"/>
              </a:spcBef>
              <a:spcAft>
                <a:spcPts val="0"/>
              </a:spcAft>
              <a:buNone/>
            </a:pPr>
            <a:endParaRPr sz="1200" dirty="0">
              <a:solidFill>
                <a:srgbClr val="111111"/>
              </a:solidFill>
              <a:latin typeface="Roboto"/>
              <a:ea typeface="Roboto"/>
              <a:cs typeface="Roboto"/>
              <a:sym typeface="Roboto"/>
            </a:endParaRPr>
          </a:p>
          <a:p>
            <a:pPr marL="457200" lvl="0" indent="-317500" algn="l" rtl="0">
              <a:lnSpc>
                <a:spcPct val="115000"/>
              </a:lnSpc>
              <a:spcBef>
                <a:spcPts val="0"/>
              </a:spcBef>
              <a:spcAft>
                <a:spcPts val="0"/>
              </a:spcAft>
              <a:buClr>
                <a:srgbClr val="111111"/>
              </a:buClr>
              <a:buSzPts val="1400"/>
              <a:buFont typeface="Roboto"/>
              <a:buChar char="●"/>
            </a:pPr>
            <a:r>
              <a:rPr lang="en" dirty="0">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dirty="0">
              <a:solidFill>
                <a:srgbClr val="111111"/>
              </a:solidFill>
              <a:latin typeface="Roboto"/>
              <a:ea typeface="Roboto"/>
              <a:cs typeface="Roboto"/>
              <a:sym typeface="Roboto"/>
            </a:endParaRPr>
          </a:p>
          <a:p>
            <a:pPr marL="457200" lvl="0" indent="0" algn="l" rtl="0">
              <a:spcBef>
                <a:spcPts val="0"/>
              </a:spcBef>
              <a:spcAft>
                <a:spcPts val="0"/>
              </a:spcAft>
              <a:buNone/>
            </a:pPr>
            <a:endParaRPr dirty="0">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dirty="0">
                <a:solidFill>
                  <a:srgbClr val="111111"/>
                </a:solidFill>
                <a:latin typeface="Roboto"/>
                <a:ea typeface="Roboto"/>
                <a:cs typeface="Roboto"/>
                <a:sym typeface="Roboto"/>
              </a:rPr>
              <a:t>We used logistic regression to classify news statements as true or false based on word counts. And built a pipeline that transforms the statements into word counts and applies the logistic function. The classifier achieved a mean accuracy score of 0.62 on the test data, which is slightly better than naive Bayes</a:t>
            </a:r>
            <a:endParaRPr dirty="0">
              <a:solidFill>
                <a:srgbClr val="111111"/>
              </a:solidFill>
              <a:latin typeface="Roboto"/>
              <a:ea typeface="Roboto"/>
              <a:cs typeface="Roboto"/>
              <a:sym typeface="Roboto"/>
            </a:endParaRPr>
          </a:p>
          <a:p>
            <a:pPr marL="0" lvl="0" indent="0" algn="l" rtl="0">
              <a:lnSpc>
                <a:spcPct val="115000"/>
              </a:lnSpc>
              <a:spcBef>
                <a:spcPts val="800"/>
              </a:spcBef>
              <a:spcAft>
                <a:spcPts val="0"/>
              </a:spcAft>
              <a:buNone/>
            </a:pPr>
            <a:endParaRPr dirty="0">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dirty="0">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dirty="0">
              <a:solidFill>
                <a:srgbClr val="111111"/>
              </a:solidFill>
              <a:latin typeface="Roboto"/>
              <a:ea typeface="Roboto"/>
              <a:cs typeface="Roboto"/>
              <a:sym typeface="Roboto"/>
            </a:endParaRPr>
          </a:p>
          <a:p>
            <a:pPr marL="0" lvl="0" indent="0" algn="l" rtl="0">
              <a:spcBef>
                <a:spcPts val="0"/>
              </a:spcBef>
              <a:spcAft>
                <a:spcPts val="0"/>
              </a:spcAft>
              <a:buNone/>
            </a:pPr>
            <a:endParaRPr b="1" dirty="0">
              <a:solidFill>
                <a:srgbClr val="111111"/>
              </a:solidFill>
              <a:latin typeface="Roboto"/>
              <a:ea typeface="Roboto"/>
              <a:cs typeface="Roboto"/>
              <a:sym typeface="Roboto"/>
            </a:endParaRPr>
          </a:p>
        </p:txBody>
      </p:sp>
      <p:sp>
        <p:nvSpPr>
          <p:cNvPr id="186" name="Google Shape;186;p26"/>
          <p:cNvSpPr txBox="1">
            <a:spLocks noGrp="1"/>
          </p:cNvSpPr>
          <p:nvPr>
            <p:ph type="title"/>
          </p:nvPr>
        </p:nvSpPr>
        <p:spPr>
          <a:xfrm>
            <a:off x="413350" y="262450"/>
            <a:ext cx="75573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9900" y="406200"/>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294539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dirty="0"/>
              <a:t>SVM (Support Vector Machine) is a machine learning algorithm for classification tasks, such as detecting fake news. </a:t>
            </a:r>
            <a:endParaRPr sz="1300" dirty="0"/>
          </a:p>
          <a:p>
            <a:pPr marL="0" lvl="0" indent="0" algn="l" rtl="0">
              <a:lnSpc>
                <a:spcPct val="115000"/>
              </a:lnSpc>
              <a:spcBef>
                <a:spcPts val="0"/>
              </a:spcBef>
              <a:spcAft>
                <a:spcPts val="0"/>
              </a:spcAft>
              <a:buNone/>
            </a:pPr>
            <a:endParaRPr sz="1300" dirty="0"/>
          </a:p>
          <a:p>
            <a:pPr marL="457200" lvl="0" indent="-311150" algn="l" rtl="0">
              <a:lnSpc>
                <a:spcPct val="115000"/>
              </a:lnSpc>
              <a:spcBef>
                <a:spcPts val="0"/>
              </a:spcBef>
              <a:spcAft>
                <a:spcPts val="0"/>
              </a:spcAft>
              <a:buSzPts val="1300"/>
              <a:buChar char="●"/>
            </a:pPr>
            <a:r>
              <a:rPr lang="en" sz="1300" dirty="0"/>
              <a:t>The SVM classifier is trained on a set of labeled news articles, where </a:t>
            </a:r>
            <a:r>
              <a:rPr lang="en-US" sz="1300" dirty="0"/>
              <a:t>features, such as the frequency of certain words or the presence of specific patterns of words, represent each article</a:t>
            </a:r>
            <a:r>
              <a:rPr lang="en" sz="1300" dirty="0"/>
              <a:t>.</a:t>
            </a:r>
            <a:endParaRPr sz="1300" dirty="0"/>
          </a:p>
          <a:p>
            <a:pPr marL="457200" lvl="0" indent="-311150" algn="l" rtl="0">
              <a:lnSpc>
                <a:spcPct val="115000"/>
              </a:lnSpc>
              <a:spcBef>
                <a:spcPts val="0"/>
              </a:spcBef>
              <a:spcAft>
                <a:spcPts val="0"/>
              </a:spcAft>
              <a:buSzPts val="1300"/>
              <a:buChar char="●"/>
            </a:pPr>
            <a:r>
              <a:rPr lang="en" sz="1300" dirty="0"/>
              <a:t>To optimize the </a:t>
            </a:r>
            <a:r>
              <a:rPr lang="en-US" sz="1300" dirty="0"/>
              <a:t>classifier's performance, a grid search is performed to find the best combination of hyperparameters (such as the range of n-grams to consider and whether to use IDF weighting</a:t>
            </a:r>
            <a:r>
              <a:rPr lang="en" sz="1300" dirty="0"/>
              <a:t>).</a:t>
            </a:r>
            <a:endParaRPr sz="1300" dirty="0"/>
          </a:p>
          <a:p>
            <a:pPr marL="457200" lvl="0" indent="-311150" algn="l" rtl="0">
              <a:lnSpc>
                <a:spcPct val="115000"/>
              </a:lnSpc>
              <a:spcBef>
                <a:spcPts val="0"/>
              </a:spcBef>
              <a:spcAft>
                <a:spcPts val="0"/>
              </a:spcAft>
              <a:buSzPts val="1300"/>
              <a:buChar char="●"/>
            </a:pPr>
            <a:r>
              <a:rPr lang="en" sz="1300" dirty="0"/>
              <a:t>By tuning the hyperparameters using the grid search method, the performance of the SVM classifier is optimized to achieve the highest possible accuracy on the test data.</a:t>
            </a:r>
            <a:endParaRPr sz="1300" dirty="0"/>
          </a:p>
          <a:p>
            <a:pPr marL="457200" lvl="0" indent="-311150" algn="l" rtl="0">
              <a:lnSpc>
                <a:spcPct val="115000"/>
              </a:lnSpc>
              <a:spcBef>
                <a:spcPts val="0"/>
              </a:spcBef>
              <a:spcAft>
                <a:spcPts val="0"/>
              </a:spcAft>
              <a:buSzPts val="1300"/>
              <a:buChar char="●"/>
            </a:pPr>
            <a:r>
              <a:rPr lang="en" sz="1300" dirty="0"/>
              <a:t>We used SVMs because they </a:t>
            </a:r>
            <a:r>
              <a:rPr lang="en-US" sz="1300" dirty="0"/>
              <a:t>effectively separate classes of data that may not be linearly separable in the feature space. </a:t>
            </a:r>
            <a:r>
              <a:rPr lang="en" sz="1300" dirty="0"/>
              <a:t>Additionally, SVMs can handle high-dimensional feature spaces, which is useful when working with text data with many features (such as the bag-of-words representation). </a:t>
            </a:r>
            <a:endParaRPr sz="1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5512"/>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dirty="0"/>
              <a:t>SGD Classifier is a </a:t>
            </a:r>
            <a:r>
              <a:rPr lang="en-US" sz="1600" dirty="0"/>
              <a:t>linear Support Vector Machine (SVM) variant </a:t>
            </a:r>
            <a:r>
              <a:rPr lang="en" sz="1600" dirty="0"/>
              <a:t>that uses stochastic gradient descent optimization for the loss function.  The algorithm works by iteratively updating the model parameters using small random batches of training data, which makes it efficient for large datasets.</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The loss function used in the SGD Classifier is hinge loss. In addition to the hinge loss, the SGD Classifier uses other loss functions, such as logistic loss (for binary classification) or softmax loss (for multiclass classification). Regularization can also be applied to prevent overfitting.</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The SGD Classifier is a versatile algorithm that can handle various data types, including text, image, and numerical data. It has been widely used in natural language processing (NLP) tasks, such as text classification and sentiment analysis.</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536725" y="446775"/>
            <a:ext cx="7688400" cy="873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rgbClr val="374151"/>
                </a:solidFill>
                <a:latin typeface="Roboto"/>
                <a:ea typeface="Roboto"/>
                <a:cs typeface="Roboto"/>
                <a:sym typeface="Roboto"/>
              </a:rPr>
              <a:t>The feature selection and random forest classification. The feature selection step uses the count vectorizer method, which converts the text data into a matrix of token counts. The random forest classifier is then trained using the transformed data with 200 estimators and three jobs for parallel processing.</a:t>
            </a:r>
            <a:endParaRPr sz="1800" dirty="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dirty="0">
                <a:solidFill>
                  <a:srgbClr val="374151"/>
                </a:solidFill>
                <a:latin typeface="Roboto"/>
                <a:ea typeface="Roboto"/>
                <a:cs typeface="Roboto"/>
                <a:sym typeface="Roboto"/>
              </a:rPr>
              <a:t>The model is trained on the training dataset ‘Statement’ column, and the 'Label' column is used as the target variable. The trained model is then used to predict the labels of the test dataset's 'Statement' column. Regression analysis can indicate the probability of a news article being fake.</a:t>
            </a:r>
            <a:endParaRPr sz="1800" dirty="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700" dirty="0"/>
          </a:p>
          <a:p>
            <a:pPr marL="0" lvl="0" indent="0" algn="l" rtl="0">
              <a:spcBef>
                <a:spcPts val="0"/>
              </a:spcBef>
              <a:spcAft>
                <a:spcPts val="0"/>
              </a:spcAft>
              <a:buNone/>
            </a:pPr>
            <a:endParaRPr sz="2000" dirty="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61100" y="24205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Evaluating the results...</a:t>
            </a:r>
            <a:endParaRPr>
              <a:solidFill>
                <a:schemeClr val="dk2"/>
              </a:solidFill>
            </a:endParaRPr>
          </a:p>
        </p:txBody>
      </p:sp>
      <p:sp>
        <p:nvSpPr>
          <p:cNvPr id="211" name="Google Shape;211;p30"/>
          <p:cNvSpPr txBox="1"/>
          <p:nvPr/>
        </p:nvSpPr>
        <p:spPr>
          <a:xfrm>
            <a:off x="461100" y="1001350"/>
            <a:ext cx="8063700" cy="394720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800" dirty="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dirty="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dirty="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dirty="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dirty="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86%.</a:t>
            </a:r>
            <a:endParaRPr sz="1800" dirty="0">
              <a:solidFill>
                <a:srgbClr val="37415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62700" y="12480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Output From Python</a:t>
            </a:r>
            <a:endParaRPr>
              <a:solidFill>
                <a:srgbClr val="1E1919"/>
              </a:solidFill>
            </a:endParaRPr>
          </a:p>
        </p:txBody>
      </p:sp>
      <p:sp>
        <p:nvSpPr>
          <p:cNvPr id="217" name="Google Shape;217;p31"/>
          <p:cNvSpPr txBox="1"/>
          <p:nvPr/>
        </p:nvSpPr>
        <p:spPr>
          <a:xfrm>
            <a:off x="759225" y="1967575"/>
            <a:ext cx="65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8" name="Google Shape;218;p31"/>
          <p:cNvPicPr preferRelativeResize="0"/>
          <p:nvPr/>
        </p:nvPicPr>
        <p:blipFill>
          <a:blip r:embed="rId3">
            <a:alphaModFix/>
          </a:blip>
          <a:stretch>
            <a:fillRect/>
          </a:stretch>
        </p:blipFill>
        <p:spPr>
          <a:xfrm>
            <a:off x="42775" y="1563225"/>
            <a:ext cx="9101224" cy="22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AC2DA"/>
            </a:gs>
            <a:gs pos="100000">
              <a:srgbClr val="4984A8"/>
            </a:gs>
          </a:gsLst>
          <a:path path="circle">
            <a:fillToRect l="50000" t="50000" r="50000" b="50000"/>
          </a:path>
          <a:tileRect/>
        </a:gra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545125" y="1650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Lexend ExtraBold"/>
                <a:ea typeface="Lexend ExtraBold"/>
                <a:cs typeface="Lexend ExtraBold"/>
                <a:sym typeface="Lexend ExtraBold"/>
              </a:rPr>
              <a:t>Team Members Information</a:t>
            </a:r>
            <a:endParaRPr b="0">
              <a:latin typeface="Lexend ExtraBold"/>
              <a:ea typeface="Lexend ExtraBold"/>
              <a:cs typeface="Lexend ExtraBold"/>
              <a:sym typeface="Lexend ExtraBold"/>
            </a:endParaRPr>
          </a:p>
        </p:txBody>
      </p:sp>
      <p:sp>
        <p:nvSpPr>
          <p:cNvPr id="92" name="Google Shape;92;p14"/>
          <p:cNvSpPr txBox="1">
            <a:spLocks noGrp="1"/>
          </p:cNvSpPr>
          <p:nvPr>
            <p:ph type="body" idx="4294967295"/>
          </p:nvPr>
        </p:nvSpPr>
        <p:spPr>
          <a:xfrm>
            <a:off x="699750" y="1538700"/>
            <a:ext cx="7996200" cy="3178200"/>
          </a:xfrm>
          <a:prstGeom prst="rect">
            <a:avLst/>
          </a:prstGeom>
          <a:ln w="9525" cap="flat" cmpd="sng">
            <a:solidFill>
              <a:srgbClr val="F3F3F3"/>
            </a:solidFill>
            <a:prstDash val="solid"/>
            <a:round/>
            <a:headEnd type="none" w="sm" len="sm"/>
            <a:tailEnd type="none" w="sm" len="sm"/>
          </a:ln>
          <a:effectLst>
            <a:outerShdw dist="19050" algn="bl" rotWithShape="0">
              <a:srgbClr val="FFFFFF"/>
            </a:outerShdw>
          </a:effectLst>
        </p:spPr>
        <p:txBody>
          <a:bodyPr spcFirstLastPara="1" wrap="square" lIns="91425" tIns="91425" rIns="91425" bIns="91425" anchor="ctr" anchorCtr="0">
            <a:normAutofit/>
          </a:bodyPr>
          <a:lstStyle/>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Sujoy Paul Dakkumalla, 700744252.</a:t>
            </a:r>
          </a:p>
          <a:p>
            <a:pPr indent="-400050" algn="just">
              <a:lnSpc>
                <a:spcPct val="150000"/>
              </a:lnSpc>
              <a:buSzPts val="2700"/>
              <a:buFont typeface="Comic Sans MS"/>
              <a:buChar char="➢"/>
            </a:pPr>
            <a:r>
              <a:rPr lang="en-US" sz="2600" b="1">
                <a:solidFill>
                  <a:srgbClr val="000000"/>
                </a:solidFill>
                <a:latin typeface="Comic Sans MS"/>
                <a:ea typeface="Comic Sans MS"/>
                <a:cs typeface="Comic Sans MS"/>
                <a:sym typeface="Comic Sans MS"/>
              </a:rPr>
              <a:t>Pranavi Guttikonda, 700744258.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Venkata Sai Varun Mooraboina, 700744268.</a:t>
            </a:r>
            <a:endParaRPr sz="2600" b="1" dirty="0">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dirty="0">
                <a:solidFill>
                  <a:srgbClr val="000000"/>
                </a:solidFill>
                <a:latin typeface="Comic Sans MS"/>
                <a:ea typeface="Comic Sans MS"/>
                <a:cs typeface="Comic Sans MS"/>
                <a:sym typeface="Comic Sans MS"/>
              </a:rPr>
              <a:t>Sai Kaushik peesari, 700744275.</a:t>
            </a:r>
            <a:endParaRPr sz="2700" b="1" dirty="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545000" y="2420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224" name="Google Shape;224;p32"/>
          <p:cNvSpPr txBox="1"/>
          <p:nvPr/>
        </p:nvSpPr>
        <p:spPr>
          <a:xfrm>
            <a:off x="267600" y="1230350"/>
            <a:ext cx="8608800" cy="352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E1919"/>
              </a:buClr>
              <a:buSzPts val="1400"/>
              <a:buFont typeface="Roboto"/>
              <a:buChar char="●"/>
            </a:pPr>
            <a:r>
              <a:rPr lang="en" dirty="0">
                <a:solidFill>
                  <a:srgbClr val="1E1919"/>
                </a:solidFill>
                <a:latin typeface="Roboto"/>
                <a:ea typeface="Roboto"/>
                <a:cs typeface="Roboto"/>
                <a:sym typeface="Roboto"/>
              </a:rPr>
              <a:t>Jeffrey Gottfried and Elisa Shearer.News Use Across Social Media Platforms 2016. Pew Research Center, 2016.</a:t>
            </a:r>
            <a:endParaRPr dirty="0">
              <a:solidFill>
                <a:srgbClr val="1E1919"/>
              </a:solidFill>
              <a:latin typeface="Roboto"/>
              <a:ea typeface="Roboto"/>
              <a:cs typeface="Roboto"/>
              <a:sym typeface="Roboto"/>
            </a:endParaRPr>
          </a:p>
          <a:p>
            <a:pPr marL="457200" lvl="0" indent="-317500" algn="l" rtl="0">
              <a:spcBef>
                <a:spcPts val="0"/>
              </a:spcBef>
              <a:spcAft>
                <a:spcPts val="0"/>
              </a:spcAft>
              <a:buClr>
                <a:srgbClr val="1E1919"/>
              </a:buClr>
              <a:buSzPts val="1400"/>
              <a:buFont typeface="Roboto"/>
              <a:buChar char="●"/>
            </a:pPr>
            <a:r>
              <a:rPr lang="en" dirty="0">
                <a:solidFill>
                  <a:srgbClr val="1E1919"/>
                </a:solidFill>
                <a:latin typeface="Roboto"/>
                <a:ea typeface="Roboto"/>
                <a:cs typeface="Roboto"/>
                <a:sym typeface="Roboto"/>
              </a:rPr>
              <a:t>Craig Silverman and Lawrence Alexander. </a:t>
            </a:r>
            <a:r>
              <a:rPr lang="en-US" dirty="0">
                <a:solidFill>
                  <a:srgbClr val="1E1919"/>
                </a:solidFill>
                <a:latin typeface="Roboto"/>
                <a:ea typeface="Roboto"/>
                <a:cs typeface="Roboto"/>
                <a:sym typeface="Roboto"/>
              </a:rPr>
              <a:t>"How teens in the Balkans are duping Trump supporters with fake news." </a:t>
            </a:r>
            <a:r>
              <a:rPr lang="en" dirty="0">
                <a:solidFill>
                  <a:srgbClr val="1E1919"/>
                </a:solidFill>
                <a:latin typeface="Roboto"/>
                <a:ea typeface="Roboto"/>
                <a:cs typeface="Roboto"/>
                <a:sym typeface="Roboto"/>
              </a:rPr>
              <a:t>Buzzfeed News, 3, 2016.</a:t>
            </a:r>
            <a:endParaRPr dirty="0">
              <a:solidFill>
                <a:srgbClr val="1E1919"/>
              </a:solidFill>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dirty="0">
                <a:latin typeface="Roboto"/>
                <a:ea typeface="Roboto"/>
                <a:cs typeface="Roboto"/>
                <a:sym typeface="Roboto"/>
              </a:rPr>
              <a:t>Craig Silverman and Lawrence Alexander. </a:t>
            </a:r>
            <a:r>
              <a:rPr lang="en-US" dirty="0">
                <a:latin typeface="Roboto"/>
                <a:ea typeface="Roboto"/>
                <a:cs typeface="Roboto"/>
                <a:sym typeface="Roboto"/>
              </a:rPr>
              <a:t>"How teens in the Balkans are dumping Trump supporters with fake news."</a:t>
            </a:r>
            <a:r>
              <a:rPr lang="en" dirty="0">
                <a:latin typeface="Roboto"/>
                <a:ea typeface="Roboto"/>
                <a:cs typeface="Roboto"/>
                <a:sym typeface="Roboto"/>
              </a:rPr>
              <a:t> Buzzfeed News  3.</a:t>
            </a:r>
            <a:endParaRPr dirty="0">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dirty="0">
                <a:latin typeface="Roboto"/>
                <a:ea typeface="Roboto"/>
                <a:cs typeface="Roboto"/>
                <a:sym typeface="Roboto"/>
              </a:rPr>
              <a:t>Rong- En Fan, Kai - Wei Chang, Cho -Jui Hsieh, Xiang - Rui Wang, and Chih- Jen Lin.  Liblinear: A library for large linear classification. J. Mach. Learn. Res. , 9:1871 – 1874.. </a:t>
            </a:r>
            <a:endParaRPr dirty="0">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dirty="0">
                <a:latin typeface="Roboto"/>
                <a:ea typeface="Roboto"/>
                <a:cs typeface="Roboto"/>
                <a:sym typeface="Roboto"/>
              </a:rPr>
              <a:t> Stephen Robertson. Understanding inverse document frequency: On theoretical arguments for IDF. </a:t>
            </a:r>
            <a:endParaRPr dirty="0">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dirty="0">
                <a:latin typeface="Roboto"/>
                <a:ea typeface="Roboto"/>
                <a:cs typeface="Roboto"/>
                <a:sym typeface="Roboto"/>
              </a:rPr>
              <a:t> Harry Zhang. The Optimality of Naive Bayes. Page 6.</a:t>
            </a:r>
            <a:endParaRPr dirty="0">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dirty="0">
                <a:latin typeface="Roboto"/>
                <a:ea typeface="Roboto"/>
                <a:cs typeface="Roboto"/>
                <a:sym typeface="Roboto"/>
              </a:rPr>
              <a:t>Sepp Hochreiter and Ju ̈rgen Schmidhuber. Long short-term memory. Neural Computation, 9:1735 1780.</a:t>
            </a:r>
            <a:endParaRPr dirty="0">
              <a:latin typeface="Roboto"/>
              <a:ea typeface="Roboto"/>
              <a:cs typeface="Roboto"/>
              <a:sym typeface="Roboto"/>
            </a:endParaRPr>
          </a:p>
          <a:p>
            <a:pPr marL="457200" lvl="0" indent="-330200" algn="just" rtl="0">
              <a:lnSpc>
                <a:spcPct val="115000"/>
              </a:lnSpc>
              <a:spcBef>
                <a:spcPts val="0"/>
              </a:spcBef>
              <a:spcAft>
                <a:spcPts val="0"/>
              </a:spcAft>
              <a:buClr>
                <a:srgbClr val="1E1919"/>
              </a:buClr>
              <a:buSzPts val="1600"/>
              <a:buFont typeface="Roboto"/>
              <a:buChar char="●"/>
            </a:pPr>
            <a:r>
              <a:rPr lang="en" dirty="0">
                <a:latin typeface="Roboto"/>
                <a:ea typeface="Roboto"/>
                <a:cs typeface="Roboto"/>
                <a:sym typeface="Roboto"/>
              </a:rPr>
              <a:t>Kai Shu, Amy Sliva, Suhang Wang, Jiliang Tang, and Huan Liu. Fake news detection on social media: A data mining perspective. ACM SIGKDD Explorations Newsletter, 19(1):22 –36.</a:t>
            </a:r>
            <a:endParaRPr sz="1600" dirty="0">
              <a:solidFill>
                <a:srgbClr val="1E1919"/>
              </a:solidFill>
              <a:latin typeface="Roboto"/>
              <a:ea typeface="Roboto"/>
              <a:cs typeface="Roboto"/>
              <a:sym typeface="Roboto"/>
            </a:endParaRPr>
          </a:p>
        </p:txBody>
      </p:sp>
      <p:sp>
        <p:nvSpPr>
          <p:cNvPr id="225" name="Google Shape;225;p32"/>
          <p:cNvSpPr txBox="1"/>
          <p:nvPr/>
        </p:nvSpPr>
        <p:spPr>
          <a:xfrm>
            <a:off x="2411175" y="2094950"/>
            <a:ext cx="67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73900" y="426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a:spLocks noGrp="1"/>
          </p:cNvSpPr>
          <p:nvPr>
            <p:ph type="body" idx="4294967295"/>
          </p:nvPr>
        </p:nvSpPr>
        <p:spPr>
          <a:xfrm>
            <a:off x="573900" y="1409800"/>
            <a:ext cx="7996200" cy="3733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Sujoy Paul Dakkumalla,  700744252: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 Preprocessing, stemming and lemmatization, KNN, and Documentation.</a:t>
            </a:r>
          </a:p>
          <a:p>
            <a:pPr marL="457200" lvl="0" indent="-342900" algn="l" rtl="0">
              <a:lnSpc>
                <a:spcPct val="100000"/>
              </a:lnSpc>
              <a:spcBef>
                <a:spcPts val="0"/>
              </a:spcBef>
              <a:spcAft>
                <a:spcPts val="0"/>
              </a:spcAft>
              <a:buClr>
                <a:srgbClr val="CFE2F3"/>
              </a:buClr>
              <a:buSzPts val="1800"/>
              <a:buFont typeface="Arial"/>
              <a:buChar char="📰"/>
            </a:pPr>
            <a:r>
              <a:rPr lang="en-US" sz="1800" b="1" dirty="0">
                <a:solidFill>
                  <a:srgbClr val="000000"/>
                </a:solidFill>
                <a:latin typeface="Arial"/>
                <a:ea typeface="Arial"/>
                <a:cs typeface="Arial"/>
                <a:sym typeface="Arial"/>
              </a:rPr>
              <a:t>Pranavi Guttikonda, 700744258:</a:t>
            </a:r>
          </a:p>
          <a:p>
            <a:pPr marL="1371600" lvl="2" indent="-342900" algn="l" rtl="0">
              <a:lnSpc>
                <a:spcPct val="100000"/>
              </a:lnSpc>
              <a:spcBef>
                <a:spcPts val="0"/>
              </a:spcBef>
              <a:spcAft>
                <a:spcPts val="0"/>
              </a:spcAft>
              <a:buClr>
                <a:srgbClr val="000000"/>
              </a:buClr>
              <a:buSzPts val="1800"/>
              <a:buFont typeface="Arial"/>
              <a:buChar char="➢"/>
            </a:pPr>
            <a:r>
              <a:rPr lang="en-US" sz="1800" b="1" dirty="0">
                <a:solidFill>
                  <a:srgbClr val="000000"/>
                </a:solidFill>
                <a:latin typeface="Arial"/>
                <a:ea typeface="Arial"/>
                <a:cs typeface="Arial"/>
                <a:sym typeface="Arial"/>
              </a:rPr>
              <a:t>Worked on Dataset, Data Visualization, POS tagging and tf-idf_ngrams creation, </a:t>
            </a:r>
            <a:r>
              <a:rPr lang="en" sz="1800" b="1" dirty="0">
                <a:solidFill>
                  <a:srgbClr val="000000"/>
                </a:solidFill>
                <a:latin typeface="Arial"/>
                <a:ea typeface="Arial"/>
                <a:cs typeface="Arial"/>
                <a:sym typeface="Arial"/>
              </a:rPr>
              <a:t>Random Forest, </a:t>
            </a:r>
            <a:r>
              <a:rPr lang="en-US" sz="1800" b="1" dirty="0">
                <a:solidFill>
                  <a:srgbClr val="000000"/>
                </a:solidFill>
                <a:latin typeface="Arial"/>
                <a:ea typeface="Arial"/>
                <a:cs typeface="Arial"/>
                <a:sym typeface="Arial"/>
              </a:rPr>
              <a:t>and SVM model building.</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Venkata Sai Varun Mooraboina, 700744268: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Dataset, tf-idf creation, SDG Classifier and Documentation.</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Sai Kaushik peesari, 700744275: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in Naive Bayes, Random Forest, Logistic Regression Algorithm, and SVM model building. </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10875" y="41332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1E1919"/>
                </a:solidFill>
                <a:latin typeface="Lato"/>
                <a:ea typeface="Lato"/>
                <a:cs typeface="Lato"/>
                <a:sym typeface="Lato"/>
              </a:rPr>
              <a:t>Fake news has quickly become a social problem, being used to propagate false or</a:t>
            </a:r>
            <a:endParaRPr sz="1600" b="1" dirty="0">
              <a:solidFill>
                <a:srgbClr val="1E1919"/>
              </a:solidFill>
              <a:latin typeface="Lato"/>
              <a:ea typeface="Lato"/>
              <a:cs typeface="Lato"/>
              <a:sym typeface="Lato"/>
            </a:endParaRPr>
          </a:p>
          <a:p>
            <a:pPr marL="0" lvl="0" indent="0" algn="l" rtl="0">
              <a:spcBef>
                <a:spcPts val="0"/>
              </a:spcBef>
              <a:spcAft>
                <a:spcPts val="0"/>
              </a:spcAft>
              <a:buNone/>
            </a:pPr>
            <a:r>
              <a:rPr lang="en" sz="1600" b="1" dirty="0">
                <a:solidFill>
                  <a:srgbClr val="1E1919"/>
                </a:solidFill>
                <a:latin typeface="Lato"/>
                <a:ea typeface="Lato"/>
                <a:cs typeface="Lato"/>
                <a:sym typeface="Lato"/>
              </a:rPr>
              <a:t>rumor information in order to change people’s behavior. It has been shown that</a:t>
            </a:r>
            <a:endParaRPr sz="1600" b="1" dirty="0">
              <a:solidFill>
                <a:srgbClr val="1E1919"/>
              </a:solidFill>
              <a:latin typeface="Lato"/>
              <a:ea typeface="Lato"/>
              <a:cs typeface="Lato"/>
              <a:sym typeface="Lato"/>
            </a:endParaRPr>
          </a:p>
          <a:p>
            <a:pPr marL="0" lvl="0" indent="0" algn="l" rtl="0">
              <a:spcBef>
                <a:spcPts val="0"/>
              </a:spcBef>
              <a:spcAft>
                <a:spcPts val="0"/>
              </a:spcAft>
              <a:buNone/>
            </a:pPr>
            <a:r>
              <a:rPr lang="en-US" sz="1600" b="1" dirty="0">
                <a:solidFill>
                  <a:srgbClr val="1E1919"/>
                </a:solidFill>
                <a:latin typeface="Lato"/>
                <a:ea typeface="Lato"/>
                <a:cs typeface="Lato"/>
                <a:sym typeface="Lato"/>
              </a:rPr>
              <a:t>T</a:t>
            </a:r>
            <a:r>
              <a:rPr lang="en" sz="1600" b="1" dirty="0">
                <a:solidFill>
                  <a:srgbClr val="1E1919"/>
                </a:solidFill>
                <a:latin typeface="Lato"/>
                <a:ea typeface="Lato"/>
                <a:cs typeface="Lato"/>
                <a:sym typeface="Lato"/>
              </a:rPr>
              <a:t>he propagation of fake news has had a non-negligible influence of</a:t>
            </a:r>
            <a:endParaRPr sz="1600" b="1" dirty="0">
              <a:solidFill>
                <a:srgbClr val="1E1919"/>
              </a:solidFill>
              <a:latin typeface="Lato"/>
              <a:ea typeface="Lato"/>
              <a:cs typeface="Lato"/>
              <a:sym typeface="Lato"/>
            </a:endParaRPr>
          </a:p>
          <a:p>
            <a:pPr marL="0" lvl="0" indent="0" algn="l" rtl="0">
              <a:spcBef>
                <a:spcPts val="0"/>
              </a:spcBef>
              <a:spcAft>
                <a:spcPts val="0"/>
              </a:spcAft>
              <a:buNone/>
            </a:pPr>
            <a:r>
              <a:rPr lang="en" sz="1600" b="1" dirty="0">
                <a:solidFill>
                  <a:srgbClr val="1E1919"/>
                </a:solidFill>
                <a:latin typeface="Lato"/>
                <a:ea typeface="Lato"/>
                <a:cs typeface="Lato"/>
                <a:sym typeface="Lato"/>
              </a:rPr>
              <a:t>2016 US presidential elections. A few facts on fake news in the United States:</a:t>
            </a:r>
            <a:endParaRPr sz="1600" b="1" dirty="0">
              <a:solidFill>
                <a:srgbClr val="1E1919"/>
              </a:solidFill>
              <a:latin typeface="Lato"/>
              <a:ea typeface="Lato"/>
              <a:cs typeface="Lato"/>
              <a:sym typeface="Lato"/>
            </a:endParaRPr>
          </a:p>
          <a:p>
            <a:pPr marL="0" lvl="0" indent="0" algn="l" rtl="0">
              <a:spcBef>
                <a:spcPts val="0"/>
              </a:spcBef>
              <a:spcAft>
                <a:spcPts val="0"/>
              </a:spcAft>
              <a:buNone/>
            </a:pPr>
            <a:endParaRPr sz="1600" b="1" dirty="0">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dirty="0">
                <a:solidFill>
                  <a:srgbClr val="1E1919"/>
                </a:solidFill>
                <a:latin typeface="Lato"/>
                <a:ea typeface="Lato"/>
                <a:cs typeface="Lato"/>
                <a:sym typeface="Lato"/>
              </a:rPr>
              <a:t>62% of US citizens get their news on social media.</a:t>
            </a:r>
            <a:endParaRPr sz="1600" b="1" dirty="0">
              <a:solidFill>
                <a:srgbClr val="1E1919"/>
              </a:solidFill>
              <a:latin typeface="Lato"/>
              <a:ea typeface="Lato"/>
              <a:cs typeface="Lato"/>
              <a:sym typeface="Lato"/>
            </a:endParaRPr>
          </a:p>
          <a:p>
            <a:pPr marL="0" lvl="0" indent="0" algn="l" rtl="0">
              <a:spcBef>
                <a:spcPts val="0"/>
              </a:spcBef>
              <a:spcAft>
                <a:spcPts val="0"/>
              </a:spcAft>
              <a:buNone/>
            </a:pPr>
            <a:endParaRPr sz="1600" b="1" dirty="0">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dirty="0">
                <a:solidFill>
                  <a:srgbClr val="1E1919"/>
                </a:solidFill>
                <a:latin typeface="Lato"/>
                <a:ea typeface="Lato"/>
                <a:cs typeface="Lato"/>
                <a:sym typeface="Lato"/>
              </a:rPr>
              <a:t>Fake news has more influence on social media than mainstream news.</a:t>
            </a:r>
            <a:endParaRPr sz="1600" b="1" dirty="0">
              <a:solidFill>
                <a:srgbClr val="1E1919"/>
              </a:solidFill>
              <a:latin typeface="Lato"/>
              <a:ea typeface="Lato"/>
              <a:cs typeface="Lato"/>
              <a:sym typeface="Lato"/>
            </a:endParaRPr>
          </a:p>
          <a:p>
            <a:pPr marL="457200" lvl="0" indent="0" algn="l" rtl="0">
              <a:spcBef>
                <a:spcPts val="0"/>
              </a:spcBef>
              <a:spcAft>
                <a:spcPts val="0"/>
              </a:spcAft>
              <a:buNone/>
            </a:pPr>
            <a:endParaRPr sz="1600" b="1" dirty="0">
              <a:solidFill>
                <a:srgbClr val="1E1919"/>
              </a:solidFill>
              <a:latin typeface="Lato"/>
              <a:ea typeface="Lato"/>
              <a:cs typeface="Lato"/>
              <a:sym typeface="Lato"/>
            </a:endParaRPr>
          </a:p>
          <a:p>
            <a:pPr marL="0" lvl="0" indent="0" algn="l" rtl="0">
              <a:spcBef>
                <a:spcPts val="0"/>
              </a:spcBef>
              <a:spcAft>
                <a:spcPts val="0"/>
              </a:spcAft>
              <a:buNone/>
            </a:pPr>
            <a:r>
              <a:rPr lang="en" sz="1600" b="1" dirty="0">
                <a:solidFill>
                  <a:srgbClr val="1E1919"/>
                </a:solidFill>
                <a:latin typeface="Lato"/>
                <a:ea typeface="Lato"/>
                <a:cs typeface="Lato"/>
                <a:sym typeface="Lato"/>
              </a:rPr>
              <a:t>Fake news has also been used to influence the referendum in the United</a:t>
            </a:r>
            <a:endParaRPr sz="1600" b="1" dirty="0">
              <a:solidFill>
                <a:srgbClr val="1E1919"/>
              </a:solidFill>
              <a:latin typeface="Lato"/>
              <a:ea typeface="Lato"/>
              <a:cs typeface="Lato"/>
              <a:sym typeface="Lato"/>
            </a:endParaRPr>
          </a:p>
          <a:p>
            <a:pPr marL="0" lvl="0" indent="0" algn="l" rtl="0">
              <a:spcBef>
                <a:spcPts val="0"/>
              </a:spcBef>
              <a:spcAft>
                <a:spcPts val="0"/>
              </a:spcAft>
              <a:buNone/>
            </a:pPr>
            <a:r>
              <a:rPr lang="en" sz="1600" b="1" dirty="0">
                <a:solidFill>
                  <a:srgbClr val="1E1919"/>
                </a:solidFill>
                <a:latin typeface="Lato"/>
                <a:ea typeface="Lato"/>
                <a:cs typeface="Lato"/>
                <a:sym typeface="Lato"/>
              </a:rPr>
              <a:t>Kingdom for the ”Brexit”.</a:t>
            </a:r>
            <a:endParaRPr sz="1600" b="1" dirty="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87500" y="3573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Objective.</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1" name="Google Shape;111;p17"/>
          <p:cNvSpPr txBox="1"/>
          <p:nvPr/>
        </p:nvSpPr>
        <p:spPr>
          <a:xfrm>
            <a:off x="408450" y="939650"/>
            <a:ext cx="8551200" cy="33878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dirty="0">
              <a:latin typeface="Lato"/>
              <a:ea typeface="Lato"/>
              <a:cs typeface="Lato"/>
              <a:sym typeface="Lato"/>
            </a:endParaRPr>
          </a:p>
          <a:p>
            <a:pPr marL="0" lvl="0" indent="0" algn="l" rtl="0">
              <a:lnSpc>
                <a:spcPct val="115000"/>
              </a:lnSpc>
              <a:spcBef>
                <a:spcPts val="0"/>
              </a:spcBef>
              <a:spcAft>
                <a:spcPts val="0"/>
              </a:spcAft>
              <a:buNone/>
            </a:pPr>
            <a:r>
              <a:rPr lang="en" sz="1500" dirty="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 a true description of real-world events, while fake news websites contain claims not aligned with facts. The input features are then used to train the different machine-learning models. Each dataset is divided into training and testing sets with a 70/30 split.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different parameters using a grid search to optimize the model for the best outcome. In this way, we applied machine learning techniques to the dataset and obtained good results.</a:t>
            </a:r>
            <a:endParaRPr sz="150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97700" y="444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892450" y="1641175"/>
            <a:ext cx="143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Get Data Set </a:t>
            </a:r>
            <a:endParaRPr sz="1600" b="1"/>
          </a:p>
        </p:txBody>
      </p:sp>
      <p:sp>
        <p:nvSpPr>
          <p:cNvPr id="119" name="Google Shape;119;p18"/>
          <p:cNvSpPr/>
          <p:nvPr/>
        </p:nvSpPr>
        <p:spPr>
          <a:xfrm>
            <a:off x="2648325" y="1695625"/>
            <a:ext cx="816900" cy="33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3222375" y="3077400"/>
            <a:ext cx="17580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Finalise </a:t>
            </a:r>
            <a:endParaRPr sz="2000" b="1"/>
          </a:p>
        </p:txBody>
      </p:sp>
      <p:sp>
        <p:nvSpPr>
          <p:cNvPr id="121" name="Google Shape;121;p18"/>
          <p:cNvSpPr/>
          <p:nvPr/>
        </p:nvSpPr>
        <p:spPr>
          <a:xfrm>
            <a:off x="5904500" y="311325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Train and Test</a:t>
            </a:r>
            <a:endParaRPr sz="1600" b="1"/>
          </a:p>
        </p:txBody>
      </p:sp>
      <p:sp>
        <p:nvSpPr>
          <p:cNvPr id="122" name="Google Shape;122;p18"/>
          <p:cNvSpPr/>
          <p:nvPr/>
        </p:nvSpPr>
        <p:spPr>
          <a:xfrm>
            <a:off x="6344575"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SPLIT</a:t>
            </a:r>
            <a:endParaRPr sz="2000" b="1"/>
          </a:p>
        </p:txBody>
      </p:sp>
      <p:sp>
        <p:nvSpPr>
          <p:cNvPr id="123" name="Google Shape;123;p18"/>
          <p:cNvSpPr/>
          <p:nvPr/>
        </p:nvSpPr>
        <p:spPr>
          <a:xfrm>
            <a:off x="366635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Clean IT</a:t>
            </a:r>
            <a:endParaRPr sz="2100" b="1"/>
          </a:p>
        </p:txBody>
      </p:sp>
      <p:sp>
        <p:nvSpPr>
          <p:cNvPr id="124" name="Google Shape;124;p18"/>
          <p:cNvSpPr/>
          <p:nvPr/>
        </p:nvSpPr>
        <p:spPr>
          <a:xfrm>
            <a:off x="773800" y="307740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Predict</a:t>
            </a:r>
            <a:endParaRPr sz="2100" b="1"/>
          </a:p>
        </p:txBody>
      </p:sp>
      <p:sp>
        <p:nvSpPr>
          <p:cNvPr id="125" name="Google Shape;125;p18"/>
          <p:cNvSpPr/>
          <p:nvPr/>
        </p:nvSpPr>
        <p:spPr>
          <a:xfrm>
            <a:off x="5573350" y="1695750"/>
            <a:ext cx="658800" cy="26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798700" y="2358475"/>
            <a:ext cx="382200" cy="645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192100" y="3228075"/>
            <a:ext cx="539400" cy="197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2613075" y="3228075"/>
            <a:ext cx="412800" cy="337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7454950"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lt1"/>
                </a:solidFill>
                <a:latin typeface="Lato"/>
                <a:ea typeface="Lato"/>
                <a:cs typeface="Lato"/>
                <a:sym typeface="Lato"/>
              </a:rPr>
              <a:t>NLTK</a:t>
            </a:r>
            <a:endParaRPr sz="1900" b="1">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10875" y="202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49" name="Google Shape;149;p20"/>
          <p:cNvSpPr txBox="1"/>
          <p:nvPr/>
        </p:nvSpPr>
        <p:spPr>
          <a:xfrm>
            <a:off x="276750" y="1291225"/>
            <a:ext cx="8590500" cy="358248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dirty="0">
                <a:latin typeface="Lato"/>
                <a:ea typeface="Lato"/>
                <a:cs typeface="Lato"/>
                <a:sym typeface="Lato"/>
              </a:rPr>
              <a:t>Two main categories of state-of-the-art are</a:t>
            </a:r>
            <a:r>
              <a:rPr lang="en" sz="1600" dirty="0">
                <a:latin typeface="Lato"/>
                <a:ea typeface="Lato"/>
                <a:cs typeface="Lato"/>
                <a:sym typeface="Lato"/>
              </a:rPr>
              <a:t> interesting for this work:</a:t>
            </a:r>
            <a:endParaRPr sz="1600" dirty="0">
              <a:latin typeface="Lato"/>
              <a:ea typeface="Lato"/>
              <a:cs typeface="Lato"/>
              <a:sym typeface="Lato"/>
            </a:endParaRPr>
          </a:p>
          <a:p>
            <a:pPr marL="0" lvl="0" indent="0" algn="l" rtl="0">
              <a:lnSpc>
                <a:spcPct val="115000"/>
              </a:lnSpc>
              <a:spcBef>
                <a:spcPts val="0"/>
              </a:spcBef>
              <a:spcAft>
                <a:spcPts val="0"/>
              </a:spcAft>
              <a:buNone/>
            </a:pPr>
            <a:r>
              <a:rPr lang="en" sz="1600" dirty="0">
                <a:latin typeface="Lato"/>
                <a:ea typeface="Lato"/>
                <a:cs typeface="Lato"/>
                <a:sym typeface="Lato"/>
              </a:rPr>
              <a:t>Previous work on fake news detection and general text classification. Works on fake news detection </a:t>
            </a:r>
            <a:r>
              <a:rPr lang="en-US" sz="1600" dirty="0">
                <a:latin typeface="Lato"/>
                <a:ea typeface="Lato"/>
                <a:cs typeface="Lato"/>
                <a:sym typeface="Lato"/>
              </a:rPr>
              <a:t>are almost nonexistent and mainly focused on the 2016 US presidential elections or do</a:t>
            </a:r>
            <a:r>
              <a:rPr lang="en" sz="1600" dirty="0">
                <a:latin typeface="Lato"/>
                <a:ea typeface="Lato"/>
                <a:cs typeface="Lato"/>
                <a:sym typeface="Lato"/>
              </a:rPr>
              <a:t> not use the same features. When this work </a:t>
            </a:r>
            <a:r>
              <a:rPr lang="en-US" sz="1600" dirty="0">
                <a:latin typeface="Lato"/>
                <a:ea typeface="Lato"/>
                <a:cs typeface="Lato"/>
                <a:sym typeface="Lato"/>
              </a:rPr>
              <a:t>focuses on automatic feature extraction using machine learning and deep learning, other works use hand-crafted features, such as psycholinguistic features, </a:t>
            </a:r>
            <a:r>
              <a:rPr lang="en" sz="1600" dirty="0">
                <a:latin typeface="Lato"/>
                <a:ea typeface="Lato"/>
                <a:cs typeface="Lato"/>
                <a:sym typeface="Lato"/>
              </a:rPr>
              <a:t>which are not the goal here. Current research focuses mostly on using social features and speaker information to improve the quality of classifications.</a:t>
            </a:r>
            <a:endParaRPr sz="1600" dirty="0">
              <a:latin typeface="Lato"/>
              <a:ea typeface="Lato"/>
              <a:cs typeface="Lato"/>
              <a:sym typeface="Lato"/>
            </a:endParaRPr>
          </a:p>
          <a:p>
            <a:pPr marL="0" lvl="0" indent="0" algn="l" rtl="0">
              <a:lnSpc>
                <a:spcPct val="115000"/>
              </a:lnSpc>
              <a:spcBef>
                <a:spcPts val="0"/>
              </a:spcBef>
              <a:spcAft>
                <a:spcPts val="0"/>
              </a:spcAft>
              <a:buNone/>
            </a:pPr>
            <a:endParaRPr sz="1600" dirty="0">
              <a:latin typeface="Lato"/>
              <a:ea typeface="Lato"/>
              <a:cs typeface="Lato"/>
              <a:sym typeface="Lato"/>
            </a:endParaRPr>
          </a:p>
          <a:p>
            <a:pPr marL="0" lvl="0" indent="0" algn="l" rtl="0">
              <a:lnSpc>
                <a:spcPct val="115000"/>
              </a:lnSpc>
              <a:spcBef>
                <a:spcPts val="0"/>
              </a:spcBef>
              <a:spcAft>
                <a:spcPts val="0"/>
              </a:spcAft>
              <a:buNone/>
            </a:pPr>
            <a:r>
              <a:rPr lang="en" sz="1600" dirty="0">
                <a:latin typeface="Lato"/>
                <a:ea typeface="Lato"/>
                <a:cs typeface="Lato"/>
                <a:sym typeface="Lato"/>
              </a:rPr>
              <a:t>In addition to texts and social features, Yang used visual features such as</a:t>
            </a:r>
            <a:endParaRPr sz="1600" dirty="0">
              <a:latin typeface="Lato"/>
              <a:ea typeface="Lato"/>
              <a:cs typeface="Lato"/>
              <a:sym typeface="Lato"/>
            </a:endParaRPr>
          </a:p>
          <a:p>
            <a:pPr marL="0" lvl="0" indent="0" algn="l" rtl="0">
              <a:lnSpc>
                <a:spcPct val="115000"/>
              </a:lnSpc>
              <a:spcBef>
                <a:spcPts val="0"/>
              </a:spcBef>
              <a:spcAft>
                <a:spcPts val="0"/>
              </a:spcAft>
              <a:buNone/>
            </a:pPr>
            <a:r>
              <a:rPr lang="en" sz="1600" dirty="0">
                <a:latin typeface="Lato"/>
                <a:ea typeface="Lato"/>
                <a:cs typeface="Lato"/>
                <a:sym typeface="Lato"/>
              </a:rPr>
              <a:t>images with a convolutional neural network. Wang also used visual features for classifying fake news but used adversarial neural networks to do so.</a:t>
            </a:r>
            <a:endParaRPr sz="1600" dirty="0">
              <a:latin typeface="Lato"/>
              <a:ea typeface="Lato"/>
              <a:cs typeface="Lato"/>
              <a:sym typeface="Lato"/>
            </a:endParaRPr>
          </a:p>
          <a:p>
            <a:pPr marL="0" lvl="0" indent="0" algn="l" rtl="0">
              <a:lnSpc>
                <a:spcPct val="115000"/>
              </a:lnSpc>
              <a:spcBef>
                <a:spcPts val="0"/>
              </a:spcBef>
              <a:spcAft>
                <a:spcPts val="0"/>
              </a:spcAft>
              <a:buNone/>
            </a:pPr>
            <a:endParaRPr sz="1600"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571350" y="38697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dirty="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dirty="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dirty="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2290</Words>
  <Application>Microsoft Office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Comic Sans MS</vt:lpstr>
      <vt:lpstr>Roboto</vt:lpstr>
      <vt:lpstr>Raleway</vt:lpstr>
      <vt:lpstr>Lato</vt:lpstr>
      <vt:lpstr>Lexend ExtraBold</vt:lpstr>
      <vt:lpstr>Lexend</vt:lpstr>
      <vt:lpstr>Streamline</vt:lpstr>
      <vt:lpstr>PowerPoint Presentation</vt:lpstr>
      <vt:lpstr>Team Members Information</vt:lpstr>
      <vt:lpstr>Roles and Responsibilities</vt:lpstr>
      <vt:lpstr>Introduction</vt:lpstr>
      <vt:lpstr>Objective.</vt:lpstr>
      <vt:lpstr>Plan of Action: </vt:lpstr>
      <vt:lpstr>PowerPoint Presentation</vt:lpstr>
      <vt:lpstr>Related Work.</vt:lpstr>
      <vt:lpstr>Data Preprocessing</vt:lpstr>
      <vt:lpstr>TF-IDF </vt:lpstr>
      <vt:lpstr>N-grams Creation</vt:lpstr>
      <vt:lpstr>POS TAGGING</vt:lpstr>
      <vt:lpstr>Naive-Bayes</vt:lpstr>
      <vt:lpstr>Logistic Regression</vt:lpstr>
      <vt:lpstr>SVM Classifier</vt:lpstr>
      <vt:lpstr>SGD CLASSIFIER</vt:lpstr>
      <vt:lpstr>Random Forest </vt:lpstr>
      <vt:lpstr>Evaluating the results...</vt:lpstr>
      <vt:lpstr>Output From Python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Pranavi Guttikonda</cp:lastModifiedBy>
  <cp:revision>1</cp:revision>
  <dcterms:modified xsi:type="dcterms:W3CDTF">2024-12-05T01:24:40Z</dcterms:modified>
</cp:coreProperties>
</file>